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0"/>
  </p:notesMasterIdLst>
  <p:sldIdLst>
    <p:sldId id="256" r:id="rId2"/>
    <p:sldId id="257" r:id="rId3"/>
    <p:sldId id="310" r:id="rId4"/>
    <p:sldId id="261" r:id="rId5"/>
    <p:sldId id="265" r:id="rId6"/>
    <p:sldId id="264" r:id="rId7"/>
    <p:sldId id="303" r:id="rId8"/>
    <p:sldId id="262" r:id="rId9"/>
    <p:sldId id="306" r:id="rId10"/>
    <p:sldId id="307" r:id="rId11"/>
    <p:sldId id="316" r:id="rId12"/>
    <p:sldId id="317" r:id="rId13"/>
    <p:sldId id="319" r:id="rId14"/>
    <p:sldId id="318" r:id="rId15"/>
    <p:sldId id="320" r:id="rId16"/>
    <p:sldId id="329" r:id="rId17"/>
    <p:sldId id="321" r:id="rId18"/>
    <p:sldId id="322" r:id="rId19"/>
    <p:sldId id="324" r:id="rId20"/>
    <p:sldId id="323" r:id="rId21"/>
    <p:sldId id="325" r:id="rId22"/>
    <p:sldId id="326" r:id="rId23"/>
    <p:sldId id="327" r:id="rId24"/>
    <p:sldId id="328" r:id="rId25"/>
    <p:sldId id="330" r:id="rId26"/>
    <p:sldId id="331" r:id="rId27"/>
    <p:sldId id="332" r:id="rId28"/>
    <p:sldId id="333" r:id="rId29"/>
    <p:sldId id="334" r:id="rId30"/>
    <p:sldId id="337" r:id="rId31"/>
    <p:sldId id="338" r:id="rId32"/>
    <p:sldId id="335" r:id="rId33"/>
    <p:sldId id="336" r:id="rId34"/>
    <p:sldId id="342" r:id="rId35"/>
    <p:sldId id="340" r:id="rId36"/>
    <p:sldId id="339" r:id="rId37"/>
    <p:sldId id="353" r:id="rId38"/>
    <p:sldId id="341" r:id="rId39"/>
    <p:sldId id="343" r:id="rId40"/>
    <p:sldId id="344" r:id="rId41"/>
    <p:sldId id="346" r:id="rId42"/>
    <p:sldId id="345" r:id="rId43"/>
    <p:sldId id="347" r:id="rId44"/>
    <p:sldId id="348" r:id="rId45"/>
    <p:sldId id="349" r:id="rId46"/>
    <p:sldId id="351" r:id="rId47"/>
    <p:sldId id="350" r:id="rId48"/>
    <p:sldId id="352"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A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p:restoredTop sz="94643"/>
  </p:normalViewPr>
  <p:slideViewPr>
    <p:cSldViewPr snapToGrid="0">
      <p:cViewPr varScale="1">
        <p:scale>
          <a:sx n="98" d="100"/>
          <a:sy n="98" d="100"/>
        </p:scale>
        <p:origin x="224"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C2FDC-A106-0A46-9150-6204F5E461F4}" type="datetimeFigureOut">
              <a:rPr lang="en-US" smtClean="0"/>
              <a:t>2/5/25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87DA-5334-EE43-AEDD-3F6C6E681030}" type="slidenum">
              <a:rPr lang="en-US" smtClean="0"/>
              <a:t>‹#›</a:t>
            </a:fld>
            <a:endParaRPr lang="en-US"/>
          </a:p>
        </p:txBody>
      </p:sp>
    </p:spTree>
    <p:extLst>
      <p:ext uri="{BB962C8B-B14F-4D97-AF65-F5344CB8AC3E}">
        <p14:creationId xmlns:p14="http://schemas.microsoft.com/office/powerpoint/2010/main" val="5305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87DA-5334-EE43-AEDD-3F6C6E681030}" type="slidenum">
              <a:rPr lang="en-US" smtClean="0"/>
              <a:t>1</a:t>
            </a:fld>
            <a:endParaRPr lang="en-US"/>
          </a:p>
        </p:txBody>
      </p:sp>
    </p:spTree>
    <p:extLst>
      <p:ext uri="{BB962C8B-B14F-4D97-AF65-F5344CB8AC3E}">
        <p14:creationId xmlns:p14="http://schemas.microsoft.com/office/powerpoint/2010/main" val="21790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2</a:t>
            </a:fld>
            <a:endParaRPr lang="en-US"/>
          </a:p>
        </p:txBody>
      </p:sp>
    </p:spTree>
    <p:extLst>
      <p:ext uri="{BB962C8B-B14F-4D97-AF65-F5344CB8AC3E}">
        <p14:creationId xmlns:p14="http://schemas.microsoft.com/office/powerpoint/2010/main" val="358623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C3A4-6B71-D05D-F23A-1A2D95DFB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4D45C-898F-096B-459F-C21457592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5DB4F-2130-7722-B109-CB0B7A5412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392CE-A9DE-61A4-7021-08AAE03B40F2}"/>
              </a:ext>
            </a:extLst>
          </p:cNvPr>
          <p:cNvSpPr>
            <a:spLocks noGrp="1"/>
          </p:cNvSpPr>
          <p:nvPr>
            <p:ph type="sldNum" sz="quarter" idx="5"/>
          </p:nvPr>
        </p:nvSpPr>
        <p:spPr/>
        <p:txBody>
          <a:bodyPr/>
          <a:lstStyle/>
          <a:p>
            <a:fld id="{663C87DA-5334-EE43-AEDD-3F6C6E681030}" type="slidenum">
              <a:rPr lang="en-US" smtClean="0"/>
              <a:t>3</a:t>
            </a:fld>
            <a:endParaRPr lang="en-US"/>
          </a:p>
        </p:txBody>
      </p:sp>
    </p:spTree>
    <p:extLst>
      <p:ext uri="{BB962C8B-B14F-4D97-AF65-F5344CB8AC3E}">
        <p14:creationId xmlns:p14="http://schemas.microsoft.com/office/powerpoint/2010/main" val="2464692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4</a:t>
            </a:fld>
            <a:endParaRPr lang="en-US"/>
          </a:p>
        </p:txBody>
      </p:sp>
    </p:spTree>
    <p:extLst>
      <p:ext uri="{BB962C8B-B14F-4D97-AF65-F5344CB8AC3E}">
        <p14:creationId xmlns:p14="http://schemas.microsoft.com/office/powerpoint/2010/main" val="3256348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5</a:t>
            </a:fld>
            <a:endParaRPr lang="en-US"/>
          </a:p>
        </p:txBody>
      </p:sp>
    </p:spTree>
    <p:extLst>
      <p:ext uri="{BB962C8B-B14F-4D97-AF65-F5344CB8AC3E}">
        <p14:creationId xmlns:p14="http://schemas.microsoft.com/office/powerpoint/2010/main" val="2644613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6</a:t>
            </a:fld>
            <a:endParaRPr lang="en-US"/>
          </a:p>
        </p:txBody>
      </p:sp>
    </p:spTree>
    <p:extLst>
      <p:ext uri="{BB962C8B-B14F-4D97-AF65-F5344CB8AC3E}">
        <p14:creationId xmlns:p14="http://schemas.microsoft.com/office/powerpoint/2010/main" val="232414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7</a:t>
            </a:fld>
            <a:endParaRPr lang="en-US"/>
          </a:p>
        </p:txBody>
      </p:sp>
    </p:spTree>
    <p:extLst>
      <p:ext uri="{BB962C8B-B14F-4D97-AF65-F5344CB8AC3E}">
        <p14:creationId xmlns:p14="http://schemas.microsoft.com/office/powerpoint/2010/main" val="37434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3C87DA-5334-EE43-AEDD-3F6C6E681030}" type="slidenum">
              <a:rPr lang="en-US" smtClean="0"/>
              <a:t>8</a:t>
            </a:fld>
            <a:endParaRPr lang="en-US"/>
          </a:p>
        </p:txBody>
      </p:sp>
    </p:spTree>
    <p:extLst>
      <p:ext uri="{BB962C8B-B14F-4D97-AF65-F5344CB8AC3E}">
        <p14:creationId xmlns:p14="http://schemas.microsoft.com/office/powerpoint/2010/main" val="981725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8629F-6A7C-DD71-AE94-7746D132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F6E36-4078-5D70-E241-00132E95B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288965-C5FB-9B47-EFC8-831A57317C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DBD6A3-EF39-32FE-8217-B36FAA2533CB}"/>
              </a:ext>
            </a:extLst>
          </p:cNvPr>
          <p:cNvSpPr>
            <a:spLocks noGrp="1"/>
          </p:cNvSpPr>
          <p:nvPr>
            <p:ph type="sldNum" sz="quarter" idx="5"/>
          </p:nvPr>
        </p:nvSpPr>
        <p:spPr/>
        <p:txBody>
          <a:bodyPr/>
          <a:lstStyle/>
          <a:p>
            <a:fld id="{663C87DA-5334-EE43-AEDD-3F6C6E681030}" type="slidenum">
              <a:rPr lang="en-US" smtClean="0"/>
              <a:t>9</a:t>
            </a:fld>
            <a:endParaRPr lang="en-US"/>
          </a:p>
        </p:txBody>
      </p:sp>
    </p:spTree>
    <p:extLst>
      <p:ext uri="{BB962C8B-B14F-4D97-AF65-F5344CB8AC3E}">
        <p14:creationId xmlns:p14="http://schemas.microsoft.com/office/powerpoint/2010/main" val="1838125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8B40-2B8A-C6E3-CF8F-363714924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6E467-E182-DEBE-6A1A-46513B51E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580AE-605C-1DB6-13D4-B725F98214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70A4BD-BC71-BFD4-E943-054DD1BC3CE6}"/>
              </a:ext>
            </a:extLst>
          </p:cNvPr>
          <p:cNvSpPr>
            <a:spLocks noGrp="1"/>
          </p:cNvSpPr>
          <p:nvPr>
            <p:ph type="sldNum" sz="quarter" idx="5"/>
          </p:nvPr>
        </p:nvSpPr>
        <p:spPr/>
        <p:txBody>
          <a:bodyPr/>
          <a:lstStyle/>
          <a:p>
            <a:fld id="{663C87DA-5334-EE43-AEDD-3F6C6E681030}" type="slidenum">
              <a:rPr lang="en-US" smtClean="0"/>
              <a:t>10</a:t>
            </a:fld>
            <a:endParaRPr lang="en-US"/>
          </a:p>
        </p:txBody>
      </p:sp>
    </p:spTree>
    <p:extLst>
      <p:ext uri="{BB962C8B-B14F-4D97-AF65-F5344CB8AC3E}">
        <p14:creationId xmlns:p14="http://schemas.microsoft.com/office/powerpoint/2010/main" val="1890879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5748-4BD1-DBB8-E7C6-EA03B48F1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13C8F-540D-9522-4721-CECD93E01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B895AB-F527-FDE6-BCEB-D219088B76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4A2EC5-7B36-9F26-91A8-1DD1CA3EFC2B}"/>
              </a:ext>
            </a:extLst>
          </p:cNvPr>
          <p:cNvSpPr>
            <a:spLocks noGrp="1"/>
          </p:cNvSpPr>
          <p:nvPr>
            <p:ph type="sldNum" sz="quarter" idx="5"/>
          </p:nvPr>
        </p:nvSpPr>
        <p:spPr/>
        <p:txBody>
          <a:bodyPr/>
          <a:lstStyle/>
          <a:p>
            <a:fld id="{663C87DA-5334-EE43-AEDD-3F6C6E681030}" type="slidenum">
              <a:rPr lang="en-US" smtClean="0"/>
              <a:t>11</a:t>
            </a:fld>
            <a:endParaRPr lang="en-US"/>
          </a:p>
        </p:txBody>
      </p:sp>
    </p:spTree>
    <p:extLst>
      <p:ext uri="{BB962C8B-B14F-4D97-AF65-F5344CB8AC3E}">
        <p14:creationId xmlns:p14="http://schemas.microsoft.com/office/powerpoint/2010/main" val="970249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08191-FCBC-80C1-A871-E28970C87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3ADF1-F12F-9021-82F6-7820C447B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F9680-DFB7-4608-60D1-3AE77C93DB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40EBF1-143D-71F9-ADE7-6026B92438BA}"/>
              </a:ext>
            </a:extLst>
          </p:cNvPr>
          <p:cNvSpPr>
            <a:spLocks noGrp="1"/>
          </p:cNvSpPr>
          <p:nvPr>
            <p:ph type="sldNum" sz="quarter" idx="5"/>
          </p:nvPr>
        </p:nvSpPr>
        <p:spPr/>
        <p:txBody>
          <a:bodyPr/>
          <a:lstStyle/>
          <a:p>
            <a:fld id="{663C87DA-5334-EE43-AEDD-3F6C6E681030}" type="slidenum">
              <a:rPr lang="en-US" smtClean="0"/>
              <a:t>12</a:t>
            </a:fld>
            <a:endParaRPr lang="en-US"/>
          </a:p>
        </p:txBody>
      </p:sp>
    </p:spTree>
    <p:extLst>
      <p:ext uri="{BB962C8B-B14F-4D97-AF65-F5344CB8AC3E}">
        <p14:creationId xmlns:p14="http://schemas.microsoft.com/office/powerpoint/2010/main" val="4223913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9B946-5AF9-C3D6-77AC-23D7ABCA1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92B27-91EF-D54F-6BA9-F3F6999DB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6E3265-7C0D-D5D3-6833-AFE516D632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6226E1-BD9F-10A5-6EB6-1BD91A62B849}"/>
              </a:ext>
            </a:extLst>
          </p:cNvPr>
          <p:cNvSpPr>
            <a:spLocks noGrp="1"/>
          </p:cNvSpPr>
          <p:nvPr>
            <p:ph type="sldNum" sz="quarter" idx="5"/>
          </p:nvPr>
        </p:nvSpPr>
        <p:spPr/>
        <p:txBody>
          <a:bodyPr/>
          <a:lstStyle/>
          <a:p>
            <a:fld id="{663C87DA-5334-EE43-AEDD-3F6C6E681030}" type="slidenum">
              <a:rPr lang="en-US" smtClean="0"/>
              <a:t>13</a:t>
            </a:fld>
            <a:endParaRPr lang="en-US"/>
          </a:p>
        </p:txBody>
      </p:sp>
    </p:spTree>
    <p:extLst>
      <p:ext uri="{BB962C8B-B14F-4D97-AF65-F5344CB8AC3E}">
        <p14:creationId xmlns:p14="http://schemas.microsoft.com/office/powerpoint/2010/main" val="499537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0A40F-D855-ED8F-AFF2-471D46406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18AB6-6C6F-7A71-9E36-05F1B2FCF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0BCF4-B2E7-0E7C-6EE6-C82BD40C0F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8FA185-79A2-CC9C-AAEA-6028BA5D5B08}"/>
              </a:ext>
            </a:extLst>
          </p:cNvPr>
          <p:cNvSpPr>
            <a:spLocks noGrp="1"/>
          </p:cNvSpPr>
          <p:nvPr>
            <p:ph type="sldNum" sz="quarter" idx="5"/>
          </p:nvPr>
        </p:nvSpPr>
        <p:spPr/>
        <p:txBody>
          <a:bodyPr/>
          <a:lstStyle/>
          <a:p>
            <a:fld id="{663C87DA-5334-EE43-AEDD-3F6C6E681030}" type="slidenum">
              <a:rPr lang="en-US" smtClean="0"/>
              <a:t>14</a:t>
            </a:fld>
            <a:endParaRPr lang="en-US"/>
          </a:p>
        </p:txBody>
      </p:sp>
    </p:spTree>
    <p:extLst>
      <p:ext uri="{BB962C8B-B14F-4D97-AF65-F5344CB8AC3E}">
        <p14:creationId xmlns:p14="http://schemas.microsoft.com/office/powerpoint/2010/main" val="886313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71EAC-1C11-7A15-FFC8-69F91828C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2B836-7C3A-76FC-C28B-8AB528CA4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AB565-A384-CD33-509E-FEDF61A252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96786C-DBB5-83FA-0218-56805E9724B4}"/>
              </a:ext>
            </a:extLst>
          </p:cNvPr>
          <p:cNvSpPr>
            <a:spLocks noGrp="1"/>
          </p:cNvSpPr>
          <p:nvPr>
            <p:ph type="sldNum" sz="quarter" idx="5"/>
          </p:nvPr>
        </p:nvSpPr>
        <p:spPr/>
        <p:txBody>
          <a:bodyPr/>
          <a:lstStyle/>
          <a:p>
            <a:fld id="{663C87DA-5334-EE43-AEDD-3F6C6E681030}" type="slidenum">
              <a:rPr lang="en-US" smtClean="0"/>
              <a:t>15</a:t>
            </a:fld>
            <a:endParaRPr lang="en-US"/>
          </a:p>
        </p:txBody>
      </p:sp>
    </p:spTree>
    <p:extLst>
      <p:ext uri="{BB962C8B-B14F-4D97-AF65-F5344CB8AC3E}">
        <p14:creationId xmlns:p14="http://schemas.microsoft.com/office/powerpoint/2010/main" val="2295498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AAB6B-C577-FD82-C4A8-C05E9D303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6087D-372E-B156-992B-9BDAD9476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E461E-33D6-1F2A-8725-1BE40EA233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D71EF9-0EF1-900F-F574-6AB4F2B527DF}"/>
              </a:ext>
            </a:extLst>
          </p:cNvPr>
          <p:cNvSpPr>
            <a:spLocks noGrp="1"/>
          </p:cNvSpPr>
          <p:nvPr>
            <p:ph type="sldNum" sz="quarter" idx="5"/>
          </p:nvPr>
        </p:nvSpPr>
        <p:spPr/>
        <p:txBody>
          <a:bodyPr/>
          <a:lstStyle/>
          <a:p>
            <a:fld id="{663C87DA-5334-EE43-AEDD-3F6C6E681030}" type="slidenum">
              <a:rPr lang="en-US" smtClean="0"/>
              <a:t>16</a:t>
            </a:fld>
            <a:endParaRPr lang="en-US"/>
          </a:p>
        </p:txBody>
      </p:sp>
    </p:spTree>
    <p:extLst>
      <p:ext uri="{BB962C8B-B14F-4D97-AF65-F5344CB8AC3E}">
        <p14:creationId xmlns:p14="http://schemas.microsoft.com/office/powerpoint/2010/main" val="338058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B2EE5-71E9-B9D2-C646-4CEBB6EAB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5E171-7853-2744-CE34-B11366EA4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8FD7A-0BF8-74DF-B299-FFE6BCC94522}"/>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43319BB2-3E1A-74C7-84F2-7F3B0488CF6F}"/>
              </a:ext>
            </a:extLst>
          </p:cNvPr>
          <p:cNvSpPr>
            <a:spLocks noGrp="1"/>
          </p:cNvSpPr>
          <p:nvPr>
            <p:ph type="sldNum" sz="quarter" idx="5"/>
          </p:nvPr>
        </p:nvSpPr>
        <p:spPr/>
        <p:txBody>
          <a:bodyPr/>
          <a:lstStyle/>
          <a:p>
            <a:fld id="{663C87DA-5334-EE43-AEDD-3F6C6E681030}" type="slidenum">
              <a:rPr lang="en-US" smtClean="0"/>
              <a:t>17</a:t>
            </a:fld>
            <a:endParaRPr lang="en-US"/>
          </a:p>
        </p:txBody>
      </p:sp>
    </p:spTree>
    <p:extLst>
      <p:ext uri="{BB962C8B-B14F-4D97-AF65-F5344CB8AC3E}">
        <p14:creationId xmlns:p14="http://schemas.microsoft.com/office/powerpoint/2010/main" val="3057353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AFDA-DF8E-7D27-0E5A-5B1DDE324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EBBA7-5D5B-41B9-3323-C1C814D31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ECA4F-F6BC-5046-4C2F-2B9D05B9B0DC}"/>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348E3D30-8523-2005-C5B9-1D5A63E10C0D}"/>
              </a:ext>
            </a:extLst>
          </p:cNvPr>
          <p:cNvSpPr>
            <a:spLocks noGrp="1"/>
          </p:cNvSpPr>
          <p:nvPr>
            <p:ph type="sldNum" sz="quarter" idx="5"/>
          </p:nvPr>
        </p:nvSpPr>
        <p:spPr/>
        <p:txBody>
          <a:bodyPr/>
          <a:lstStyle/>
          <a:p>
            <a:fld id="{663C87DA-5334-EE43-AEDD-3F6C6E681030}" type="slidenum">
              <a:rPr lang="en-US" smtClean="0"/>
              <a:t>18</a:t>
            </a:fld>
            <a:endParaRPr lang="en-US"/>
          </a:p>
        </p:txBody>
      </p:sp>
    </p:spTree>
    <p:extLst>
      <p:ext uri="{BB962C8B-B14F-4D97-AF65-F5344CB8AC3E}">
        <p14:creationId xmlns:p14="http://schemas.microsoft.com/office/powerpoint/2010/main" val="2449554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9AEE5-10AD-5829-E4A7-C45C7C6F9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8F4BB-72D1-AEDA-96C1-111E1680E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55C17-F265-1A07-18A2-74350C8D11D7}"/>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2EC181EA-8564-6CAB-92B2-507FB907A7D7}"/>
              </a:ext>
            </a:extLst>
          </p:cNvPr>
          <p:cNvSpPr>
            <a:spLocks noGrp="1"/>
          </p:cNvSpPr>
          <p:nvPr>
            <p:ph type="sldNum" sz="quarter" idx="5"/>
          </p:nvPr>
        </p:nvSpPr>
        <p:spPr/>
        <p:txBody>
          <a:bodyPr/>
          <a:lstStyle/>
          <a:p>
            <a:fld id="{663C87DA-5334-EE43-AEDD-3F6C6E681030}" type="slidenum">
              <a:rPr lang="en-US" smtClean="0"/>
              <a:t>19</a:t>
            </a:fld>
            <a:endParaRPr lang="en-US"/>
          </a:p>
        </p:txBody>
      </p:sp>
    </p:spTree>
    <p:extLst>
      <p:ext uri="{BB962C8B-B14F-4D97-AF65-F5344CB8AC3E}">
        <p14:creationId xmlns:p14="http://schemas.microsoft.com/office/powerpoint/2010/main" val="762183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4979C-EA37-860F-39C0-B5AEB5B6F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B1B47-5762-9DA1-00BD-B9A81133B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934A0-7E6C-DFE2-CED8-58161FBD7B8D}"/>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BC50E93C-8FEB-9192-1773-20C25FDB0A1F}"/>
              </a:ext>
            </a:extLst>
          </p:cNvPr>
          <p:cNvSpPr>
            <a:spLocks noGrp="1"/>
          </p:cNvSpPr>
          <p:nvPr>
            <p:ph type="sldNum" sz="quarter" idx="5"/>
          </p:nvPr>
        </p:nvSpPr>
        <p:spPr/>
        <p:txBody>
          <a:bodyPr/>
          <a:lstStyle/>
          <a:p>
            <a:fld id="{663C87DA-5334-EE43-AEDD-3F6C6E681030}" type="slidenum">
              <a:rPr lang="en-US" smtClean="0"/>
              <a:t>20</a:t>
            </a:fld>
            <a:endParaRPr lang="en-US"/>
          </a:p>
        </p:txBody>
      </p:sp>
    </p:spTree>
    <p:extLst>
      <p:ext uri="{BB962C8B-B14F-4D97-AF65-F5344CB8AC3E}">
        <p14:creationId xmlns:p14="http://schemas.microsoft.com/office/powerpoint/2010/main" val="3474582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66F0-2A1F-6991-2C3F-1C725CD6F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54F7C-6205-BA8A-A83A-CF8D4E0F7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7C4840-45F6-A9E9-D49A-CA41F02EA8B4}"/>
              </a:ext>
            </a:extLst>
          </p:cNvPr>
          <p:cNvSpPr>
            <a:spLocks noGrp="1"/>
          </p:cNvSpPr>
          <p:nvPr>
            <p:ph type="body" idx="1"/>
          </p:nvPr>
        </p:nvSpPr>
        <p:spPr/>
        <p:txBody>
          <a:bodyPr/>
          <a:lstStyle/>
          <a:p>
            <a:r>
              <a:rPr lang="en-US" dirty="0"/>
              <a:t>The WAY… “Jesus in not God”</a:t>
            </a:r>
          </a:p>
        </p:txBody>
      </p:sp>
      <p:sp>
        <p:nvSpPr>
          <p:cNvPr id="4" name="Slide Number Placeholder 3">
            <a:extLst>
              <a:ext uri="{FF2B5EF4-FFF2-40B4-BE49-F238E27FC236}">
                <a16:creationId xmlns:a16="http://schemas.microsoft.com/office/drawing/2014/main" id="{CD98746A-383E-9CBE-232D-B21C32C5FEE0}"/>
              </a:ext>
            </a:extLst>
          </p:cNvPr>
          <p:cNvSpPr>
            <a:spLocks noGrp="1"/>
          </p:cNvSpPr>
          <p:nvPr>
            <p:ph type="sldNum" sz="quarter" idx="5"/>
          </p:nvPr>
        </p:nvSpPr>
        <p:spPr/>
        <p:txBody>
          <a:bodyPr/>
          <a:lstStyle/>
          <a:p>
            <a:fld id="{663C87DA-5334-EE43-AEDD-3F6C6E681030}" type="slidenum">
              <a:rPr lang="en-US" smtClean="0"/>
              <a:t>21</a:t>
            </a:fld>
            <a:endParaRPr lang="en-US"/>
          </a:p>
        </p:txBody>
      </p:sp>
    </p:spTree>
    <p:extLst>
      <p:ext uri="{BB962C8B-B14F-4D97-AF65-F5344CB8AC3E}">
        <p14:creationId xmlns:p14="http://schemas.microsoft.com/office/powerpoint/2010/main" val="3893015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5C56A-4964-1C44-F155-12519180E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23498-8808-59D5-3C62-CA8DF1C2A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1E741-0670-82B8-B8AA-E00BD5C49A85}"/>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E079ECEB-C2E0-B896-DD05-F38C7EB1E302}"/>
              </a:ext>
            </a:extLst>
          </p:cNvPr>
          <p:cNvSpPr>
            <a:spLocks noGrp="1"/>
          </p:cNvSpPr>
          <p:nvPr>
            <p:ph type="sldNum" sz="quarter" idx="5"/>
          </p:nvPr>
        </p:nvSpPr>
        <p:spPr/>
        <p:txBody>
          <a:bodyPr/>
          <a:lstStyle/>
          <a:p>
            <a:fld id="{663C87DA-5334-EE43-AEDD-3F6C6E681030}" type="slidenum">
              <a:rPr lang="en-US" smtClean="0"/>
              <a:t>22</a:t>
            </a:fld>
            <a:endParaRPr lang="en-US"/>
          </a:p>
        </p:txBody>
      </p:sp>
    </p:spTree>
    <p:extLst>
      <p:ext uri="{BB962C8B-B14F-4D97-AF65-F5344CB8AC3E}">
        <p14:creationId xmlns:p14="http://schemas.microsoft.com/office/powerpoint/2010/main" val="2623353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82E86-8FF3-D3C3-AA64-73201CDE5B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CE120-A2B0-F838-A1AF-FCC71FB18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48D2E2-21B5-ADE4-4186-A278A13A8B60}"/>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BD388EC6-FA54-F6B5-2DEA-166D56CEE580}"/>
              </a:ext>
            </a:extLst>
          </p:cNvPr>
          <p:cNvSpPr>
            <a:spLocks noGrp="1"/>
          </p:cNvSpPr>
          <p:nvPr>
            <p:ph type="sldNum" sz="quarter" idx="5"/>
          </p:nvPr>
        </p:nvSpPr>
        <p:spPr/>
        <p:txBody>
          <a:bodyPr/>
          <a:lstStyle/>
          <a:p>
            <a:fld id="{663C87DA-5334-EE43-AEDD-3F6C6E681030}" type="slidenum">
              <a:rPr lang="en-US" smtClean="0"/>
              <a:t>23</a:t>
            </a:fld>
            <a:endParaRPr lang="en-US"/>
          </a:p>
        </p:txBody>
      </p:sp>
    </p:spTree>
    <p:extLst>
      <p:ext uri="{BB962C8B-B14F-4D97-AF65-F5344CB8AC3E}">
        <p14:creationId xmlns:p14="http://schemas.microsoft.com/office/powerpoint/2010/main" val="893833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60FC6-D7FD-E543-3CE6-B48C7A915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BC245-B720-58BC-64E8-4959A655F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B5BF6-00E6-F8D5-E6CA-E03908C6E911}"/>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E8D31954-ED09-6892-B916-DF94130FDE59}"/>
              </a:ext>
            </a:extLst>
          </p:cNvPr>
          <p:cNvSpPr>
            <a:spLocks noGrp="1"/>
          </p:cNvSpPr>
          <p:nvPr>
            <p:ph type="sldNum" sz="quarter" idx="5"/>
          </p:nvPr>
        </p:nvSpPr>
        <p:spPr/>
        <p:txBody>
          <a:bodyPr/>
          <a:lstStyle/>
          <a:p>
            <a:fld id="{663C87DA-5334-EE43-AEDD-3F6C6E681030}" type="slidenum">
              <a:rPr lang="en-US" smtClean="0"/>
              <a:t>24</a:t>
            </a:fld>
            <a:endParaRPr lang="en-US"/>
          </a:p>
        </p:txBody>
      </p:sp>
    </p:spTree>
    <p:extLst>
      <p:ext uri="{BB962C8B-B14F-4D97-AF65-F5344CB8AC3E}">
        <p14:creationId xmlns:p14="http://schemas.microsoft.com/office/powerpoint/2010/main" val="179268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2C4E9-1F1A-3D35-0F68-7633A7627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84994-4BA3-B57F-51DC-6E9CAD1BE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210C11-7807-852F-464F-D510DC4BA7F7}"/>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7C1A6B5B-D5F8-8677-8B1C-5AA53EB13ADE}"/>
              </a:ext>
            </a:extLst>
          </p:cNvPr>
          <p:cNvSpPr>
            <a:spLocks noGrp="1"/>
          </p:cNvSpPr>
          <p:nvPr>
            <p:ph type="sldNum" sz="quarter" idx="5"/>
          </p:nvPr>
        </p:nvSpPr>
        <p:spPr/>
        <p:txBody>
          <a:bodyPr/>
          <a:lstStyle/>
          <a:p>
            <a:fld id="{663C87DA-5334-EE43-AEDD-3F6C6E681030}" type="slidenum">
              <a:rPr lang="en-US" smtClean="0"/>
              <a:t>25</a:t>
            </a:fld>
            <a:endParaRPr lang="en-US"/>
          </a:p>
        </p:txBody>
      </p:sp>
    </p:spTree>
    <p:extLst>
      <p:ext uri="{BB962C8B-B14F-4D97-AF65-F5344CB8AC3E}">
        <p14:creationId xmlns:p14="http://schemas.microsoft.com/office/powerpoint/2010/main" val="1213156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AECEE-173E-22A3-89FB-54915A856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D0218-9DEE-D606-3F37-F5D237489C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B5F60-FCAE-8734-326E-39F519DA0A80}"/>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B7E4B588-32F1-4542-EC65-0C442AE5B5F9}"/>
              </a:ext>
            </a:extLst>
          </p:cNvPr>
          <p:cNvSpPr>
            <a:spLocks noGrp="1"/>
          </p:cNvSpPr>
          <p:nvPr>
            <p:ph type="sldNum" sz="quarter" idx="5"/>
          </p:nvPr>
        </p:nvSpPr>
        <p:spPr/>
        <p:txBody>
          <a:bodyPr/>
          <a:lstStyle/>
          <a:p>
            <a:fld id="{663C87DA-5334-EE43-AEDD-3F6C6E681030}" type="slidenum">
              <a:rPr lang="en-US" smtClean="0"/>
              <a:t>26</a:t>
            </a:fld>
            <a:endParaRPr lang="en-US"/>
          </a:p>
        </p:txBody>
      </p:sp>
    </p:spTree>
    <p:extLst>
      <p:ext uri="{BB962C8B-B14F-4D97-AF65-F5344CB8AC3E}">
        <p14:creationId xmlns:p14="http://schemas.microsoft.com/office/powerpoint/2010/main" val="3947980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44A06-385E-53B7-6709-2F926CD84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AB8FA-BE05-A316-8DCD-93975012E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9F944-47F6-7D5C-475A-9B6E662D85E2}"/>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A3642805-0087-58A6-9182-A418E4136E96}"/>
              </a:ext>
            </a:extLst>
          </p:cNvPr>
          <p:cNvSpPr>
            <a:spLocks noGrp="1"/>
          </p:cNvSpPr>
          <p:nvPr>
            <p:ph type="sldNum" sz="quarter" idx="5"/>
          </p:nvPr>
        </p:nvSpPr>
        <p:spPr/>
        <p:txBody>
          <a:bodyPr/>
          <a:lstStyle/>
          <a:p>
            <a:fld id="{663C87DA-5334-EE43-AEDD-3F6C6E681030}" type="slidenum">
              <a:rPr lang="en-US" smtClean="0"/>
              <a:t>27</a:t>
            </a:fld>
            <a:endParaRPr lang="en-US"/>
          </a:p>
        </p:txBody>
      </p:sp>
    </p:spTree>
    <p:extLst>
      <p:ext uri="{BB962C8B-B14F-4D97-AF65-F5344CB8AC3E}">
        <p14:creationId xmlns:p14="http://schemas.microsoft.com/office/powerpoint/2010/main" val="601873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57048-ECD9-7070-91AC-AA8D7C6C5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80B5F-69AF-510C-CA96-0D5F47D8D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3453E-4634-5F74-C9E1-195F02C0D32B}"/>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037FE63A-DC4F-EA20-72BE-FFE5385D6C60}"/>
              </a:ext>
            </a:extLst>
          </p:cNvPr>
          <p:cNvSpPr>
            <a:spLocks noGrp="1"/>
          </p:cNvSpPr>
          <p:nvPr>
            <p:ph type="sldNum" sz="quarter" idx="5"/>
          </p:nvPr>
        </p:nvSpPr>
        <p:spPr/>
        <p:txBody>
          <a:bodyPr/>
          <a:lstStyle/>
          <a:p>
            <a:fld id="{663C87DA-5334-EE43-AEDD-3F6C6E681030}" type="slidenum">
              <a:rPr lang="en-US" smtClean="0"/>
              <a:t>28</a:t>
            </a:fld>
            <a:endParaRPr lang="en-US"/>
          </a:p>
        </p:txBody>
      </p:sp>
    </p:spTree>
    <p:extLst>
      <p:ext uri="{BB962C8B-B14F-4D97-AF65-F5344CB8AC3E}">
        <p14:creationId xmlns:p14="http://schemas.microsoft.com/office/powerpoint/2010/main" val="512444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6A129-6D07-CAFC-EE98-D4CF94A86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07A71-0A4C-C3F7-9F1A-E0B991AFE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C7C1B-B4FE-642F-1984-FB6E9EED7AAE}"/>
              </a:ext>
            </a:extLst>
          </p:cNvPr>
          <p:cNvSpPr>
            <a:spLocks noGrp="1"/>
          </p:cNvSpPr>
          <p:nvPr>
            <p:ph type="body" idx="1"/>
          </p:nvPr>
        </p:nvSpPr>
        <p:spPr/>
        <p:txBody>
          <a:bodyPr/>
          <a:lstStyle/>
          <a:p>
            <a:pPr algn="l"/>
            <a:r>
              <a:rPr lang="en-US" dirty="0"/>
              <a:t>The WAY… “</a:t>
            </a:r>
            <a:r>
              <a:rPr lang="en-US" dirty="0" err="1"/>
              <a:t>Jesuls</a:t>
            </a:r>
            <a:r>
              <a:rPr lang="en-US" dirty="0"/>
              <a:t> is not God”</a:t>
            </a:r>
          </a:p>
        </p:txBody>
      </p:sp>
      <p:sp>
        <p:nvSpPr>
          <p:cNvPr id="4" name="Slide Number Placeholder 3">
            <a:extLst>
              <a:ext uri="{FF2B5EF4-FFF2-40B4-BE49-F238E27FC236}">
                <a16:creationId xmlns:a16="http://schemas.microsoft.com/office/drawing/2014/main" id="{46CD1669-EA54-4289-0A26-26831598F74D}"/>
              </a:ext>
            </a:extLst>
          </p:cNvPr>
          <p:cNvSpPr>
            <a:spLocks noGrp="1"/>
          </p:cNvSpPr>
          <p:nvPr>
            <p:ph type="sldNum" sz="quarter" idx="5"/>
          </p:nvPr>
        </p:nvSpPr>
        <p:spPr/>
        <p:txBody>
          <a:bodyPr/>
          <a:lstStyle/>
          <a:p>
            <a:fld id="{663C87DA-5334-EE43-AEDD-3F6C6E681030}" type="slidenum">
              <a:rPr lang="en-US" smtClean="0"/>
              <a:t>29</a:t>
            </a:fld>
            <a:endParaRPr lang="en-US"/>
          </a:p>
        </p:txBody>
      </p:sp>
    </p:spTree>
    <p:extLst>
      <p:ext uri="{BB962C8B-B14F-4D97-AF65-F5344CB8AC3E}">
        <p14:creationId xmlns:p14="http://schemas.microsoft.com/office/powerpoint/2010/main" val="439121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8F29F-0D0A-7C6E-4B74-C8862679B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DE8E9-D2BA-77D3-5897-6A9226F5D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E527C-0BE5-005B-E38A-A726EE7D6A25}"/>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5B9F48DF-22AE-E37A-911B-01F297B7318C}"/>
              </a:ext>
            </a:extLst>
          </p:cNvPr>
          <p:cNvSpPr>
            <a:spLocks noGrp="1"/>
          </p:cNvSpPr>
          <p:nvPr>
            <p:ph type="sldNum" sz="quarter" idx="5"/>
          </p:nvPr>
        </p:nvSpPr>
        <p:spPr/>
        <p:txBody>
          <a:bodyPr/>
          <a:lstStyle/>
          <a:p>
            <a:fld id="{663C87DA-5334-EE43-AEDD-3F6C6E681030}" type="slidenum">
              <a:rPr lang="en-US" smtClean="0"/>
              <a:t>30</a:t>
            </a:fld>
            <a:endParaRPr lang="en-US"/>
          </a:p>
        </p:txBody>
      </p:sp>
    </p:spTree>
    <p:extLst>
      <p:ext uri="{BB962C8B-B14F-4D97-AF65-F5344CB8AC3E}">
        <p14:creationId xmlns:p14="http://schemas.microsoft.com/office/powerpoint/2010/main" val="332378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4071-75AC-6969-B389-F042F8BF72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7F44B-A791-F9B8-E9FC-DABE9E718E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A9450-CCB4-9E33-797E-E59BB9C1ABE2}"/>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57B869E6-9831-EFE6-0617-776443C74DA0}"/>
              </a:ext>
            </a:extLst>
          </p:cNvPr>
          <p:cNvSpPr>
            <a:spLocks noGrp="1"/>
          </p:cNvSpPr>
          <p:nvPr>
            <p:ph type="sldNum" sz="quarter" idx="5"/>
          </p:nvPr>
        </p:nvSpPr>
        <p:spPr/>
        <p:txBody>
          <a:bodyPr/>
          <a:lstStyle/>
          <a:p>
            <a:fld id="{663C87DA-5334-EE43-AEDD-3F6C6E681030}" type="slidenum">
              <a:rPr lang="en-US" smtClean="0"/>
              <a:t>31</a:t>
            </a:fld>
            <a:endParaRPr lang="en-US"/>
          </a:p>
        </p:txBody>
      </p:sp>
    </p:spTree>
    <p:extLst>
      <p:ext uri="{BB962C8B-B14F-4D97-AF65-F5344CB8AC3E}">
        <p14:creationId xmlns:p14="http://schemas.microsoft.com/office/powerpoint/2010/main" val="3069358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F533-F79F-3860-DDFF-4623CE9C8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32101-3647-F99A-8E9B-64A4E9708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822E1-C742-91E7-C4C2-DCF41C51C639}"/>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4FF5449F-989C-E4CE-6649-75FD1B4C24E3}"/>
              </a:ext>
            </a:extLst>
          </p:cNvPr>
          <p:cNvSpPr>
            <a:spLocks noGrp="1"/>
          </p:cNvSpPr>
          <p:nvPr>
            <p:ph type="sldNum" sz="quarter" idx="5"/>
          </p:nvPr>
        </p:nvSpPr>
        <p:spPr/>
        <p:txBody>
          <a:bodyPr/>
          <a:lstStyle/>
          <a:p>
            <a:fld id="{663C87DA-5334-EE43-AEDD-3F6C6E681030}" type="slidenum">
              <a:rPr lang="en-US" smtClean="0"/>
              <a:t>32</a:t>
            </a:fld>
            <a:endParaRPr lang="en-US"/>
          </a:p>
        </p:txBody>
      </p:sp>
    </p:spTree>
    <p:extLst>
      <p:ext uri="{BB962C8B-B14F-4D97-AF65-F5344CB8AC3E}">
        <p14:creationId xmlns:p14="http://schemas.microsoft.com/office/powerpoint/2010/main" val="2678358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F0276-5C91-67D4-EBCB-87B59959A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48A4A-0FF1-7861-3594-C52829B26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330671-D9D7-B04C-B097-02A79E2925E8}"/>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7FFF5F33-3EB4-537E-FE63-19A9B63DA7C4}"/>
              </a:ext>
            </a:extLst>
          </p:cNvPr>
          <p:cNvSpPr>
            <a:spLocks noGrp="1"/>
          </p:cNvSpPr>
          <p:nvPr>
            <p:ph type="sldNum" sz="quarter" idx="5"/>
          </p:nvPr>
        </p:nvSpPr>
        <p:spPr/>
        <p:txBody>
          <a:bodyPr/>
          <a:lstStyle/>
          <a:p>
            <a:fld id="{663C87DA-5334-EE43-AEDD-3F6C6E681030}" type="slidenum">
              <a:rPr lang="en-US" smtClean="0"/>
              <a:t>33</a:t>
            </a:fld>
            <a:endParaRPr lang="en-US"/>
          </a:p>
        </p:txBody>
      </p:sp>
    </p:spTree>
    <p:extLst>
      <p:ext uri="{BB962C8B-B14F-4D97-AF65-F5344CB8AC3E}">
        <p14:creationId xmlns:p14="http://schemas.microsoft.com/office/powerpoint/2010/main" val="13311960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E2E2-4A7B-9DC3-E46E-C819FD558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3B6D4-7E46-2861-DC9A-46C5CE367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8E785-E79D-54F2-A77F-AE7443A6CBC5}"/>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3DDDE9EF-71CE-0F57-CCB3-1CFC6B4E3ACA}"/>
              </a:ext>
            </a:extLst>
          </p:cNvPr>
          <p:cNvSpPr>
            <a:spLocks noGrp="1"/>
          </p:cNvSpPr>
          <p:nvPr>
            <p:ph type="sldNum" sz="quarter" idx="5"/>
          </p:nvPr>
        </p:nvSpPr>
        <p:spPr/>
        <p:txBody>
          <a:bodyPr/>
          <a:lstStyle/>
          <a:p>
            <a:fld id="{663C87DA-5334-EE43-AEDD-3F6C6E681030}" type="slidenum">
              <a:rPr lang="en-US" smtClean="0"/>
              <a:t>34</a:t>
            </a:fld>
            <a:endParaRPr lang="en-US"/>
          </a:p>
        </p:txBody>
      </p:sp>
    </p:spTree>
    <p:extLst>
      <p:ext uri="{BB962C8B-B14F-4D97-AF65-F5344CB8AC3E}">
        <p14:creationId xmlns:p14="http://schemas.microsoft.com/office/powerpoint/2010/main" val="1270317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26EBF-22DF-62F9-F791-00D09FD84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245CB-7D93-A495-6582-0A7692EFB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85F39-AE6C-8918-A8C1-A7FF0B52B2EE}"/>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6E7B0AEE-5FFF-265F-9583-27AD1032CD27}"/>
              </a:ext>
            </a:extLst>
          </p:cNvPr>
          <p:cNvSpPr>
            <a:spLocks noGrp="1"/>
          </p:cNvSpPr>
          <p:nvPr>
            <p:ph type="sldNum" sz="quarter" idx="5"/>
          </p:nvPr>
        </p:nvSpPr>
        <p:spPr/>
        <p:txBody>
          <a:bodyPr/>
          <a:lstStyle/>
          <a:p>
            <a:fld id="{663C87DA-5334-EE43-AEDD-3F6C6E681030}" type="slidenum">
              <a:rPr lang="en-US" smtClean="0"/>
              <a:t>35</a:t>
            </a:fld>
            <a:endParaRPr lang="en-US"/>
          </a:p>
        </p:txBody>
      </p:sp>
    </p:spTree>
    <p:extLst>
      <p:ext uri="{BB962C8B-B14F-4D97-AF65-F5344CB8AC3E}">
        <p14:creationId xmlns:p14="http://schemas.microsoft.com/office/powerpoint/2010/main" val="42362243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33E8-FAC3-5B24-DA20-E5EDEE30E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ED490-EDA8-E976-A456-15E39DED1E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A4C14-6579-B1FD-A0BC-4BD5435234B0}"/>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0773882D-2378-EA16-D463-97E8EB9CB152}"/>
              </a:ext>
            </a:extLst>
          </p:cNvPr>
          <p:cNvSpPr>
            <a:spLocks noGrp="1"/>
          </p:cNvSpPr>
          <p:nvPr>
            <p:ph type="sldNum" sz="quarter" idx="5"/>
          </p:nvPr>
        </p:nvSpPr>
        <p:spPr/>
        <p:txBody>
          <a:bodyPr/>
          <a:lstStyle/>
          <a:p>
            <a:fld id="{663C87DA-5334-EE43-AEDD-3F6C6E681030}" type="slidenum">
              <a:rPr lang="en-US" smtClean="0"/>
              <a:t>36</a:t>
            </a:fld>
            <a:endParaRPr lang="en-US"/>
          </a:p>
        </p:txBody>
      </p:sp>
    </p:spTree>
    <p:extLst>
      <p:ext uri="{BB962C8B-B14F-4D97-AF65-F5344CB8AC3E}">
        <p14:creationId xmlns:p14="http://schemas.microsoft.com/office/powerpoint/2010/main" val="3908625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83D92-9F06-7B7E-9A98-57EA8473B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19FD4-46AA-BBB4-EB4B-D516EB06A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80178-17C2-96D7-3A04-E62D0DDAABF4}"/>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EBF76F2D-1AE4-3F0E-4EA1-96205E853721}"/>
              </a:ext>
            </a:extLst>
          </p:cNvPr>
          <p:cNvSpPr>
            <a:spLocks noGrp="1"/>
          </p:cNvSpPr>
          <p:nvPr>
            <p:ph type="sldNum" sz="quarter" idx="5"/>
          </p:nvPr>
        </p:nvSpPr>
        <p:spPr/>
        <p:txBody>
          <a:bodyPr/>
          <a:lstStyle/>
          <a:p>
            <a:fld id="{663C87DA-5334-EE43-AEDD-3F6C6E681030}" type="slidenum">
              <a:rPr lang="en-US" smtClean="0"/>
              <a:t>37</a:t>
            </a:fld>
            <a:endParaRPr lang="en-US"/>
          </a:p>
        </p:txBody>
      </p:sp>
    </p:spTree>
    <p:extLst>
      <p:ext uri="{BB962C8B-B14F-4D97-AF65-F5344CB8AC3E}">
        <p14:creationId xmlns:p14="http://schemas.microsoft.com/office/powerpoint/2010/main" val="3661071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C13B3-ACCA-7C81-4CBF-2CB42068B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D4FBA-1CEE-ECB9-5C60-03180C2D9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B32CDA-17B7-38BB-6BDE-3903508BF8D8}"/>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DC5286DB-9476-2670-7576-5BFCFFBCEFE9}"/>
              </a:ext>
            </a:extLst>
          </p:cNvPr>
          <p:cNvSpPr>
            <a:spLocks noGrp="1"/>
          </p:cNvSpPr>
          <p:nvPr>
            <p:ph type="sldNum" sz="quarter" idx="5"/>
          </p:nvPr>
        </p:nvSpPr>
        <p:spPr/>
        <p:txBody>
          <a:bodyPr/>
          <a:lstStyle/>
          <a:p>
            <a:fld id="{663C87DA-5334-EE43-AEDD-3F6C6E681030}" type="slidenum">
              <a:rPr lang="en-US" smtClean="0"/>
              <a:t>38</a:t>
            </a:fld>
            <a:endParaRPr lang="en-US"/>
          </a:p>
        </p:txBody>
      </p:sp>
    </p:spTree>
    <p:extLst>
      <p:ext uri="{BB962C8B-B14F-4D97-AF65-F5344CB8AC3E}">
        <p14:creationId xmlns:p14="http://schemas.microsoft.com/office/powerpoint/2010/main" val="21610498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4E15E-770A-CCD2-3649-99A8D5B62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6D232-48D0-3C85-DCEE-B510EA4A67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B0AD0-3E75-C1CD-F07A-216DB0701BD6}"/>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C069AC31-8B19-CF5C-76E1-5C6C54D7B0D1}"/>
              </a:ext>
            </a:extLst>
          </p:cNvPr>
          <p:cNvSpPr>
            <a:spLocks noGrp="1"/>
          </p:cNvSpPr>
          <p:nvPr>
            <p:ph type="sldNum" sz="quarter" idx="5"/>
          </p:nvPr>
        </p:nvSpPr>
        <p:spPr/>
        <p:txBody>
          <a:bodyPr/>
          <a:lstStyle/>
          <a:p>
            <a:fld id="{663C87DA-5334-EE43-AEDD-3F6C6E681030}" type="slidenum">
              <a:rPr lang="en-US" smtClean="0"/>
              <a:t>39</a:t>
            </a:fld>
            <a:endParaRPr lang="en-US"/>
          </a:p>
        </p:txBody>
      </p:sp>
    </p:spTree>
    <p:extLst>
      <p:ext uri="{BB962C8B-B14F-4D97-AF65-F5344CB8AC3E}">
        <p14:creationId xmlns:p14="http://schemas.microsoft.com/office/powerpoint/2010/main" val="3770888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89641-B284-EDDC-24FF-EC78CCDA7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0B2A0-8B2C-53A7-A93E-0D4C7957D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4D57C0-F2AE-9A63-6EA4-9D5516EA5D5A}"/>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ACA8C9D0-5BA4-AFF2-BA65-04CC3FDE354F}"/>
              </a:ext>
            </a:extLst>
          </p:cNvPr>
          <p:cNvSpPr>
            <a:spLocks noGrp="1"/>
          </p:cNvSpPr>
          <p:nvPr>
            <p:ph type="sldNum" sz="quarter" idx="5"/>
          </p:nvPr>
        </p:nvSpPr>
        <p:spPr/>
        <p:txBody>
          <a:bodyPr/>
          <a:lstStyle/>
          <a:p>
            <a:fld id="{663C87DA-5334-EE43-AEDD-3F6C6E681030}" type="slidenum">
              <a:rPr lang="en-US" smtClean="0"/>
              <a:t>40</a:t>
            </a:fld>
            <a:endParaRPr lang="en-US"/>
          </a:p>
        </p:txBody>
      </p:sp>
    </p:spTree>
    <p:extLst>
      <p:ext uri="{BB962C8B-B14F-4D97-AF65-F5344CB8AC3E}">
        <p14:creationId xmlns:p14="http://schemas.microsoft.com/office/powerpoint/2010/main" val="3624071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31D73-3F8D-5661-9531-6CFEB0E2B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FD344-A9D5-3476-40AE-6642032536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715AF-F867-CAE3-BD09-B525033D2A71}"/>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7D31B4BF-BCF0-DE19-87C8-A1A475D014AA}"/>
              </a:ext>
            </a:extLst>
          </p:cNvPr>
          <p:cNvSpPr>
            <a:spLocks noGrp="1"/>
          </p:cNvSpPr>
          <p:nvPr>
            <p:ph type="sldNum" sz="quarter" idx="5"/>
          </p:nvPr>
        </p:nvSpPr>
        <p:spPr/>
        <p:txBody>
          <a:bodyPr/>
          <a:lstStyle/>
          <a:p>
            <a:fld id="{663C87DA-5334-EE43-AEDD-3F6C6E681030}" type="slidenum">
              <a:rPr lang="en-US" smtClean="0"/>
              <a:t>41</a:t>
            </a:fld>
            <a:endParaRPr lang="en-US"/>
          </a:p>
        </p:txBody>
      </p:sp>
    </p:spTree>
    <p:extLst>
      <p:ext uri="{BB962C8B-B14F-4D97-AF65-F5344CB8AC3E}">
        <p14:creationId xmlns:p14="http://schemas.microsoft.com/office/powerpoint/2010/main" val="884440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FAAB9-D485-B098-BB01-2D38D898E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68C4F-69D5-28CE-8FBF-679E07909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A08C45-F15D-B29C-5E4C-6D58E9AC03F7}"/>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F0755128-7666-D393-16A8-5177D0A16726}"/>
              </a:ext>
            </a:extLst>
          </p:cNvPr>
          <p:cNvSpPr>
            <a:spLocks noGrp="1"/>
          </p:cNvSpPr>
          <p:nvPr>
            <p:ph type="sldNum" sz="quarter" idx="5"/>
          </p:nvPr>
        </p:nvSpPr>
        <p:spPr/>
        <p:txBody>
          <a:bodyPr/>
          <a:lstStyle/>
          <a:p>
            <a:fld id="{663C87DA-5334-EE43-AEDD-3F6C6E681030}" type="slidenum">
              <a:rPr lang="en-US" smtClean="0"/>
              <a:t>42</a:t>
            </a:fld>
            <a:endParaRPr lang="en-US"/>
          </a:p>
        </p:txBody>
      </p:sp>
    </p:spTree>
    <p:extLst>
      <p:ext uri="{BB962C8B-B14F-4D97-AF65-F5344CB8AC3E}">
        <p14:creationId xmlns:p14="http://schemas.microsoft.com/office/powerpoint/2010/main" val="2786828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B720-59A4-C4E8-7473-3F4CE88B7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39976-74DF-B37C-F64D-0F6F37B35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6C215-FC52-AAC0-2773-8FCD97ADD3F2}"/>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DB26B1D9-8504-CD36-68AA-CEA8D6084A4F}"/>
              </a:ext>
            </a:extLst>
          </p:cNvPr>
          <p:cNvSpPr>
            <a:spLocks noGrp="1"/>
          </p:cNvSpPr>
          <p:nvPr>
            <p:ph type="sldNum" sz="quarter" idx="5"/>
          </p:nvPr>
        </p:nvSpPr>
        <p:spPr/>
        <p:txBody>
          <a:bodyPr/>
          <a:lstStyle/>
          <a:p>
            <a:fld id="{663C87DA-5334-EE43-AEDD-3F6C6E681030}" type="slidenum">
              <a:rPr lang="en-US" smtClean="0"/>
              <a:t>43</a:t>
            </a:fld>
            <a:endParaRPr lang="en-US"/>
          </a:p>
        </p:txBody>
      </p:sp>
    </p:spTree>
    <p:extLst>
      <p:ext uri="{BB962C8B-B14F-4D97-AF65-F5344CB8AC3E}">
        <p14:creationId xmlns:p14="http://schemas.microsoft.com/office/powerpoint/2010/main" val="18984174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4407B-A914-A5EA-EAEA-03AB4A95D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11B43-E78C-D3DD-74DE-26DD4AF81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2793A-1C62-CC00-900C-7CF15766A83F}"/>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6EFB72BC-21E9-D88C-C1C3-A12FD77F329D}"/>
              </a:ext>
            </a:extLst>
          </p:cNvPr>
          <p:cNvSpPr>
            <a:spLocks noGrp="1"/>
          </p:cNvSpPr>
          <p:nvPr>
            <p:ph type="sldNum" sz="quarter" idx="5"/>
          </p:nvPr>
        </p:nvSpPr>
        <p:spPr/>
        <p:txBody>
          <a:bodyPr/>
          <a:lstStyle/>
          <a:p>
            <a:fld id="{663C87DA-5334-EE43-AEDD-3F6C6E681030}" type="slidenum">
              <a:rPr lang="en-US" smtClean="0"/>
              <a:t>44</a:t>
            </a:fld>
            <a:endParaRPr lang="en-US"/>
          </a:p>
        </p:txBody>
      </p:sp>
    </p:spTree>
    <p:extLst>
      <p:ext uri="{BB962C8B-B14F-4D97-AF65-F5344CB8AC3E}">
        <p14:creationId xmlns:p14="http://schemas.microsoft.com/office/powerpoint/2010/main" val="1178555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DAEB5-AD89-2475-A132-8DC3A1841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D958C-070A-6421-E461-0C508BD37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1F2F2-4FF2-3B13-55F5-40CA2523FEE1}"/>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27529A8F-B40E-E446-EEE8-44388E21BBA5}"/>
              </a:ext>
            </a:extLst>
          </p:cNvPr>
          <p:cNvSpPr>
            <a:spLocks noGrp="1"/>
          </p:cNvSpPr>
          <p:nvPr>
            <p:ph type="sldNum" sz="quarter" idx="5"/>
          </p:nvPr>
        </p:nvSpPr>
        <p:spPr/>
        <p:txBody>
          <a:bodyPr/>
          <a:lstStyle/>
          <a:p>
            <a:fld id="{663C87DA-5334-EE43-AEDD-3F6C6E681030}" type="slidenum">
              <a:rPr lang="en-US" smtClean="0"/>
              <a:t>45</a:t>
            </a:fld>
            <a:endParaRPr lang="en-US"/>
          </a:p>
        </p:txBody>
      </p:sp>
    </p:spTree>
    <p:extLst>
      <p:ext uri="{BB962C8B-B14F-4D97-AF65-F5344CB8AC3E}">
        <p14:creationId xmlns:p14="http://schemas.microsoft.com/office/powerpoint/2010/main" val="1208092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E0072-81C5-B1B0-5C8F-E7B7FA3B7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42AA3-67BB-D314-4FC1-C3374A25D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E01AD-F502-4128-E047-3EC6C5ACAD9E}"/>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9D1C99CB-8839-3BA3-70E6-4E07B2978E88}"/>
              </a:ext>
            </a:extLst>
          </p:cNvPr>
          <p:cNvSpPr>
            <a:spLocks noGrp="1"/>
          </p:cNvSpPr>
          <p:nvPr>
            <p:ph type="sldNum" sz="quarter" idx="5"/>
          </p:nvPr>
        </p:nvSpPr>
        <p:spPr/>
        <p:txBody>
          <a:bodyPr/>
          <a:lstStyle/>
          <a:p>
            <a:fld id="{663C87DA-5334-EE43-AEDD-3F6C6E681030}" type="slidenum">
              <a:rPr lang="en-US" smtClean="0"/>
              <a:t>46</a:t>
            </a:fld>
            <a:endParaRPr lang="en-US"/>
          </a:p>
        </p:txBody>
      </p:sp>
    </p:spTree>
    <p:extLst>
      <p:ext uri="{BB962C8B-B14F-4D97-AF65-F5344CB8AC3E}">
        <p14:creationId xmlns:p14="http://schemas.microsoft.com/office/powerpoint/2010/main" val="31797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84676-B302-EE48-A532-5EEDD5F1F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7E747-5EFB-A936-4BE3-9A2DF32A2D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7976D-8A5E-59EE-8042-10F77646AD0A}"/>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6ED1A12F-B570-57A8-50E2-21BE7418D537}"/>
              </a:ext>
            </a:extLst>
          </p:cNvPr>
          <p:cNvSpPr>
            <a:spLocks noGrp="1"/>
          </p:cNvSpPr>
          <p:nvPr>
            <p:ph type="sldNum" sz="quarter" idx="5"/>
          </p:nvPr>
        </p:nvSpPr>
        <p:spPr/>
        <p:txBody>
          <a:bodyPr/>
          <a:lstStyle/>
          <a:p>
            <a:fld id="{663C87DA-5334-EE43-AEDD-3F6C6E681030}" type="slidenum">
              <a:rPr lang="en-US" smtClean="0"/>
              <a:t>47</a:t>
            </a:fld>
            <a:endParaRPr lang="en-US"/>
          </a:p>
        </p:txBody>
      </p:sp>
    </p:spTree>
    <p:extLst>
      <p:ext uri="{BB962C8B-B14F-4D97-AF65-F5344CB8AC3E}">
        <p14:creationId xmlns:p14="http://schemas.microsoft.com/office/powerpoint/2010/main" val="33427948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FEB1-7F65-F5BC-08D0-9956820E3C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42C49-E89A-0629-6AEC-2B21A5705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D0CB5-E8EF-3CEE-25EC-67E0FCD8D5F5}"/>
              </a:ext>
            </a:extLst>
          </p:cNvPr>
          <p:cNvSpPr>
            <a:spLocks noGrp="1"/>
          </p:cNvSpPr>
          <p:nvPr>
            <p:ph type="body" idx="1"/>
          </p:nvPr>
        </p:nvSpPr>
        <p:spPr/>
        <p:txBody>
          <a:bodyPr/>
          <a:lstStyle/>
          <a:p>
            <a:r>
              <a:rPr lang="en-US" dirty="0"/>
              <a:t>The WAY… “Jesus is not God”</a:t>
            </a:r>
          </a:p>
        </p:txBody>
      </p:sp>
      <p:sp>
        <p:nvSpPr>
          <p:cNvPr id="4" name="Slide Number Placeholder 3">
            <a:extLst>
              <a:ext uri="{FF2B5EF4-FFF2-40B4-BE49-F238E27FC236}">
                <a16:creationId xmlns:a16="http://schemas.microsoft.com/office/drawing/2014/main" id="{E1E97E40-9F62-8D04-E954-51894C4A187F}"/>
              </a:ext>
            </a:extLst>
          </p:cNvPr>
          <p:cNvSpPr>
            <a:spLocks noGrp="1"/>
          </p:cNvSpPr>
          <p:nvPr>
            <p:ph type="sldNum" sz="quarter" idx="5"/>
          </p:nvPr>
        </p:nvSpPr>
        <p:spPr/>
        <p:txBody>
          <a:bodyPr/>
          <a:lstStyle/>
          <a:p>
            <a:fld id="{663C87DA-5334-EE43-AEDD-3F6C6E681030}" type="slidenum">
              <a:rPr lang="en-US" smtClean="0"/>
              <a:t>48</a:t>
            </a:fld>
            <a:endParaRPr lang="en-US"/>
          </a:p>
        </p:txBody>
      </p:sp>
    </p:spTree>
    <p:extLst>
      <p:ext uri="{BB962C8B-B14F-4D97-AF65-F5344CB8AC3E}">
        <p14:creationId xmlns:p14="http://schemas.microsoft.com/office/powerpoint/2010/main" val="340723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2/5/25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hyperlink" Target="https://us06web.zoom.us/j/9292344900?pwd=zRRQfpEYDgAOIzT06QKO3IA8LF2PXV.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ound-doctrine.u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579C-BF04-2EDA-C0A3-ED4B7492F7C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B22A50-BAAF-BE32-6B9A-9764F18FDF5A}"/>
              </a:ext>
            </a:extLst>
          </p:cNvPr>
          <p:cNvSpPr>
            <a:spLocks noGrp="1"/>
          </p:cNvSpPr>
          <p:nvPr>
            <p:ph type="subTitle" idx="1"/>
          </p:nvPr>
        </p:nvSpPr>
        <p:spPr/>
        <p:txBody>
          <a:bodyPr/>
          <a:lstStyle/>
          <a:p>
            <a:endParaRPr lang="en-US"/>
          </a:p>
        </p:txBody>
      </p:sp>
      <p:pic>
        <p:nvPicPr>
          <p:cNvPr id="5" name="Picture 4" descr="A planet earth with clouds&#10;&#10;Description automatically generated">
            <a:extLst>
              <a:ext uri="{FF2B5EF4-FFF2-40B4-BE49-F238E27FC236}">
                <a16:creationId xmlns:a16="http://schemas.microsoft.com/office/drawing/2014/main" id="{0F74FC21-1E9A-95D0-D625-66DF7862058C}"/>
              </a:ext>
            </a:extLst>
          </p:cNvPr>
          <p:cNvPicPr>
            <a:picLocks noChangeAspect="1"/>
          </p:cNvPicPr>
          <p:nvPr/>
        </p:nvPicPr>
        <p:blipFill>
          <a:blip r:embed="rId3"/>
          <a:stretch>
            <a:fillRect/>
          </a:stretch>
        </p:blipFill>
        <p:spPr>
          <a:xfrm>
            <a:off x="826844" y="449734"/>
            <a:ext cx="10619165" cy="5958531"/>
          </a:xfrm>
          <a:prstGeom prst="rect">
            <a:avLst/>
          </a:prstGeom>
          <a:ln w="127000">
            <a:solidFill>
              <a:schemeClr val="bg1"/>
            </a:solidFill>
          </a:ln>
          <a:effectLst>
            <a:outerShdw blurRad="50800" dist="343979" dir="2700000" algn="tl" rotWithShape="0">
              <a:prstClr val="black">
                <a:alpha val="40000"/>
              </a:prstClr>
            </a:outerShdw>
          </a:effectLst>
        </p:spPr>
      </p:pic>
      <p:sp>
        <p:nvSpPr>
          <p:cNvPr id="4" name="TextBox 3">
            <a:extLst>
              <a:ext uri="{FF2B5EF4-FFF2-40B4-BE49-F238E27FC236}">
                <a16:creationId xmlns:a16="http://schemas.microsoft.com/office/drawing/2014/main" id="{3B50C282-2C88-96E7-B15A-4FE406E30C5C}"/>
              </a:ext>
            </a:extLst>
          </p:cNvPr>
          <p:cNvSpPr txBox="1"/>
          <p:nvPr/>
        </p:nvSpPr>
        <p:spPr>
          <a:xfrm>
            <a:off x="2526915" y="4003228"/>
            <a:ext cx="7219025" cy="1200329"/>
          </a:xfrm>
          <a:prstGeom prst="rect">
            <a:avLst/>
          </a:prstGeom>
          <a:noFill/>
        </p:spPr>
        <p:txBody>
          <a:bodyPr wrap="square" rtlCol="0">
            <a:spAutoFit/>
          </a:bodyPr>
          <a:lstStyle/>
          <a:p>
            <a:pPr algn="ctr"/>
            <a:r>
              <a:rPr lang="en-US" sz="7200" b="1" dirty="0">
                <a:latin typeface="Copperplate" panose="02000504000000020004" pitchFamily="2" charset="77"/>
                <a:cs typeface="Eras Medium ITC" panose="020F0502020204030204" pitchFamily="34" charset="0"/>
              </a:rPr>
              <a:t>Chapter 1</a:t>
            </a:r>
          </a:p>
        </p:txBody>
      </p:sp>
      <p:sp>
        <p:nvSpPr>
          <p:cNvPr id="6" name="TextBox 5">
            <a:extLst>
              <a:ext uri="{FF2B5EF4-FFF2-40B4-BE49-F238E27FC236}">
                <a16:creationId xmlns:a16="http://schemas.microsoft.com/office/drawing/2014/main" id="{9726717D-A889-D8FC-9FE6-D4DAB006ECF6}"/>
              </a:ext>
            </a:extLst>
          </p:cNvPr>
          <p:cNvSpPr txBox="1"/>
          <p:nvPr/>
        </p:nvSpPr>
        <p:spPr>
          <a:xfrm>
            <a:off x="2486487" y="3953469"/>
            <a:ext cx="7219025" cy="1200329"/>
          </a:xfrm>
          <a:prstGeom prst="rect">
            <a:avLst/>
          </a:prstGeom>
          <a:noFill/>
        </p:spPr>
        <p:txBody>
          <a:bodyPr wrap="square" rtlCol="0">
            <a:spAutoFit/>
          </a:bodyPr>
          <a:lstStyle/>
          <a:p>
            <a:pPr algn="ctr"/>
            <a:r>
              <a:rPr lang="en-US" sz="7200" b="1" dirty="0">
                <a:solidFill>
                  <a:srgbClr val="C4A128"/>
                </a:solidFill>
                <a:latin typeface="Copperplate" panose="02000504000000020004" pitchFamily="2" charset="77"/>
                <a:cs typeface="Eras Medium ITC" panose="020F0502020204030204" pitchFamily="34" charset="0"/>
              </a:rPr>
              <a:t>Chapter 1</a:t>
            </a:r>
          </a:p>
        </p:txBody>
      </p:sp>
      <p:pic>
        <p:nvPicPr>
          <p:cNvPr id="9" name="Graphic 8" descr="Bamboo with solid fill">
            <a:hlinkClick r:id="rId4"/>
            <a:extLst>
              <a:ext uri="{FF2B5EF4-FFF2-40B4-BE49-F238E27FC236}">
                <a16:creationId xmlns:a16="http://schemas.microsoft.com/office/drawing/2014/main" id="{BBE77236-5E5B-4322-DA0F-1837C0D98F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2008" y="5903662"/>
            <a:ext cx="914400" cy="914400"/>
          </a:xfrm>
          <a:prstGeom prst="rect">
            <a:avLst/>
          </a:prstGeom>
        </p:spPr>
      </p:pic>
    </p:spTree>
    <p:extLst>
      <p:ext uri="{BB962C8B-B14F-4D97-AF65-F5344CB8AC3E}">
        <p14:creationId xmlns:p14="http://schemas.microsoft.com/office/powerpoint/2010/main" val="668743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574B60-38D9-6054-EFCE-4193D1669CCD}"/>
              </a:ext>
            </a:extLst>
          </p:cNvPr>
          <p:cNvPicPr>
            <a:picLocks noChangeAspect="1"/>
          </p:cNvPicPr>
          <p:nvPr/>
        </p:nvPicPr>
        <p:blipFill>
          <a:blip r:embed="rId3"/>
          <a:stretch>
            <a:fillRect/>
          </a:stretch>
        </p:blipFill>
        <p:spPr>
          <a:xfrm>
            <a:off x="6443362" y="889685"/>
            <a:ext cx="5385830" cy="5461687"/>
          </a:xfrm>
          <a:prstGeom prst="rect">
            <a:avLst/>
          </a:prstGeom>
        </p:spPr>
      </p:pic>
      <p:sp>
        <p:nvSpPr>
          <p:cNvPr id="3" name="TextBox 2">
            <a:extLst>
              <a:ext uri="{FF2B5EF4-FFF2-40B4-BE49-F238E27FC236}">
                <a16:creationId xmlns:a16="http://schemas.microsoft.com/office/drawing/2014/main" id="{0637D25A-CFC4-3D9C-BD7C-1F5912D6D0A2}"/>
              </a:ext>
            </a:extLst>
          </p:cNvPr>
          <p:cNvSpPr txBox="1"/>
          <p:nvPr/>
        </p:nvSpPr>
        <p:spPr>
          <a:xfrm>
            <a:off x="1606378" y="632718"/>
            <a:ext cx="4843849" cy="6001643"/>
          </a:xfrm>
          <a:prstGeom prst="rect">
            <a:avLst/>
          </a:prstGeom>
          <a:noFill/>
        </p:spPr>
        <p:txBody>
          <a:bodyPr wrap="square" rtlCol="0">
            <a:spAutoFit/>
          </a:bodyPr>
          <a:lstStyle/>
          <a:p>
            <a:r>
              <a:rPr lang="en-US" sz="3200" b="1" dirty="0" err="1">
                <a:latin typeface="Cambria" panose="02040503050406030204" pitchFamily="18" charset="0"/>
                <a:cs typeface="Calibri" panose="020F0502020204030204" pitchFamily="34" charset="0"/>
              </a:rPr>
              <a:t>WiFi</a:t>
            </a:r>
            <a:r>
              <a:rPr lang="en-US" sz="3200" b="1" dirty="0">
                <a:latin typeface="Cambria" panose="02040503050406030204" pitchFamily="18" charset="0"/>
                <a:cs typeface="Calibri" panose="020F0502020204030204" pitchFamily="34" charset="0"/>
              </a:rPr>
              <a:t> Access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Campus </a:t>
            </a:r>
            <a:r>
              <a:rPr lang="en-US" sz="3200" dirty="0" err="1">
                <a:latin typeface="Cambria" panose="02040503050406030204" pitchFamily="18" charset="0"/>
                <a:cs typeface="Calibri" panose="020F0502020204030204" pitchFamily="34" charset="0"/>
              </a:rPr>
              <a:t>WiFi</a:t>
            </a:r>
            <a:r>
              <a:rPr lang="en-US" sz="3200" dirty="0">
                <a:latin typeface="Cambria" panose="02040503050406030204" pitchFamily="18" charset="0"/>
                <a:cs typeface="Calibri" panose="020F0502020204030204" pitchFamily="34" charset="0"/>
              </a:rPr>
              <a:t> is quite slow with so many people using it. So, we have set up a local hotspot. If you want faster Internet, scan this QR Code to connect to the hotspot network in this classroom.</a:t>
            </a:r>
          </a:p>
          <a:p>
            <a:endParaRPr lang="en-US" sz="3200" dirty="0">
              <a:latin typeface="Cambria" panose="02040503050406030204" pitchFamily="18" charset="0"/>
              <a:cs typeface="Calibri" panose="020F0502020204030204" pitchFamily="34" charset="0"/>
            </a:endParaRPr>
          </a:p>
          <a:p>
            <a:r>
              <a:rPr lang="en-US" sz="3200" b="1" dirty="0">
                <a:latin typeface="Cambria" panose="02040503050406030204" pitchFamily="18" charset="0"/>
                <a:cs typeface="Calibri" panose="020F0502020204030204" pitchFamily="34" charset="0"/>
              </a:rPr>
              <a:t>Genesis</a:t>
            </a:r>
            <a:r>
              <a:rPr lang="en-US" sz="3200" dirty="0">
                <a:latin typeface="Cambria" panose="02040503050406030204" pitchFamily="18" charset="0"/>
                <a:cs typeface="Calibri" panose="020F0502020204030204" pitchFamily="34" charset="0"/>
              </a:rPr>
              <a:t>	PW: </a:t>
            </a:r>
            <a:r>
              <a:rPr lang="en-US" sz="3200" dirty="0" err="1">
                <a:latin typeface="Cambria" panose="02040503050406030204" pitchFamily="18" charset="0"/>
                <a:cs typeface="Calibri" panose="020F0502020204030204" pitchFamily="34" charset="0"/>
              </a:rPr>
              <a:t>Adam&amp;Eve</a:t>
            </a:r>
            <a:endParaRPr lang="en-US" sz="3200"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0263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DD4C-73C0-D479-9DFD-F235E1D04F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1C52CE-9AF3-5964-C977-3A4E6E74EBA6}"/>
              </a:ext>
            </a:extLst>
          </p:cNvPr>
          <p:cNvSpPr txBox="1"/>
          <p:nvPr/>
        </p:nvSpPr>
        <p:spPr>
          <a:xfrm>
            <a:off x="1606378" y="632718"/>
            <a:ext cx="4843849" cy="403187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Registration</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Register for this class (if you haven’t already) so that I can communicate with you by Email important information from time to time.</a:t>
            </a:r>
          </a:p>
        </p:txBody>
      </p:sp>
      <p:pic>
        <p:nvPicPr>
          <p:cNvPr id="5" name="Picture 4">
            <a:extLst>
              <a:ext uri="{FF2B5EF4-FFF2-40B4-BE49-F238E27FC236}">
                <a16:creationId xmlns:a16="http://schemas.microsoft.com/office/drawing/2014/main" id="{2EA012F5-7681-4F29-E28B-5D230EE6D193}"/>
              </a:ext>
            </a:extLst>
          </p:cNvPr>
          <p:cNvPicPr>
            <a:picLocks noChangeAspect="1"/>
          </p:cNvPicPr>
          <p:nvPr/>
        </p:nvPicPr>
        <p:blipFill>
          <a:blip r:embed="rId3"/>
          <a:stretch>
            <a:fillRect/>
          </a:stretch>
        </p:blipFill>
        <p:spPr>
          <a:xfrm>
            <a:off x="6335849" y="836023"/>
            <a:ext cx="5514521" cy="5422356"/>
          </a:xfrm>
          <a:prstGeom prst="rect">
            <a:avLst/>
          </a:prstGeom>
        </p:spPr>
      </p:pic>
    </p:spTree>
    <p:extLst>
      <p:ext uri="{BB962C8B-B14F-4D97-AF65-F5344CB8AC3E}">
        <p14:creationId xmlns:p14="http://schemas.microsoft.com/office/powerpoint/2010/main" val="366625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55CF-74EE-5641-EE85-259196C2E0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4693F7-9F34-B06C-1BF4-16547E61CA5B}"/>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Class Website (http only!)</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have set up a website for this class that has calls materials, as well as excellent supplementary materials. If you want to learn even more, please visit the site. Click the Genesis Menu item.</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hlinkClick r:id="rId3"/>
              </a:rPr>
              <a:t>http://sound-</a:t>
            </a:r>
            <a:r>
              <a:rPr lang="en-US" sz="3200" dirty="0" err="1">
                <a:latin typeface="Cambria" panose="02040503050406030204" pitchFamily="18" charset="0"/>
                <a:cs typeface="Calibri" panose="020F0502020204030204" pitchFamily="34" charset="0"/>
                <a:hlinkClick r:id="rId3"/>
              </a:rPr>
              <a:t>doctrine.us</a:t>
            </a:r>
            <a:endParaRPr lang="en-US" sz="3200" dirty="0">
              <a:latin typeface="Cambria" panose="02040503050406030204" pitchFamily="18" charset="0"/>
              <a:cs typeface="Calibri" panose="020F0502020204030204" pitchFamily="34" charset="0"/>
            </a:endParaRPr>
          </a:p>
        </p:txBody>
      </p:sp>
      <p:pic>
        <p:nvPicPr>
          <p:cNvPr id="6" name="Picture 5">
            <a:extLst>
              <a:ext uri="{FF2B5EF4-FFF2-40B4-BE49-F238E27FC236}">
                <a16:creationId xmlns:a16="http://schemas.microsoft.com/office/drawing/2014/main" id="{1533FA02-1798-4DE2-D350-CFC5BDEEAAE7}"/>
              </a:ext>
            </a:extLst>
          </p:cNvPr>
          <p:cNvPicPr>
            <a:picLocks noChangeAspect="1"/>
          </p:cNvPicPr>
          <p:nvPr/>
        </p:nvPicPr>
        <p:blipFill>
          <a:blip r:embed="rId4"/>
          <a:stretch>
            <a:fillRect/>
          </a:stretch>
        </p:blipFill>
        <p:spPr>
          <a:xfrm>
            <a:off x="6450227" y="849586"/>
            <a:ext cx="5497384" cy="5514144"/>
          </a:xfrm>
          <a:prstGeom prst="rect">
            <a:avLst/>
          </a:prstGeom>
        </p:spPr>
      </p:pic>
    </p:spTree>
    <p:extLst>
      <p:ext uri="{BB962C8B-B14F-4D97-AF65-F5344CB8AC3E}">
        <p14:creationId xmlns:p14="http://schemas.microsoft.com/office/powerpoint/2010/main" val="184103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CA05-E918-1120-2622-95DAD233EC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4ECD13-A026-3AB4-B67F-EE961C231072}"/>
              </a:ext>
            </a:extLst>
          </p:cNvPr>
          <p:cNvSpPr txBox="1"/>
          <p:nvPr/>
        </p:nvSpPr>
        <p:spPr>
          <a:xfrm>
            <a:off x="1606378" y="632718"/>
            <a:ext cx="5041557" cy="5509200"/>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Zoom Link</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We realize some of you can’t make it every week (but please try!). We have arranged for a Zoom meeting for each class. Click the QR code here; or take a picture of it to send it to friends who may want to follow the class remotely.</a:t>
            </a:r>
          </a:p>
        </p:txBody>
      </p:sp>
      <p:pic>
        <p:nvPicPr>
          <p:cNvPr id="10" name="Picture 9">
            <a:extLst>
              <a:ext uri="{FF2B5EF4-FFF2-40B4-BE49-F238E27FC236}">
                <a16:creationId xmlns:a16="http://schemas.microsoft.com/office/drawing/2014/main" id="{3085258A-47B8-A7ED-D445-A4DB45DDDE7D}"/>
              </a:ext>
            </a:extLst>
          </p:cNvPr>
          <p:cNvPicPr>
            <a:picLocks noChangeAspect="1"/>
          </p:cNvPicPr>
          <p:nvPr/>
        </p:nvPicPr>
        <p:blipFill>
          <a:blip r:embed="rId3"/>
          <a:stretch>
            <a:fillRect/>
          </a:stretch>
        </p:blipFill>
        <p:spPr>
          <a:xfrm>
            <a:off x="6647935" y="1037332"/>
            <a:ext cx="5216692" cy="5187950"/>
          </a:xfrm>
          <a:prstGeom prst="rect">
            <a:avLst/>
          </a:prstGeom>
        </p:spPr>
      </p:pic>
    </p:spTree>
    <p:extLst>
      <p:ext uri="{BB962C8B-B14F-4D97-AF65-F5344CB8AC3E}">
        <p14:creationId xmlns:p14="http://schemas.microsoft.com/office/powerpoint/2010/main" val="3229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53CD-7C43-0E14-D100-25F79C2D64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BDD886-155D-6B46-37CF-A50D780F4944}"/>
              </a:ext>
            </a:extLst>
          </p:cNvPr>
          <p:cNvSpPr txBox="1"/>
          <p:nvPr/>
        </p:nvSpPr>
        <p:spPr>
          <a:xfrm>
            <a:off x="1606378" y="632718"/>
            <a:ext cx="5041557" cy="6001643"/>
          </a:xfrm>
          <a:prstGeom prst="rect">
            <a:avLst/>
          </a:prstGeom>
          <a:noFill/>
        </p:spPr>
        <p:txBody>
          <a:bodyPr wrap="square" rtlCol="0">
            <a:spAutoFit/>
          </a:bodyPr>
          <a:lstStyle/>
          <a:p>
            <a:r>
              <a:rPr lang="en-US" sz="3200" b="1" dirty="0">
                <a:latin typeface="Cambria" panose="02040503050406030204" pitchFamily="18" charset="0"/>
                <a:cs typeface="Calibri" panose="020F0502020204030204" pitchFamily="34" charset="0"/>
              </a:rPr>
              <a:t>Anonymous Questions?</a:t>
            </a:r>
          </a:p>
          <a:p>
            <a:endParaRPr lang="en-US" sz="3200" dirty="0">
              <a:latin typeface="Cambria" panose="02040503050406030204" pitchFamily="18" charset="0"/>
              <a:cs typeface="Calibri" panose="020F0502020204030204" pitchFamily="34" charset="0"/>
            </a:endParaRPr>
          </a:p>
          <a:p>
            <a:r>
              <a:rPr lang="en-US" sz="3200" dirty="0">
                <a:latin typeface="Cambria" panose="02040503050406030204" pitchFamily="18" charset="0"/>
                <a:cs typeface="Calibri" panose="020F0502020204030204" pitchFamily="34" charset="0"/>
              </a:rPr>
              <a:t>Sometimes people are hesitant to ask questions in class. We have the solution. Anonymously ask any question by texting “Answers” to 877-324-4480 to register; and then text your question. Or scan this QR code, which also appears on the website.</a:t>
            </a:r>
          </a:p>
        </p:txBody>
      </p:sp>
      <p:pic>
        <p:nvPicPr>
          <p:cNvPr id="2050" name="Picture 2">
            <a:extLst>
              <a:ext uri="{FF2B5EF4-FFF2-40B4-BE49-F238E27FC236}">
                <a16:creationId xmlns:a16="http://schemas.microsoft.com/office/drawing/2014/main" id="{EA16A5D0-1B31-C481-0830-30CCD16A8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601" y="816848"/>
            <a:ext cx="5408434" cy="540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CA887-80B2-7533-4214-F75802DFF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7D5A9-98B0-F991-7E0C-ECB33A0910E3}"/>
              </a:ext>
            </a:extLst>
          </p:cNvPr>
          <p:cNvSpPr txBox="1">
            <a:spLocks/>
          </p:cNvSpPr>
          <p:nvPr/>
        </p:nvSpPr>
        <p:spPr>
          <a:xfrm>
            <a:off x="1640156" y="332010"/>
            <a:ext cx="10259744" cy="1280890"/>
          </a:xfrm>
          <a:prstGeom prst="rect">
            <a:avLst/>
          </a:prstGeom>
        </p:spPr>
        <p:txBody>
          <a:bodyP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b="1" dirty="0"/>
              <a:t>DNA Replication</a:t>
            </a:r>
          </a:p>
        </p:txBody>
      </p:sp>
      <p:pic>
        <p:nvPicPr>
          <p:cNvPr id="7" name="DNA Replication.mp4">
            <a:hlinkClick r:id="" action="ppaction://media"/>
            <a:extLst>
              <a:ext uri="{FF2B5EF4-FFF2-40B4-BE49-F238E27FC236}">
                <a16:creationId xmlns:a16="http://schemas.microsoft.com/office/drawing/2014/main" id="{C6752859-63B8-9CB9-8B83-48F366F26D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15647" y="1092401"/>
            <a:ext cx="9384253" cy="5248095"/>
          </a:xfrm>
          <a:prstGeom prst="rect">
            <a:avLst/>
          </a:prstGeom>
        </p:spPr>
      </p:pic>
    </p:spTree>
    <p:extLst>
      <p:ext uri="{BB962C8B-B14F-4D97-AF65-F5344CB8AC3E}">
        <p14:creationId xmlns:p14="http://schemas.microsoft.com/office/powerpoint/2010/main" val="277990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2424">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FE1D-5661-0913-D680-438960F5A22D}"/>
            </a:ext>
          </a:extLst>
        </p:cNvPr>
        <p:cNvGrpSpPr/>
        <p:nvPr/>
      </p:nvGrpSpPr>
      <p:grpSpPr>
        <a:xfrm>
          <a:off x="0" y="0"/>
          <a:ext cx="0" cy="0"/>
          <a:chOff x="0" y="0"/>
          <a:chExt cx="0" cy="0"/>
        </a:xfrm>
      </p:grpSpPr>
      <p:pic>
        <p:nvPicPr>
          <p:cNvPr id="4" name="Picture 3" descr="A planet earth with text overlay&#10;&#10;AI-generated content may be incorrect.">
            <a:extLst>
              <a:ext uri="{FF2B5EF4-FFF2-40B4-BE49-F238E27FC236}">
                <a16:creationId xmlns:a16="http://schemas.microsoft.com/office/drawing/2014/main" id="{0BE4292C-1E40-91B3-5656-320E5D7C0278}"/>
              </a:ext>
            </a:extLst>
          </p:cNvPr>
          <p:cNvPicPr>
            <a:picLocks noChangeAspect="1"/>
          </p:cNvPicPr>
          <p:nvPr/>
        </p:nvPicPr>
        <p:blipFill>
          <a:blip r:embed="rId3"/>
          <a:stretch>
            <a:fillRect/>
          </a:stretch>
        </p:blipFill>
        <p:spPr>
          <a:xfrm>
            <a:off x="2276669" y="250768"/>
            <a:ext cx="9629191" cy="6413041"/>
          </a:xfrm>
          <a:prstGeom prst="rect">
            <a:avLst/>
          </a:prstGeom>
        </p:spPr>
      </p:pic>
      <p:grpSp>
        <p:nvGrpSpPr>
          <p:cNvPr id="9" name="Group 8">
            <a:extLst>
              <a:ext uri="{FF2B5EF4-FFF2-40B4-BE49-F238E27FC236}">
                <a16:creationId xmlns:a16="http://schemas.microsoft.com/office/drawing/2014/main" id="{91FC820F-2BF8-71EA-FD87-7A681297DA23}"/>
              </a:ext>
            </a:extLst>
          </p:cNvPr>
          <p:cNvGrpSpPr/>
          <p:nvPr/>
        </p:nvGrpSpPr>
        <p:grpSpPr>
          <a:xfrm>
            <a:off x="2458570" y="1158838"/>
            <a:ext cx="2834993" cy="5109410"/>
            <a:chOff x="2458570" y="1158838"/>
            <a:chExt cx="2834993" cy="5109410"/>
          </a:xfrm>
        </p:grpSpPr>
        <p:sp>
          <p:nvSpPr>
            <p:cNvPr id="8" name="TextBox 7">
              <a:extLst>
                <a:ext uri="{FF2B5EF4-FFF2-40B4-BE49-F238E27FC236}">
                  <a16:creationId xmlns:a16="http://schemas.microsoft.com/office/drawing/2014/main" id="{E81F852C-4077-1951-DEC6-414E9D444813}"/>
                </a:ext>
              </a:extLst>
            </p:cNvPr>
            <p:cNvSpPr txBox="1"/>
            <p:nvPr/>
          </p:nvSpPr>
          <p:spPr>
            <a:xfrm>
              <a:off x="2498998" y="1189935"/>
              <a:ext cx="2794565" cy="5078313"/>
            </a:xfrm>
            <a:prstGeom prst="rect">
              <a:avLst/>
            </a:prstGeom>
            <a:noFill/>
          </p:spPr>
          <p:txBody>
            <a:bodyPr wrap="square" rtlCol="0">
              <a:spAutoFit/>
            </a:bodyPr>
            <a:lstStyle/>
            <a:p>
              <a:r>
                <a:rPr lang="en-US" sz="3600" b="1" dirty="0">
                  <a:latin typeface="Cambria" panose="02040503050406030204" pitchFamily="18" charset="0"/>
                  <a:cs typeface="Calibri" panose="020F0502020204030204" pitchFamily="34" charset="0"/>
                </a:rPr>
                <a:t>“In one sense, this first verse is the most important in the bible” – Jonathan D. </a:t>
              </a:r>
              <a:r>
                <a:rPr lang="en-US" sz="3600" b="1" dirty="0" err="1">
                  <a:latin typeface="Cambria" panose="02040503050406030204" pitchFamily="18" charset="0"/>
                  <a:cs typeface="Calibri" panose="020F0502020204030204" pitchFamily="34" charset="0"/>
                </a:rPr>
                <a:t>Sarfati</a:t>
              </a:r>
              <a:endParaRPr lang="en-US" sz="3600" b="1" dirty="0">
                <a:latin typeface="Cambria" panose="02040503050406030204" pitchFamily="18" charset="0"/>
                <a:cs typeface="Calibri" panose="020F0502020204030204" pitchFamily="34" charset="0"/>
              </a:endParaRPr>
            </a:p>
            <a:p>
              <a:endParaRPr lang="en-US" sz="3600" dirty="0">
                <a:latin typeface="Cambria" panose="02040503050406030204" pitchFamily="18" charset="0"/>
                <a:cs typeface="Calibri" panose="020F0502020204030204" pitchFamily="34" charset="0"/>
              </a:endParaRPr>
            </a:p>
          </p:txBody>
        </p:sp>
        <p:sp>
          <p:nvSpPr>
            <p:cNvPr id="6" name="TextBox 5">
              <a:extLst>
                <a:ext uri="{FF2B5EF4-FFF2-40B4-BE49-F238E27FC236}">
                  <a16:creationId xmlns:a16="http://schemas.microsoft.com/office/drawing/2014/main" id="{FC9C13CC-9434-ECCB-B38E-3D29BDF83300}"/>
                </a:ext>
              </a:extLst>
            </p:cNvPr>
            <p:cNvSpPr txBox="1"/>
            <p:nvPr/>
          </p:nvSpPr>
          <p:spPr>
            <a:xfrm>
              <a:off x="2458570" y="1158838"/>
              <a:ext cx="2794565" cy="5078313"/>
            </a:xfrm>
            <a:prstGeom prst="rect">
              <a:avLst/>
            </a:prstGeom>
            <a:noFill/>
          </p:spPr>
          <p:txBody>
            <a:bodyPr wrap="square" rtlCol="0">
              <a:spAutoFit/>
            </a:bodyPr>
            <a:lstStyle/>
            <a:p>
              <a:r>
                <a:rPr lang="en-US" sz="3600" b="1" dirty="0">
                  <a:solidFill>
                    <a:schemeClr val="bg1"/>
                  </a:solidFill>
                  <a:latin typeface="Cambria" panose="02040503050406030204" pitchFamily="18" charset="0"/>
                  <a:cs typeface="Calibri" panose="020F0502020204030204" pitchFamily="34" charset="0"/>
                </a:rPr>
                <a:t>“In one sense, this first verse is the most important in the bible” – Jonathan D. </a:t>
              </a:r>
              <a:r>
                <a:rPr lang="en-US" sz="3600" b="1" dirty="0" err="1">
                  <a:solidFill>
                    <a:schemeClr val="bg1"/>
                  </a:solidFill>
                  <a:latin typeface="Cambria" panose="02040503050406030204" pitchFamily="18" charset="0"/>
                  <a:cs typeface="Calibri" panose="020F0502020204030204" pitchFamily="34" charset="0"/>
                </a:rPr>
                <a:t>Sarfati</a:t>
              </a:r>
              <a:endParaRPr lang="en-US" sz="3600" b="1" dirty="0">
                <a:solidFill>
                  <a:schemeClr val="bg1"/>
                </a:solidFill>
                <a:latin typeface="Cambria" panose="02040503050406030204" pitchFamily="18" charset="0"/>
                <a:cs typeface="Calibri" panose="020F0502020204030204" pitchFamily="34" charset="0"/>
              </a:endParaRPr>
            </a:p>
            <a:p>
              <a:endParaRPr lang="en-US" sz="3600" dirty="0">
                <a:latin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984243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635D3-93C9-B456-F0C0-51ACF3BDF9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6F347-3BCE-AA59-4E34-CFA5042C8393}"/>
              </a:ext>
            </a:extLst>
          </p:cNvPr>
          <p:cNvSpPr>
            <a:spLocks noGrp="1"/>
          </p:cNvSpPr>
          <p:nvPr>
            <p:ph type="title"/>
          </p:nvPr>
        </p:nvSpPr>
        <p:spPr>
          <a:xfrm>
            <a:off x="1640156" y="332010"/>
            <a:ext cx="10259744" cy="1280890"/>
          </a:xfrm>
        </p:spPr>
        <p:txBody>
          <a:bodyPr>
            <a:normAutofit fontScale="90000"/>
          </a:bodyPr>
          <a:lstStyle/>
          <a:p>
            <a:r>
              <a:rPr lang="en-US" sz="4800" b="1" i="1" dirty="0"/>
              <a:t>In the beginning God created the heavens and the earth.</a:t>
            </a:r>
          </a:p>
        </p:txBody>
      </p:sp>
      <p:pic>
        <p:nvPicPr>
          <p:cNvPr id="10" name="Picture 9">
            <a:extLst>
              <a:ext uri="{FF2B5EF4-FFF2-40B4-BE49-F238E27FC236}">
                <a16:creationId xmlns:a16="http://schemas.microsoft.com/office/drawing/2014/main" id="{7C46B572-5CAC-5443-4B6E-C99BD7D7A8FF}"/>
              </a:ext>
            </a:extLst>
          </p:cNvPr>
          <p:cNvPicPr>
            <a:picLocks noChangeAspect="1"/>
          </p:cNvPicPr>
          <p:nvPr/>
        </p:nvPicPr>
        <p:blipFill>
          <a:blip r:embed="rId3"/>
          <a:stretch>
            <a:fillRect/>
          </a:stretch>
        </p:blipFill>
        <p:spPr>
          <a:xfrm>
            <a:off x="1370044" y="1954129"/>
            <a:ext cx="9940315" cy="2336304"/>
          </a:xfrm>
          <a:prstGeom prst="rect">
            <a:avLst/>
          </a:prstGeom>
        </p:spPr>
      </p:pic>
      <p:sp>
        <p:nvSpPr>
          <p:cNvPr id="12" name="Content Placeholder 2">
            <a:extLst>
              <a:ext uri="{FF2B5EF4-FFF2-40B4-BE49-F238E27FC236}">
                <a16:creationId xmlns:a16="http://schemas.microsoft.com/office/drawing/2014/main" id="{5A2FC51E-EA06-155F-1330-D9C4350BA011}"/>
              </a:ext>
            </a:extLst>
          </p:cNvPr>
          <p:cNvSpPr txBox="1">
            <a:spLocks/>
          </p:cNvSpPr>
          <p:nvPr/>
        </p:nvSpPr>
        <p:spPr>
          <a:xfrm>
            <a:off x="1640156" y="1612899"/>
            <a:ext cx="10158144" cy="5023031"/>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3400" dirty="0"/>
          </a:p>
        </p:txBody>
      </p:sp>
      <p:sp>
        <p:nvSpPr>
          <p:cNvPr id="13" name="Content Placeholder 2">
            <a:extLst>
              <a:ext uri="{FF2B5EF4-FFF2-40B4-BE49-F238E27FC236}">
                <a16:creationId xmlns:a16="http://schemas.microsoft.com/office/drawing/2014/main" id="{D834CDB6-E9D7-B2A7-C9B8-C8C13B92CDA8}"/>
              </a:ext>
            </a:extLst>
          </p:cNvPr>
          <p:cNvSpPr txBox="1">
            <a:spLocks/>
          </p:cNvSpPr>
          <p:nvPr/>
        </p:nvSpPr>
        <p:spPr>
          <a:xfrm>
            <a:off x="2354768" y="4515029"/>
            <a:ext cx="9494332" cy="2120901"/>
          </a:xfrm>
          <a:prstGeom prst="rect">
            <a:avLst/>
          </a:prstGeom>
        </p:spPr>
        <p:txBody>
          <a:bodyPr>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600" b="1" i="1" dirty="0">
                <a:solidFill>
                  <a:schemeClr val="tx1"/>
                </a:solidFill>
              </a:rPr>
              <a:t>If we can believe this verse, no other verse in the bible should be a problem</a:t>
            </a:r>
            <a:endParaRPr lang="en-US" sz="3600" dirty="0"/>
          </a:p>
          <a:p>
            <a:pPr lvl="1"/>
            <a:r>
              <a:rPr lang="en-US" sz="3400" dirty="0"/>
              <a:t>If God created everything, then why should anything else recorded in the bible be hard to believe?</a:t>
            </a:r>
          </a:p>
          <a:p>
            <a:pPr lvl="1"/>
            <a:r>
              <a:rPr lang="en-US" sz="3400" dirty="0"/>
              <a:t>The verb ‘bara” is only used of God’s creative works, not man’s</a:t>
            </a:r>
          </a:p>
          <a:p>
            <a:pPr lvl="1"/>
            <a:r>
              <a:rPr lang="en-US" sz="3400" dirty="0"/>
              <a:t>A God, who is a plurality, singularly created</a:t>
            </a:r>
          </a:p>
        </p:txBody>
      </p:sp>
    </p:spTree>
    <p:extLst>
      <p:ext uri="{BB962C8B-B14F-4D97-AF65-F5344CB8AC3E}">
        <p14:creationId xmlns:p14="http://schemas.microsoft.com/office/powerpoint/2010/main" val="424332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additive="base">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 calcmode="lin" valueType="num">
                                      <p:cBhvr additive="base">
                                        <p:cTn id="19"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anim calcmode="lin" valueType="num">
                                      <p:cBhvr additive="base">
                                        <p:cTn id="2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 calcmode="lin" valueType="num">
                                      <p:cBhvr additive="base">
                                        <p:cTn id="31"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1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2AD7-60C1-C326-7690-B99C07D43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D47F4-9E36-6F89-40DC-59B8AE64B6A7}"/>
              </a:ext>
            </a:extLst>
          </p:cNvPr>
          <p:cNvSpPr>
            <a:spLocks noGrp="1"/>
          </p:cNvSpPr>
          <p:nvPr>
            <p:ph type="title"/>
          </p:nvPr>
        </p:nvSpPr>
        <p:spPr>
          <a:xfrm>
            <a:off x="1640156" y="332010"/>
            <a:ext cx="10259744" cy="1280890"/>
          </a:xfrm>
        </p:spPr>
        <p:txBody>
          <a:bodyPr>
            <a:noAutofit/>
          </a:bodyPr>
          <a:lstStyle/>
          <a:p>
            <a:r>
              <a:rPr lang="en-US" sz="4400" b="1" dirty="0"/>
              <a:t>Verse 1 refutes all these false beliefs</a:t>
            </a:r>
          </a:p>
        </p:txBody>
      </p:sp>
      <p:sp>
        <p:nvSpPr>
          <p:cNvPr id="5" name="Content Placeholder 2">
            <a:extLst>
              <a:ext uri="{FF2B5EF4-FFF2-40B4-BE49-F238E27FC236}">
                <a16:creationId xmlns:a16="http://schemas.microsoft.com/office/drawing/2014/main" id="{17612C4C-8C05-0EA8-CF51-0EFC236D1780}"/>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992E145-E031-3A0E-E6A5-39FAD641C83D}"/>
              </a:ext>
            </a:extLst>
          </p:cNvPr>
          <p:cNvSpPr txBox="1">
            <a:spLocks/>
          </p:cNvSpPr>
          <p:nvPr/>
        </p:nvSpPr>
        <p:spPr>
          <a:xfrm>
            <a:off x="2432709" y="1187422"/>
            <a:ext cx="9127847"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Atheism-</a:t>
            </a:r>
            <a:r>
              <a:rPr lang="en-US" sz="2400" dirty="0">
                <a:solidFill>
                  <a:schemeClr val="tx1"/>
                </a:solidFill>
              </a:rPr>
              <a:t> belief there is no God</a:t>
            </a:r>
          </a:p>
          <a:p>
            <a:r>
              <a:rPr lang="en-US" sz="2400" b="1" dirty="0">
                <a:solidFill>
                  <a:schemeClr val="tx1"/>
                </a:solidFill>
              </a:rPr>
              <a:t>Agnosticism-</a:t>
            </a:r>
            <a:r>
              <a:rPr lang="en-US" sz="2400" dirty="0">
                <a:solidFill>
                  <a:schemeClr val="tx1"/>
                </a:solidFill>
              </a:rPr>
              <a:t> it is impossible to know God exists</a:t>
            </a:r>
          </a:p>
          <a:p>
            <a:r>
              <a:rPr lang="en-US" sz="2400" b="1" dirty="0">
                <a:solidFill>
                  <a:schemeClr val="tx1"/>
                </a:solidFill>
              </a:rPr>
              <a:t>Dualism-</a:t>
            </a:r>
            <a:r>
              <a:rPr lang="en-US" sz="2400" dirty="0">
                <a:solidFill>
                  <a:schemeClr val="tx1"/>
                </a:solidFill>
              </a:rPr>
              <a:t> Good and evil are eternally co-existent</a:t>
            </a:r>
          </a:p>
          <a:p>
            <a:r>
              <a:rPr lang="en-US" sz="2400" b="1" dirty="0">
                <a:solidFill>
                  <a:schemeClr val="tx1"/>
                </a:solidFill>
              </a:rPr>
              <a:t>Finite-god-</a:t>
            </a:r>
            <a:r>
              <a:rPr lang="en-US" sz="2400" dirty="0">
                <a:solidFill>
                  <a:schemeClr val="tx1"/>
                </a:solidFill>
              </a:rPr>
              <a:t> a god who is bound by the universe</a:t>
            </a:r>
          </a:p>
          <a:p>
            <a:r>
              <a:rPr lang="en-US" sz="2400" b="1" dirty="0">
                <a:solidFill>
                  <a:schemeClr val="tx1"/>
                </a:solidFill>
              </a:rPr>
              <a:t>Evolutionism-</a:t>
            </a:r>
            <a:r>
              <a:rPr lang="en-US" sz="2400" dirty="0">
                <a:solidFill>
                  <a:schemeClr val="tx1"/>
                </a:solidFill>
              </a:rPr>
              <a:t> we evolved spontaneously from lower forms</a:t>
            </a:r>
          </a:p>
          <a:p>
            <a:r>
              <a:rPr lang="en-US" sz="2400" b="1" dirty="0">
                <a:solidFill>
                  <a:schemeClr val="tx1"/>
                </a:solidFill>
              </a:rPr>
              <a:t>Humanism-</a:t>
            </a:r>
            <a:r>
              <a:rPr lang="en-US" sz="2400" dirty="0">
                <a:solidFill>
                  <a:schemeClr val="tx1"/>
                </a:solidFill>
              </a:rPr>
              <a:t> man is the measure of all things</a:t>
            </a:r>
          </a:p>
          <a:p>
            <a:r>
              <a:rPr lang="en-US" sz="2400" b="1" dirty="0">
                <a:solidFill>
                  <a:schemeClr val="tx1"/>
                </a:solidFill>
              </a:rPr>
              <a:t>Materialism/Naturalism- </a:t>
            </a:r>
            <a:r>
              <a:rPr lang="en-US" sz="2400" dirty="0">
                <a:solidFill>
                  <a:schemeClr val="tx1"/>
                </a:solidFill>
              </a:rPr>
              <a:t>what we can see is all there is</a:t>
            </a:r>
          </a:p>
          <a:p>
            <a:r>
              <a:rPr lang="en-US" sz="2400" b="1" dirty="0">
                <a:solidFill>
                  <a:schemeClr val="tx1"/>
                </a:solidFill>
              </a:rPr>
              <a:t>Pantheism-</a:t>
            </a:r>
            <a:r>
              <a:rPr lang="en-US" sz="2400" dirty="0">
                <a:solidFill>
                  <a:schemeClr val="tx1"/>
                </a:solidFill>
              </a:rPr>
              <a:t> ‘god is in everything’</a:t>
            </a:r>
          </a:p>
          <a:p>
            <a:r>
              <a:rPr lang="en-US" sz="2400" b="1" dirty="0"/>
              <a:t>Panentheism-</a:t>
            </a:r>
            <a:r>
              <a:rPr lang="en-US" sz="2400" dirty="0"/>
              <a:t> ‘everything is what makes up God’</a:t>
            </a:r>
          </a:p>
          <a:p>
            <a:r>
              <a:rPr lang="en-US" sz="2400" b="1" dirty="0"/>
              <a:t>Polytheism-</a:t>
            </a:r>
            <a:r>
              <a:rPr lang="en-US" sz="2400" dirty="0"/>
              <a:t> there is more than one god, many in fact</a:t>
            </a:r>
          </a:p>
          <a:p>
            <a:r>
              <a:rPr lang="en-US" sz="2400" b="1" dirty="0"/>
              <a:t>Unitarianism-</a:t>
            </a:r>
            <a:r>
              <a:rPr lang="en-US" sz="2400" dirty="0"/>
              <a:t> God is an absolute Unity</a:t>
            </a:r>
          </a:p>
        </p:txBody>
      </p:sp>
    </p:spTree>
    <p:extLst>
      <p:ext uri="{BB962C8B-B14F-4D97-AF65-F5344CB8AC3E}">
        <p14:creationId xmlns:p14="http://schemas.microsoft.com/office/powerpoint/2010/main" val="21066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119A-DDD9-E4C0-901F-4DE0730CE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CA61B-598B-AED2-FAE3-ED142ECA7D68}"/>
              </a:ext>
            </a:extLst>
          </p:cNvPr>
          <p:cNvSpPr>
            <a:spLocks noGrp="1"/>
          </p:cNvSpPr>
          <p:nvPr>
            <p:ph type="title"/>
          </p:nvPr>
        </p:nvSpPr>
        <p:spPr>
          <a:xfrm>
            <a:off x="1640156" y="332010"/>
            <a:ext cx="10259744" cy="1280890"/>
          </a:xfrm>
        </p:spPr>
        <p:txBody>
          <a:bodyPr>
            <a:noAutofit/>
          </a:bodyPr>
          <a:lstStyle/>
          <a:p>
            <a:r>
              <a:rPr lang="en-US" sz="4400" b="1" dirty="0"/>
              <a:t>How does it do that?</a:t>
            </a:r>
          </a:p>
        </p:txBody>
      </p:sp>
      <p:sp>
        <p:nvSpPr>
          <p:cNvPr id="5" name="Content Placeholder 2">
            <a:extLst>
              <a:ext uri="{FF2B5EF4-FFF2-40B4-BE49-F238E27FC236}">
                <a16:creationId xmlns:a16="http://schemas.microsoft.com/office/drawing/2014/main" id="{414E95D0-F835-9CCC-A036-DF6F1C25EF7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2622ECE-562F-B935-4CB4-2BF1FBD3BBF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Atheism-</a:t>
            </a:r>
            <a:r>
              <a:rPr lang="en-US" sz="2400" dirty="0">
                <a:solidFill>
                  <a:schemeClr val="tx1"/>
                </a:solidFill>
              </a:rPr>
              <a:t> God exists and was present at the beginning</a:t>
            </a:r>
          </a:p>
          <a:p>
            <a:r>
              <a:rPr lang="en-US" sz="2400" b="1" dirty="0">
                <a:solidFill>
                  <a:schemeClr val="tx1"/>
                </a:solidFill>
              </a:rPr>
              <a:t>Agnosticism-</a:t>
            </a:r>
            <a:r>
              <a:rPr lang="en-US" sz="2400" dirty="0">
                <a:solidFill>
                  <a:schemeClr val="tx1"/>
                </a:solidFill>
              </a:rPr>
              <a:t> God has revealed himself in scripture</a:t>
            </a:r>
          </a:p>
          <a:p>
            <a:r>
              <a:rPr lang="en-US" sz="2400" b="1" dirty="0">
                <a:solidFill>
                  <a:schemeClr val="tx1"/>
                </a:solidFill>
              </a:rPr>
              <a:t>Dualism-</a:t>
            </a:r>
            <a:r>
              <a:rPr lang="en-US" sz="2400" dirty="0">
                <a:solidFill>
                  <a:schemeClr val="tx1"/>
                </a:solidFill>
              </a:rPr>
              <a:t> God was alone when He created, evil came later</a:t>
            </a:r>
          </a:p>
          <a:p>
            <a:r>
              <a:rPr lang="en-US" sz="2400" b="1" dirty="0">
                <a:solidFill>
                  <a:schemeClr val="tx1"/>
                </a:solidFill>
              </a:rPr>
              <a:t>Finite-god-</a:t>
            </a:r>
            <a:r>
              <a:rPr lang="en-US" sz="2400" dirty="0">
                <a:solidFill>
                  <a:schemeClr val="tx1"/>
                </a:solidFill>
              </a:rPr>
              <a:t> God created everything, so is limited by nothing</a:t>
            </a:r>
          </a:p>
          <a:p>
            <a:r>
              <a:rPr lang="en-US" sz="2400" b="1" dirty="0">
                <a:solidFill>
                  <a:schemeClr val="tx1"/>
                </a:solidFill>
              </a:rPr>
              <a:t>Evolutionism-</a:t>
            </a:r>
            <a:r>
              <a:rPr lang="en-US" sz="2400" dirty="0">
                <a:solidFill>
                  <a:schemeClr val="tx1"/>
                </a:solidFill>
              </a:rPr>
              <a:t> God created man and woman, and all life</a:t>
            </a:r>
          </a:p>
          <a:p>
            <a:r>
              <a:rPr lang="en-US" sz="2400" b="1" dirty="0">
                <a:solidFill>
                  <a:schemeClr val="tx1"/>
                </a:solidFill>
              </a:rPr>
              <a:t>Humanism-</a:t>
            </a:r>
            <a:r>
              <a:rPr lang="en-US" sz="2400" dirty="0">
                <a:solidFill>
                  <a:schemeClr val="tx1"/>
                </a:solidFill>
              </a:rPr>
              <a:t> God created us, so HE is the measure of all things</a:t>
            </a:r>
          </a:p>
          <a:p>
            <a:r>
              <a:rPr lang="en-US" sz="2400" b="1" dirty="0">
                <a:solidFill>
                  <a:schemeClr val="tx1"/>
                </a:solidFill>
              </a:rPr>
              <a:t>Materialism/Naturalism- </a:t>
            </a:r>
            <a:r>
              <a:rPr lang="en-US" sz="2400" dirty="0">
                <a:solidFill>
                  <a:schemeClr val="tx1"/>
                </a:solidFill>
              </a:rPr>
              <a:t>God is master of his creation</a:t>
            </a:r>
          </a:p>
          <a:p>
            <a:r>
              <a:rPr lang="en-US" sz="2400" b="1" dirty="0">
                <a:solidFill>
                  <a:schemeClr val="tx1"/>
                </a:solidFill>
              </a:rPr>
              <a:t>Pantheism-</a:t>
            </a:r>
            <a:r>
              <a:rPr lang="en-US" sz="2400" dirty="0">
                <a:solidFill>
                  <a:schemeClr val="tx1"/>
                </a:solidFill>
              </a:rPr>
              <a:t> God is distinct (separate) from His creation</a:t>
            </a:r>
          </a:p>
          <a:p>
            <a:r>
              <a:rPr lang="en-US" sz="2400" b="1" dirty="0"/>
              <a:t>Panentheism-</a:t>
            </a:r>
            <a:r>
              <a:rPr lang="en-US" sz="2400" dirty="0"/>
              <a:t> God transcends what he has created</a:t>
            </a:r>
          </a:p>
          <a:p>
            <a:r>
              <a:rPr lang="en-US" sz="2400" b="1" dirty="0"/>
              <a:t>Polytheism-</a:t>
            </a:r>
            <a:r>
              <a:rPr lang="en-US" sz="2400" dirty="0"/>
              <a:t> Only one God created all things</a:t>
            </a:r>
          </a:p>
          <a:p>
            <a:r>
              <a:rPr lang="en-US" sz="2400" b="1" dirty="0"/>
              <a:t>Unitarianism-</a:t>
            </a:r>
            <a:r>
              <a:rPr lang="en-US" sz="2400" dirty="0"/>
              <a:t> </a:t>
            </a:r>
            <a:r>
              <a:rPr lang="en-US" sz="2400" dirty="0" err="1"/>
              <a:t>Elohiym</a:t>
            </a:r>
            <a:r>
              <a:rPr lang="en-US" sz="2400" dirty="0"/>
              <a:t> (a diverse God) singularly created</a:t>
            </a:r>
          </a:p>
        </p:txBody>
      </p:sp>
    </p:spTree>
    <p:extLst>
      <p:ext uri="{BB962C8B-B14F-4D97-AF65-F5344CB8AC3E}">
        <p14:creationId xmlns:p14="http://schemas.microsoft.com/office/powerpoint/2010/main" val="427417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C5F00-FE1A-B95A-1EEC-386B64966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76EC8B-25C3-166E-4B4E-933F762E0ABF}"/>
              </a:ext>
            </a:extLst>
          </p:cNvPr>
          <p:cNvSpPr>
            <a:spLocks noGrp="1"/>
          </p:cNvSpPr>
          <p:nvPr>
            <p:ph type="title"/>
          </p:nvPr>
        </p:nvSpPr>
        <p:spPr>
          <a:xfrm>
            <a:off x="1640156" y="332010"/>
            <a:ext cx="10259744" cy="855412"/>
          </a:xfrm>
        </p:spPr>
        <p:txBody>
          <a:bodyPr>
            <a:noAutofit/>
          </a:bodyPr>
          <a:lstStyle/>
          <a:p>
            <a:r>
              <a:rPr lang="en-US" sz="4400" b="1" dirty="0"/>
              <a:t>Creation of Time</a:t>
            </a:r>
          </a:p>
        </p:txBody>
      </p:sp>
      <p:sp>
        <p:nvSpPr>
          <p:cNvPr id="5" name="Content Placeholder 2">
            <a:extLst>
              <a:ext uri="{FF2B5EF4-FFF2-40B4-BE49-F238E27FC236}">
                <a16:creationId xmlns:a16="http://schemas.microsoft.com/office/drawing/2014/main" id="{2E142971-9D69-D3D3-ED01-65891A719A48}"/>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6639873-113A-AA96-0ACB-F81E35DD4FAE}"/>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solidFill>
                  <a:schemeClr val="tx1"/>
                </a:solidFill>
              </a:rPr>
              <a:t>Genesis 1:1 is the beginning of time itself</a:t>
            </a:r>
          </a:p>
          <a:p>
            <a:pPr lvl="1"/>
            <a:r>
              <a:rPr lang="en-US" sz="2200" dirty="0">
                <a:solidFill>
                  <a:schemeClr val="tx1"/>
                </a:solidFill>
              </a:rPr>
              <a:t>Time was also created in verse 1</a:t>
            </a:r>
          </a:p>
          <a:p>
            <a:pPr lvl="1"/>
            <a:r>
              <a:rPr lang="en-US" sz="2200" i="1" dirty="0">
                <a:solidFill>
                  <a:schemeClr val="tx1"/>
                </a:solidFill>
              </a:rPr>
              <a:t>John 1:3, All things were made through him, and without him was not any thing made that was made.</a:t>
            </a:r>
          </a:p>
          <a:p>
            <a:pPr lvl="1"/>
            <a:r>
              <a:rPr lang="en-US" sz="2200" dirty="0">
                <a:solidFill>
                  <a:schemeClr val="tx1"/>
                </a:solidFill>
              </a:rPr>
              <a:t>Time is intimately connected to matter, energy, and space, as defined by Einstein’s </a:t>
            </a:r>
            <a:r>
              <a:rPr lang="en-US" sz="2200" i="1" dirty="0">
                <a:solidFill>
                  <a:schemeClr val="tx1"/>
                </a:solidFill>
              </a:rPr>
              <a:t>Theory of General Relativity</a:t>
            </a:r>
          </a:p>
          <a:p>
            <a:pPr lvl="1"/>
            <a:r>
              <a:rPr lang="en-US" sz="2200" i="1" dirty="0">
                <a:solidFill>
                  <a:schemeClr val="tx1"/>
                </a:solidFill>
              </a:rPr>
              <a:t>Time runs faster the farther a point is from the center of gravity</a:t>
            </a:r>
          </a:p>
          <a:p>
            <a:pPr lvl="1"/>
            <a:r>
              <a:rPr lang="en-US" sz="2200" i="1" dirty="0">
                <a:solidFill>
                  <a:schemeClr val="tx1"/>
                </a:solidFill>
              </a:rPr>
              <a:t>So, when we say God is infinite, what we really mean God is </a:t>
            </a:r>
            <a:r>
              <a:rPr lang="en-US" sz="2200" i="1" u="sng" dirty="0">
                <a:solidFill>
                  <a:schemeClr val="tx1"/>
                </a:solidFill>
              </a:rPr>
              <a:t>beyond time, or outside of time</a:t>
            </a:r>
            <a:r>
              <a:rPr lang="en-US" sz="2200" i="1" dirty="0">
                <a:solidFill>
                  <a:schemeClr val="tx1"/>
                </a:solidFill>
              </a:rPr>
              <a:t>. Time is part of the creation.</a:t>
            </a:r>
          </a:p>
          <a:p>
            <a:pPr lvl="1"/>
            <a:endParaRPr lang="en-US" sz="2200" i="1" dirty="0"/>
          </a:p>
        </p:txBody>
      </p:sp>
    </p:spTree>
    <p:extLst>
      <p:ext uri="{BB962C8B-B14F-4D97-AF65-F5344CB8AC3E}">
        <p14:creationId xmlns:p14="http://schemas.microsoft.com/office/powerpoint/2010/main" val="8783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3B8E2-9205-4B07-B60D-6447EA761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2CE14-601A-9A51-BE48-73853C813789}"/>
              </a:ext>
            </a:extLst>
          </p:cNvPr>
          <p:cNvSpPr>
            <a:spLocks noGrp="1"/>
          </p:cNvSpPr>
          <p:nvPr>
            <p:ph type="title"/>
          </p:nvPr>
        </p:nvSpPr>
        <p:spPr>
          <a:xfrm>
            <a:off x="1640156" y="332010"/>
            <a:ext cx="10259744" cy="855412"/>
          </a:xfrm>
        </p:spPr>
        <p:txBody>
          <a:bodyPr>
            <a:noAutofit/>
          </a:bodyPr>
          <a:lstStyle/>
          <a:p>
            <a:r>
              <a:rPr lang="en-US" sz="4400" b="1" dirty="0"/>
              <a:t>God stretched out the heavens</a:t>
            </a:r>
          </a:p>
        </p:txBody>
      </p:sp>
      <p:sp>
        <p:nvSpPr>
          <p:cNvPr id="5" name="Content Placeholder 2">
            <a:extLst>
              <a:ext uri="{FF2B5EF4-FFF2-40B4-BE49-F238E27FC236}">
                <a16:creationId xmlns:a16="http://schemas.microsoft.com/office/drawing/2014/main" id="{D6750E04-8D7C-5418-FE48-C924D700DE87}"/>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EB27DD06-1050-2395-54BA-0BBF2A3E05AA}"/>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How far away is the “known” universe?</a:t>
            </a:r>
          </a:p>
          <a:p>
            <a:pPr lvl="1"/>
            <a:r>
              <a:rPr lang="en-US" sz="2200" dirty="0">
                <a:solidFill>
                  <a:schemeClr val="tx1"/>
                </a:solidFill>
              </a:rPr>
              <a:t>What does science say?</a:t>
            </a:r>
          </a:p>
          <a:p>
            <a:pPr lvl="1"/>
            <a:r>
              <a:rPr lang="en-US" sz="2200" dirty="0">
                <a:solidFill>
                  <a:schemeClr val="tx1"/>
                </a:solidFill>
              </a:rPr>
              <a:t>The universe is not 17 billion years old! (Time dilation)</a:t>
            </a:r>
          </a:p>
          <a:p>
            <a:r>
              <a:rPr lang="en-US" sz="2200" dirty="0">
                <a:solidFill>
                  <a:schemeClr val="tx1"/>
                </a:solidFill>
              </a:rPr>
              <a:t>Consider these verses:</a:t>
            </a:r>
          </a:p>
          <a:p>
            <a:pPr lvl="1"/>
            <a:r>
              <a:rPr lang="en-US" sz="2000" i="1" dirty="0">
                <a:solidFill>
                  <a:schemeClr val="tx1"/>
                </a:solidFill>
              </a:rPr>
              <a:t>Job 9:5, 9:8, 22:14, “God is the one … who alone </a:t>
            </a:r>
            <a:r>
              <a:rPr lang="en-US" sz="2000" i="1" u="sng" dirty="0">
                <a:solidFill>
                  <a:schemeClr val="tx1"/>
                </a:solidFill>
              </a:rPr>
              <a:t>stretches out the heavens</a:t>
            </a:r>
            <a:r>
              <a:rPr lang="en-US" sz="2000" i="1" dirty="0">
                <a:solidFill>
                  <a:schemeClr val="tx1"/>
                </a:solidFill>
              </a:rPr>
              <a:t> … and </a:t>
            </a:r>
            <a:r>
              <a:rPr lang="en-US" sz="2000" i="1" u="sng" dirty="0">
                <a:solidFill>
                  <a:schemeClr val="tx1"/>
                </a:solidFill>
              </a:rPr>
              <a:t>he walks on the vault </a:t>
            </a:r>
            <a:r>
              <a:rPr lang="en-US" sz="2000" i="1" dirty="0">
                <a:solidFill>
                  <a:schemeClr val="tx1"/>
                </a:solidFill>
              </a:rPr>
              <a:t>of heaven.”</a:t>
            </a:r>
          </a:p>
          <a:p>
            <a:pPr lvl="2"/>
            <a:r>
              <a:rPr lang="en-US" sz="1800" b="1" i="1" dirty="0">
                <a:solidFill>
                  <a:schemeClr val="tx1"/>
                </a:solidFill>
              </a:rPr>
              <a:t>Vault</a:t>
            </a:r>
            <a:r>
              <a:rPr lang="en-US" sz="1800" i="1" dirty="0">
                <a:solidFill>
                  <a:schemeClr val="tx1"/>
                </a:solidFill>
              </a:rPr>
              <a:t>, a circle, or a horizon, or a ceiling</a:t>
            </a:r>
          </a:p>
          <a:p>
            <a:pPr lvl="1"/>
            <a:r>
              <a:rPr lang="en-US" sz="2000" i="1" dirty="0">
                <a:solidFill>
                  <a:schemeClr val="tx1"/>
                </a:solidFill>
              </a:rPr>
              <a:t>Isa 40:22, It is he who sits above the circle of the earth, and its inhabitants are like grasshoppers, who </a:t>
            </a:r>
            <a:r>
              <a:rPr lang="en-US" sz="2000" i="1" u="sng" dirty="0">
                <a:solidFill>
                  <a:schemeClr val="tx1"/>
                </a:solidFill>
              </a:rPr>
              <a:t>stretches out the heavens like a curtain, and spreads them like a tent to dwell in</a:t>
            </a:r>
            <a:r>
              <a:rPr lang="en-US" sz="2000" i="1" dirty="0">
                <a:solidFill>
                  <a:schemeClr val="tx1"/>
                </a:solidFill>
              </a:rPr>
              <a:t>;</a:t>
            </a:r>
          </a:p>
          <a:p>
            <a:pPr lvl="1"/>
            <a:r>
              <a:rPr lang="en-US" sz="2000" i="1" dirty="0">
                <a:solidFill>
                  <a:schemeClr val="tx1"/>
                </a:solidFill>
              </a:rPr>
              <a:t>Isa 42:5, Thus says God, the Lord, </a:t>
            </a:r>
            <a:r>
              <a:rPr lang="en-US" sz="2000" i="1" u="sng" dirty="0">
                <a:solidFill>
                  <a:schemeClr val="tx1"/>
                </a:solidFill>
              </a:rPr>
              <a:t>who created the heavens and stretched them out</a:t>
            </a:r>
            <a:r>
              <a:rPr lang="en-US" sz="2000" i="1" dirty="0">
                <a:solidFill>
                  <a:schemeClr val="tx1"/>
                </a:solidFill>
              </a:rPr>
              <a:t>, who spread out the earth and what comes from it, who gives breath to the people on it and spirit to those who walk in it:</a:t>
            </a:r>
            <a:endParaRPr lang="en-US" sz="2000" i="1" dirty="0"/>
          </a:p>
          <a:p>
            <a:pPr lvl="1"/>
            <a:endParaRPr lang="en-US" sz="2000" dirty="0">
              <a:solidFill>
                <a:schemeClr val="tx1"/>
              </a:solidFill>
            </a:endParaRPr>
          </a:p>
        </p:txBody>
      </p:sp>
    </p:spTree>
    <p:extLst>
      <p:ext uri="{BB962C8B-B14F-4D97-AF65-F5344CB8AC3E}">
        <p14:creationId xmlns:p14="http://schemas.microsoft.com/office/powerpoint/2010/main" val="277810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xEl>
                                              <p:pRg st="5" end="5"/>
                                            </p:txEl>
                                          </p:spTgt>
                                        </p:tgtEl>
                                        <p:attrNameLst>
                                          <p:attrName>style.visibility</p:attrName>
                                        </p:attrNameLst>
                                      </p:cBhvr>
                                      <p:to>
                                        <p:strVal val="visible"/>
                                      </p:to>
                                    </p:set>
                                    <p:anim calcmode="lin" valueType="num">
                                      <p:cBhvr additive="base">
                                        <p:cTn id="3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xEl>
                                              <p:pRg st="6" end="6"/>
                                            </p:txEl>
                                          </p:spTgt>
                                        </p:tgtEl>
                                        <p:attrNameLst>
                                          <p:attrName>style.visibility</p:attrName>
                                        </p:attrNameLst>
                                      </p:cBhvr>
                                      <p:to>
                                        <p:strVal val="visible"/>
                                      </p:to>
                                    </p:set>
                                    <p:anim calcmode="lin" valueType="num">
                                      <p:cBhvr additive="base">
                                        <p:cTn id="41"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xEl>
                                              <p:pRg st="7" end="7"/>
                                            </p:txEl>
                                          </p:spTgt>
                                        </p:tgtEl>
                                        <p:attrNameLst>
                                          <p:attrName>style.visibility</p:attrName>
                                        </p:attrNameLst>
                                      </p:cBhvr>
                                      <p:to>
                                        <p:strVal val="visible"/>
                                      </p:to>
                                    </p:set>
                                    <p:anim calcmode="lin" valueType="num">
                                      <p:cBhvr additive="base">
                                        <p:cTn id="47"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9C96D-A29A-465A-2DBC-32A28D3BE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E6B2E-76D3-FCCF-E7CC-BAD6169FBB9A}"/>
              </a:ext>
            </a:extLst>
          </p:cNvPr>
          <p:cNvSpPr>
            <a:spLocks noGrp="1"/>
          </p:cNvSpPr>
          <p:nvPr>
            <p:ph type="title"/>
          </p:nvPr>
        </p:nvSpPr>
        <p:spPr>
          <a:xfrm>
            <a:off x="1640156" y="332010"/>
            <a:ext cx="10259744" cy="855412"/>
          </a:xfrm>
        </p:spPr>
        <p:txBody>
          <a:bodyPr>
            <a:noAutofit/>
          </a:bodyPr>
          <a:lstStyle/>
          <a:p>
            <a:r>
              <a:rPr lang="en-US" sz="4200" b="1" dirty="0"/>
              <a:t>Question: Was heaven created in 1:1?</a:t>
            </a:r>
          </a:p>
        </p:txBody>
      </p:sp>
      <p:sp>
        <p:nvSpPr>
          <p:cNvPr id="5" name="Content Placeholder 2">
            <a:extLst>
              <a:ext uri="{FF2B5EF4-FFF2-40B4-BE49-F238E27FC236}">
                <a16:creationId xmlns:a16="http://schemas.microsoft.com/office/drawing/2014/main" id="{7BCE2B8F-C0C4-6041-0C4C-BE3B12C07AFA}"/>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38A7A43-00AF-944B-90A9-326173091361}"/>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a:t>
            </a:r>
            <a:r>
              <a:rPr lang="en-US" sz="2400" b="1" i="1" u="sng" dirty="0">
                <a:solidFill>
                  <a:schemeClr val="tx1"/>
                </a:solidFill>
              </a:rPr>
              <a:t>the</a:t>
            </a:r>
            <a:r>
              <a:rPr lang="en-US" sz="2400" b="1" i="1" dirty="0">
                <a:solidFill>
                  <a:schemeClr val="tx1"/>
                </a:solidFill>
              </a:rPr>
              <a:t> heavens (</a:t>
            </a:r>
            <a:r>
              <a:rPr lang="en-US" sz="2400" b="1" i="1" u="sng" dirty="0" err="1">
                <a:solidFill>
                  <a:schemeClr val="tx1"/>
                </a:solidFill>
              </a:rPr>
              <a:t>ha</a:t>
            </a:r>
            <a:r>
              <a:rPr lang="en-US" sz="2400" b="1" i="1" dirty="0" err="1">
                <a:solidFill>
                  <a:schemeClr val="tx1"/>
                </a:solidFill>
              </a:rPr>
              <a:t>shamayim</a:t>
            </a:r>
            <a:r>
              <a:rPr lang="en-US" sz="2400" b="1" i="1" dirty="0">
                <a:solidFill>
                  <a:schemeClr val="tx1"/>
                </a:solidFill>
              </a:rPr>
              <a:t>) and </a:t>
            </a:r>
            <a:r>
              <a:rPr lang="en-US" sz="2400" b="1" i="1" u="sng" dirty="0">
                <a:solidFill>
                  <a:schemeClr val="tx1"/>
                </a:solidFill>
              </a:rPr>
              <a:t>the</a:t>
            </a:r>
            <a:r>
              <a:rPr lang="en-US" sz="2400" b="1" i="1" dirty="0">
                <a:solidFill>
                  <a:schemeClr val="tx1"/>
                </a:solidFill>
              </a:rPr>
              <a:t> earth (</a:t>
            </a:r>
            <a:r>
              <a:rPr lang="en-US" sz="2400" b="1" i="1" u="sng" dirty="0" err="1">
                <a:solidFill>
                  <a:schemeClr val="tx1"/>
                </a:solidFill>
              </a:rPr>
              <a:t>ha</a:t>
            </a:r>
            <a:r>
              <a:rPr lang="en-US" sz="2400" b="1" i="1" dirty="0" err="1">
                <a:solidFill>
                  <a:schemeClr val="tx1"/>
                </a:solidFill>
              </a:rPr>
              <a:t>’erets</a:t>
            </a:r>
            <a:r>
              <a:rPr lang="en-US" sz="2400" b="1" i="1" dirty="0">
                <a:solidFill>
                  <a:schemeClr val="tx1"/>
                </a:solidFill>
              </a:rPr>
              <a:t>)”</a:t>
            </a:r>
          </a:p>
          <a:p>
            <a:r>
              <a:rPr lang="en-US" sz="2400" i="1" dirty="0" err="1">
                <a:solidFill>
                  <a:schemeClr val="tx1"/>
                </a:solidFill>
              </a:rPr>
              <a:t>Hashamayim</a:t>
            </a:r>
            <a:r>
              <a:rPr lang="en-US" sz="2400" i="1" dirty="0">
                <a:solidFill>
                  <a:schemeClr val="tx1"/>
                </a:solidFill>
              </a:rPr>
              <a:t> is a plural word meaning “</a:t>
            </a:r>
            <a:r>
              <a:rPr lang="en-US" sz="2400" i="1" u="sng" dirty="0">
                <a:solidFill>
                  <a:schemeClr val="tx1"/>
                </a:solidFill>
              </a:rPr>
              <a:t>the</a:t>
            </a:r>
            <a:r>
              <a:rPr lang="en-US" sz="2400" i="1" dirty="0">
                <a:solidFill>
                  <a:schemeClr val="tx1"/>
                </a:solidFill>
              </a:rPr>
              <a:t> heavens”</a:t>
            </a:r>
          </a:p>
          <a:p>
            <a:r>
              <a:rPr lang="en-US" sz="2400" i="1" dirty="0" err="1">
                <a:solidFill>
                  <a:schemeClr val="tx1"/>
                </a:solidFill>
              </a:rPr>
              <a:t>Shamayim</a:t>
            </a:r>
            <a:r>
              <a:rPr lang="en-US" sz="2400" i="1" dirty="0">
                <a:solidFill>
                  <a:schemeClr val="tx1"/>
                </a:solidFill>
              </a:rPr>
              <a:t> is used for “heaven” without “ha”, God’s domain</a:t>
            </a:r>
          </a:p>
          <a:p>
            <a:pPr lvl="1"/>
            <a:r>
              <a:rPr lang="en-US" sz="2200" i="1" dirty="0">
                <a:solidFill>
                  <a:schemeClr val="tx1"/>
                </a:solidFill>
              </a:rPr>
              <a:t>The root prefix “sha” is understood to mean ”lofty”</a:t>
            </a:r>
          </a:p>
          <a:p>
            <a:r>
              <a:rPr lang="en-US" sz="2400" i="1" dirty="0">
                <a:solidFill>
                  <a:schemeClr val="tx1"/>
                </a:solidFill>
              </a:rPr>
              <a:t>Deu 10:14, Behold, to the Lord your God belong </a:t>
            </a:r>
            <a:r>
              <a:rPr lang="en-US" sz="2400" i="1" u="sng" dirty="0">
                <a:solidFill>
                  <a:schemeClr val="tx1"/>
                </a:solidFill>
              </a:rPr>
              <a:t>heaven and the heaven of heavens</a:t>
            </a:r>
            <a:r>
              <a:rPr lang="en-US" sz="2400" i="1" dirty="0">
                <a:solidFill>
                  <a:schemeClr val="tx1"/>
                </a:solidFill>
              </a:rPr>
              <a:t>, the earth with all that is in it.</a:t>
            </a:r>
            <a:endParaRPr lang="en-US" sz="2200" i="1" dirty="0">
              <a:solidFill>
                <a:schemeClr val="tx1"/>
              </a:solidFill>
            </a:endParaRPr>
          </a:p>
          <a:p>
            <a:pPr lvl="1"/>
            <a:endParaRPr lang="en-US" sz="2200" i="1" dirty="0"/>
          </a:p>
        </p:txBody>
      </p:sp>
      <p:pic>
        <p:nvPicPr>
          <p:cNvPr id="4" name="Picture 3" descr="A screenshot of a phone&#10;&#10;AI-generated content may be incorrect.">
            <a:extLst>
              <a:ext uri="{FF2B5EF4-FFF2-40B4-BE49-F238E27FC236}">
                <a16:creationId xmlns:a16="http://schemas.microsoft.com/office/drawing/2014/main" id="{B9583A96-3DFE-E117-BED9-137D842FE198}"/>
              </a:ext>
            </a:extLst>
          </p:cNvPr>
          <p:cNvPicPr>
            <a:picLocks noChangeAspect="1"/>
          </p:cNvPicPr>
          <p:nvPr/>
        </p:nvPicPr>
        <p:blipFill>
          <a:blip r:embed="rId3"/>
          <a:srcRect t="73733" b="12000"/>
          <a:stretch/>
        </p:blipFill>
        <p:spPr>
          <a:xfrm>
            <a:off x="3962712" y="4215015"/>
            <a:ext cx="7473521" cy="2310975"/>
          </a:xfrm>
          <a:prstGeom prst="rect">
            <a:avLst/>
          </a:prstGeom>
        </p:spPr>
      </p:pic>
    </p:spTree>
    <p:extLst>
      <p:ext uri="{BB962C8B-B14F-4D97-AF65-F5344CB8AC3E}">
        <p14:creationId xmlns:p14="http://schemas.microsoft.com/office/powerpoint/2010/main" val="350826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6E270-DE70-4E42-4578-65ABF08E9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465527-BAC7-15AB-2B29-128C6ADF2B10}"/>
              </a:ext>
            </a:extLst>
          </p:cNvPr>
          <p:cNvSpPr>
            <a:spLocks noGrp="1"/>
          </p:cNvSpPr>
          <p:nvPr>
            <p:ph type="title"/>
          </p:nvPr>
        </p:nvSpPr>
        <p:spPr>
          <a:xfrm>
            <a:off x="1640156" y="332010"/>
            <a:ext cx="10259744" cy="855412"/>
          </a:xfrm>
        </p:spPr>
        <p:txBody>
          <a:bodyPr>
            <a:noAutofit/>
          </a:bodyPr>
          <a:lstStyle/>
          <a:p>
            <a:r>
              <a:rPr lang="en-US" sz="4200" b="1" dirty="0"/>
              <a:t>Paul’s “Third heaven”</a:t>
            </a:r>
          </a:p>
        </p:txBody>
      </p:sp>
      <p:sp>
        <p:nvSpPr>
          <p:cNvPr id="5" name="Content Placeholder 2">
            <a:extLst>
              <a:ext uri="{FF2B5EF4-FFF2-40B4-BE49-F238E27FC236}">
                <a16:creationId xmlns:a16="http://schemas.microsoft.com/office/drawing/2014/main" id="{F63BF393-D61C-283D-24F4-CB0098918CD9}"/>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34F65D5A-759E-24CE-43EA-5F2AAE9E0EE2}"/>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chemeClr val="tx1"/>
                </a:solidFill>
              </a:rPr>
              <a:t>1</a:t>
            </a:r>
            <a:r>
              <a:rPr lang="en-US" sz="2200" b="1" i="1" baseline="30000" dirty="0">
                <a:solidFill>
                  <a:schemeClr val="tx1"/>
                </a:solidFill>
              </a:rPr>
              <a:t>st</a:t>
            </a:r>
            <a:r>
              <a:rPr lang="en-US" sz="2200" b="1" i="1" dirty="0">
                <a:solidFill>
                  <a:schemeClr val="tx1"/>
                </a:solidFill>
              </a:rPr>
              <a:t> Heaven (Hebrew: </a:t>
            </a:r>
            <a:r>
              <a:rPr lang="en-US" sz="2200" b="1" i="1" dirty="0" err="1">
                <a:solidFill>
                  <a:schemeClr val="tx1"/>
                </a:solidFill>
              </a:rPr>
              <a:t>hashamayim</a:t>
            </a:r>
            <a:r>
              <a:rPr lang="en-US" sz="2200" b="1" i="1" dirty="0">
                <a:solidFill>
                  <a:schemeClr val="tx1"/>
                </a:solidFill>
              </a:rPr>
              <a:t>)</a:t>
            </a:r>
          </a:p>
          <a:p>
            <a:pPr lvl="1"/>
            <a:r>
              <a:rPr lang="en-US" sz="2200" i="1" dirty="0">
                <a:solidFill>
                  <a:schemeClr val="tx1"/>
                </a:solidFill>
              </a:rPr>
              <a:t>Gen 1:30, ” And to every beast of the earth and to every bird of </a:t>
            </a:r>
            <a:r>
              <a:rPr lang="en-US" sz="2200" i="1" u="sng" dirty="0">
                <a:solidFill>
                  <a:schemeClr val="tx1"/>
                </a:solidFill>
              </a:rPr>
              <a:t>the heavens</a:t>
            </a:r>
            <a:r>
              <a:rPr lang="en-US" sz="2200" i="1" dirty="0">
                <a:solidFill>
                  <a:schemeClr val="tx1"/>
                </a:solidFill>
              </a:rPr>
              <a:t>”</a:t>
            </a:r>
          </a:p>
          <a:p>
            <a:r>
              <a:rPr lang="en-US" sz="2200" b="1" i="1" dirty="0">
                <a:solidFill>
                  <a:schemeClr val="tx1"/>
                </a:solidFill>
              </a:rPr>
              <a:t>2</a:t>
            </a:r>
            <a:r>
              <a:rPr lang="en-US" sz="2200" b="1" i="1" baseline="30000" dirty="0">
                <a:solidFill>
                  <a:schemeClr val="tx1"/>
                </a:solidFill>
              </a:rPr>
              <a:t>nd</a:t>
            </a:r>
            <a:r>
              <a:rPr lang="en-US" sz="2200" b="1" i="1" dirty="0">
                <a:solidFill>
                  <a:schemeClr val="tx1"/>
                </a:solidFill>
              </a:rPr>
              <a:t> Heaven (Hebrew: </a:t>
            </a:r>
            <a:r>
              <a:rPr lang="en-US" sz="2200" b="1" i="1" dirty="0" err="1">
                <a:solidFill>
                  <a:schemeClr val="tx1"/>
                </a:solidFill>
              </a:rPr>
              <a:t>hashamayim</a:t>
            </a:r>
            <a:r>
              <a:rPr lang="en-US" sz="2200" b="1" i="1" dirty="0">
                <a:solidFill>
                  <a:schemeClr val="tx1"/>
                </a:solidFill>
              </a:rPr>
              <a:t>)</a:t>
            </a:r>
          </a:p>
          <a:p>
            <a:pPr lvl="1"/>
            <a:r>
              <a:rPr lang="en-US" sz="2200" i="1" dirty="0">
                <a:solidFill>
                  <a:schemeClr val="tx1"/>
                </a:solidFill>
              </a:rPr>
              <a:t>Gen 1:14, “Let there be lights in the expanse of </a:t>
            </a:r>
            <a:r>
              <a:rPr lang="en-US" sz="2200" i="1" u="sng" dirty="0">
                <a:solidFill>
                  <a:schemeClr val="tx1"/>
                </a:solidFill>
              </a:rPr>
              <a:t>the heavens </a:t>
            </a:r>
            <a:r>
              <a:rPr lang="en-US" sz="2200" i="1" dirty="0">
                <a:solidFill>
                  <a:schemeClr val="tx1"/>
                </a:solidFill>
              </a:rPr>
              <a:t>to separate the day from the night. And let them be for signs and for seasons, and for days and years,”</a:t>
            </a:r>
          </a:p>
          <a:p>
            <a:r>
              <a:rPr lang="en-US" sz="2200" b="1" i="1" dirty="0">
                <a:solidFill>
                  <a:schemeClr val="tx1"/>
                </a:solidFill>
              </a:rPr>
              <a:t>3</a:t>
            </a:r>
            <a:r>
              <a:rPr lang="en-US" sz="2200" b="1" i="1" baseline="30000" dirty="0">
                <a:solidFill>
                  <a:schemeClr val="tx1"/>
                </a:solidFill>
              </a:rPr>
              <a:t>rd</a:t>
            </a:r>
            <a:r>
              <a:rPr lang="en-US" sz="2200" b="1" i="1" dirty="0">
                <a:solidFill>
                  <a:schemeClr val="tx1"/>
                </a:solidFill>
              </a:rPr>
              <a:t> Heaven (Greek: </a:t>
            </a:r>
            <a:r>
              <a:rPr lang="en-US" sz="2200" b="1" i="1" dirty="0" err="1">
                <a:solidFill>
                  <a:schemeClr val="tx1"/>
                </a:solidFill>
              </a:rPr>
              <a:t>ouranos</a:t>
            </a:r>
            <a:r>
              <a:rPr lang="en-US" sz="2200" b="1" i="1" dirty="0">
                <a:solidFill>
                  <a:schemeClr val="tx1"/>
                </a:solidFill>
              </a:rPr>
              <a:t>)</a:t>
            </a:r>
          </a:p>
          <a:p>
            <a:pPr lvl="1"/>
            <a:r>
              <a:rPr lang="en-US" sz="2200" i="1" dirty="0">
                <a:solidFill>
                  <a:schemeClr val="tx1"/>
                </a:solidFill>
              </a:rPr>
              <a:t>2 Cor 12:2-4, I know a man in Christ who fourteen years ago was </a:t>
            </a:r>
            <a:r>
              <a:rPr lang="en-US" sz="2200" i="1" u="sng" dirty="0">
                <a:solidFill>
                  <a:schemeClr val="tx1"/>
                </a:solidFill>
              </a:rPr>
              <a:t>caught up to the third heaven</a:t>
            </a:r>
            <a:r>
              <a:rPr lang="en-US" sz="2200" i="1" dirty="0">
                <a:solidFill>
                  <a:schemeClr val="tx1"/>
                </a:solidFill>
              </a:rPr>
              <a:t>—whether in the body or out of the body I do not know, God knows. 3 And I know that </a:t>
            </a:r>
            <a:r>
              <a:rPr lang="en-US" sz="2200" i="1" u="sng" dirty="0">
                <a:solidFill>
                  <a:schemeClr val="tx1"/>
                </a:solidFill>
              </a:rPr>
              <a:t>this man was caught up into paradise</a:t>
            </a:r>
            <a:r>
              <a:rPr lang="en-US" sz="2200" i="1" dirty="0">
                <a:solidFill>
                  <a:schemeClr val="tx1"/>
                </a:solidFill>
              </a:rPr>
              <a:t>—whether in the body or out of the body I do not know, God knows— 4 and he heard things that cannot be told, which man may not utter.</a:t>
            </a:r>
            <a:endParaRPr lang="en-US" sz="2200" i="1" dirty="0"/>
          </a:p>
        </p:txBody>
      </p:sp>
    </p:spTree>
    <p:extLst>
      <p:ext uri="{BB962C8B-B14F-4D97-AF65-F5344CB8AC3E}">
        <p14:creationId xmlns:p14="http://schemas.microsoft.com/office/powerpoint/2010/main" val="181157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77D40-D303-B22D-C144-F8B9537422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92431-8781-3017-30FF-DC966DC40D18}"/>
              </a:ext>
            </a:extLst>
          </p:cNvPr>
          <p:cNvSpPr>
            <a:spLocks noGrp="1"/>
          </p:cNvSpPr>
          <p:nvPr>
            <p:ph type="title"/>
          </p:nvPr>
        </p:nvSpPr>
        <p:spPr>
          <a:xfrm>
            <a:off x="1640156" y="332010"/>
            <a:ext cx="10259744" cy="855412"/>
          </a:xfrm>
        </p:spPr>
        <p:txBody>
          <a:bodyPr>
            <a:noAutofit/>
          </a:bodyPr>
          <a:lstStyle/>
          <a:p>
            <a:r>
              <a:rPr lang="en-US" sz="4200" b="1" dirty="0"/>
              <a:t>The Heavenly Realms</a:t>
            </a:r>
          </a:p>
        </p:txBody>
      </p:sp>
      <p:sp>
        <p:nvSpPr>
          <p:cNvPr id="5" name="Content Placeholder 2">
            <a:extLst>
              <a:ext uri="{FF2B5EF4-FFF2-40B4-BE49-F238E27FC236}">
                <a16:creationId xmlns:a16="http://schemas.microsoft.com/office/drawing/2014/main" id="{B187C671-530E-0811-BBF6-BE8A3F9B1A0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139E696-CCE7-E044-094E-CF6715A3DB05}"/>
              </a:ext>
            </a:extLst>
          </p:cNvPr>
          <p:cNvSpPr txBox="1">
            <a:spLocks/>
          </p:cNvSpPr>
          <p:nvPr/>
        </p:nvSpPr>
        <p:spPr>
          <a:xfrm>
            <a:off x="2002537" y="1187422"/>
            <a:ext cx="2747352"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i="1" dirty="0"/>
              <a:t>“But will God indeed dwell on the earth? Behold, heaven and the highest heaven cannot contain you; how much less this house that I have built! -1 Kings 8:27</a:t>
            </a:r>
          </a:p>
        </p:txBody>
      </p:sp>
      <p:pic>
        <p:nvPicPr>
          <p:cNvPr id="4" name="Picture 3" descr="A diagram of the earth and the sun&#10;&#10;AI-generated content may be incorrect.">
            <a:extLst>
              <a:ext uri="{FF2B5EF4-FFF2-40B4-BE49-F238E27FC236}">
                <a16:creationId xmlns:a16="http://schemas.microsoft.com/office/drawing/2014/main" id="{1C8A1205-72A7-6B10-6EFA-7F270F72362D}"/>
              </a:ext>
            </a:extLst>
          </p:cNvPr>
          <p:cNvPicPr>
            <a:picLocks noChangeAspect="1"/>
          </p:cNvPicPr>
          <p:nvPr/>
        </p:nvPicPr>
        <p:blipFill>
          <a:blip r:embed="rId3"/>
          <a:stretch>
            <a:fillRect/>
          </a:stretch>
        </p:blipFill>
        <p:spPr>
          <a:xfrm>
            <a:off x="4749888" y="1187422"/>
            <a:ext cx="7048412" cy="5413571"/>
          </a:xfrm>
          <a:prstGeom prst="rect">
            <a:avLst/>
          </a:prstGeom>
        </p:spPr>
      </p:pic>
    </p:spTree>
    <p:extLst>
      <p:ext uri="{BB962C8B-B14F-4D97-AF65-F5344CB8AC3E}">
        <p14:creationId xmlns:p14="http://schemas.microsoft.com/office/powerpoint/2010/main" val="235550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668A3-3525-230F-9D3F-F33C605B9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BAE06-7D17-99A9-2FEE-AC830352AD8D}"/>
              </a:ext>
            </a:extLst>
          </p:cNvPr>
          <p:cNvSpPr>
            <a:spLocks noGrp="1"/>
          </p:cNvSpPr>
          <p:nvPr>
            <p:ph type="title"/>
          </p:nvPr>
        </p:nvSpPr>
        <p:spPr>
          <a:xfrm>
            <a:off x="1640156" y="332010"/>
            <a:ext cx="10259744" cy="855412"/>
          </a:xfrm>
        </p:spPr>
        <p:txBody>
          <a:bodyPr>
            <a:noAutofit/>
          </a:bodyPr>
          <a:lstStyle/>
          <a:p>
            <a:r>
              <a:rPr lang="en-US" sz="4400" b="1" dirty="0"/>
              <a:t>And we know Jesus is Creator</a:t>
            </a:r>
          </a:p>
        </p:txBody>
      </p:sp>
      <p:sp>
        <p:nvSpPr>
          <p:cNvPr id="5" name="Content Placeholder 2">
            <a:extLst>
              <a:ext uri="{FF2B5EF4-FFF2-40B4-BE49-F238E27FC236}">
                <a16:creationId xmlns:a16="http://schemas.microsoft.com/office/drawing/2014/main" id="{F9E0D892-EEFB-1F43-5FFB-BBDE7A32C6C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1BD1187-A807-A2DB-60C0-289EC7CE136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i="1" dirty="0">
                <a:solidFill>
                  <a:schemeClr val="tx1"/>
                </a:solidFill>
              </a:rPr>
              <a:t>John 1:1-3, In the beginning was the Word, and </a:t>
            </a:r>
            <a:r>
              <a:rPr lang="en-US" sz="2400" i="1" u="sng" dirty="0">
                <a:solidFill>
                  <a:schemeClr val="tx1"/>
                </a:solidFill>
              </a:rPr>
              <a:t>the Word was with God, and the Word was God</a:t>
            </a:r>
            <a:r>
              <a:rPr lang="en-US" sz="2400" i="1" dirty="0">
                <a:solidFill>
                  <a:schemeClr val="tx1"/>
                </a:solidFill>
              </a:rPr>
              <a:t>. 2 He was in the beginning with God. </a:t>
            </a:r>
            <a:r>
              <a:rPr lang="en-US" sz="2400" i="1" u="sng" dirty="0">
                <a:solidFill>
                  <a:schemeClr val="tx1"/>
                </a:solidFill>
              </a:rPr>
              <a:t>All things were made through him, and without him was not any thing made that was made</a:t>
            </a:r>
            <a:r>
              <a:rPr lang="en-US" sz="2400" i="1" dirty="0">
                <a:solidFill>
                  <a:schemeClr val="tx1"/>
                </a:solidFill>
              </a:rPr>
              <a:t>. </a:t>
            </a:r>
          </a:p>
          <a:p>
            <a:r>
              <a:rPr lang="en-US" sz="2400" i="1" dirty="0">
                <a:solidFill>
                  <a:schemeClr val="tx1"/>
                </a:solidFill>
              </a:rPr>
              <a:t>Colossians 1:15-17, He is the image of the invisible God, the firstborn of all creation. 16 For </a:t>
            </a:r>
            <a:r>
              <a:rPr lang="en-US" sz="2400" i="1" u="sng" dirty="0">
                <a:solidFill>
                  <a:schemeClr val="tx1"/>
                </a:solidFill>
              </a:rPr>
              <a:t>by him all things were created, in heaven and on earth, visible and invisible</a:t>
            </a:r>
            <a:r>
              <a:rPr lang="en-US" sz="2400" i="1" dirty="0">
                <a:solidFill>
                  <a:schemeClr val="tx1"/>
                </a:solidFill>
              </a:rPr>
              <a:t>, whether thrones or dominions or rulers or authorities—</a:t>
            </a:r>
            <a:r>
              <a:rPr lang="en-US" sz="2400" i="1" u="sng" dirty="0">
                <a:solidFill>
                  <a:schemeClr val="tx1"/>
                </a:solidFill>
              </a:rPr>
              <a:t>all things were created through him and for him</a:t>
            </a:r>
            <a:r>
              <a:rPr lang="en-US" sz="2400" i="1" dirty="0">
                <a:solidFill>
                  <a:schemeClr val="tx1"/>
                </a:solidFill>
              </a:rPr>
              <a:t>. 17 And he is before all things, </a:t>
            </a:r>
            <a:r>
              <a:rPr lang="en-US" sz="2400" i="1" u="sng" dirty="0">
                <a:solidFill>
                  <a:schemeClr val="tx1"/>
                </a:solidFill>
              </a:rPr>
              <a:t>and in him all things hold together</a:t>
            </a:r>
            <a:r>
              <a:rPr lang="en-US" sz="2400" i="1" dirty="0">
                <a:solidFill>
                  <a:schemeClr val="tx1"/>
                </a:solidFill>
              </a:rPr>
              <a:t>. </a:t>
            </a:r>
          </a:p>
          <a:p>
            <a:r>
              <a:rPr lang="en-US" sz="2400" i="1" dirty="0">
                <a:solidFill>
                  <a:schemeClr val="tx1"/>
                </a:solidFill>
              </a:rPr>
              <a:t>Hebrews 1:1-2, Long ago, at many times and in many ways, God spoke to our fathers by the prophets, 2 but in these last days he has spoken to us by his Son, </a:t>
            </a:r>
            <a:r>
              <a:rPr lang="en-US" sz="2400" i="1" u="sng" dirty="0">
                <a:solidFill>
                  <a:schemeClr val="tx1"/>
                </a:solidFill>
              </a:rPr>
              <a:t>whom he appointed the heir of all things, through whom also he created the world.</a:t>
            </a:r>
          </a:p>
          <a:p>
            <a:pPr lvl="1"/>
            <a:endParaRPr lang="en-US" sz="2200" i="1" dirty="0"/>
          </a:p>
        </p:txBody>
      </p:sp>
    </p:spTree>
    <p:extLst>
      <p:ext uri="{BB962C8B-B14F-4D97-AF65-F5344CB8AC3E}">
        <p14:creationId xmlns:p14="http://schemas.microsoft.com/office/powerpoint/2010/main" val="152475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B9692-1F30-7A8A-0568-3B38842E2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16866-524D-DC07-3531-005E9844FA6F}"/>
              </a:ext>
            </a:extLst>
          </p:cNvPr>
          <p:cNvSpPr>
            <a:spLocks noGrp="1"/>
          </p:cNvSpPr>
          <p:nvPr>
            <p:ph type="title"/>
          </p:nvPr>
        </p:nvSpPr>
        <p:spPr>
          <a:xfrm>
            <a:off x="1640156" y="332010"/>
            <a:ext cx="10259744" cy="855412"/>
          </a:xfrm>
        </p:spPr>
        <p:txBody>
          <a:bodyPr>
            <a:noAutofit/>
          </a:bodyPr>
          <a:lstStyle/>
          <a:p>
            <a:r>
              <a:rPr lang="en-US" sz="4400" b="1" dirty="0"/>
              <a:t>Verse 2</a:t>
            </a:r>
          </a:p>
        </p:txBody>
      </p:sp>
      <p:sp>
        <p:nvSpPr>
          <p:cNvPr id="5" name="Content Placeholder 2">
            <a:extLst>
              <a:ext uri="{FF2B5EF4-FFF2-40B4-BE49-F238E27FC236}">
                <a16:creationId xmlns:a16="http://schemas.microsoft.com/office/drawing/2014/main" id="{D75C641A-D0F5-A4AA-68E9-C0D43342B311}"/>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3731DAC0-DF1C-40D8-0B42-925312A10FB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Gen 1:2, The earth was </a:t>
            </a:r>
            <a:r>
              <a:rPr lang="en-US" sz="2400" b="1" i="1" u="sng" dirty="0">
                <a:solidFill>
                  <a:schemeClr val="tx1"/>
                </a:solidFill>
              </a:rPr>
              <a:t>without form </a:t>
            </a:r>
            <a:r>
              <a:rPr lang="en-US" sz="2400" b="1" i="1" dirty="0">
                <a:solidFill>
                  <a:schemeClr val="tx1"/>
                </a:solidFill>
              </a:rPr>
              <a:t>and </a:t>
            </a:r>
            <a:r>
              <a:rPr lang="en-US" sz="2400" b="1" i="1" u="sng" dirty="0">
                <a:solidFill>
                  <a:schemeClr val="tx1"/>
                </a:solidFill>
              </a:rPr>
              <a:t>void</a:t>
            </a:r>
            <a:r>
              <a:rPr lang="en-US" sz="2400" b="1" i="1" dirty="0">
                <a:solidFill>
                  <a:schemeClr val="tx1"/>
                </a:solidFill>
              </a:rPr>
              <a:t>, and </a:t>
            </a:r>
            <a:r>
              <a:rPr lang="en-US" sz="2400" b="1" i="1" u="sng" dirty="0">
                <a:solidFill>
                  <a:schemeClr val="tx1"/>
                </a:solidFill>
              </a:rPr>
              <a:t>darkness</a:t>
            </a:r>
            <a:r>
              <a:rPr lang="en-US" sz="2400" b="1" i="1" dirty="0">
                <a:solidFill>
                  <a:schemeClr val="tx1"/>
                </a:solidFill>
              </a:rPr>
              <a:t> was over the </a:t>
            </a:r>
            <a:r>
              <a:rPr lang="en-US" sz="2400" b="1" i="1" u="sng" dirty="0">
                <a:solidFill>
                  <a:schemeClr val="tx1"/>
                </a:solidFill>
              </a:rPr>
              <a:t>face</a:t>
            </a:r>
            <a:r>
              <a:rPr lang="en-US" sz="2400" b="1" i="1" dirty="0">
                <a:solidFill>
                  <a:schemeClr val="tx1"/>
                </a:solidFill>
              </a:rPr>
              <a:t> of the </a:t>
            </a:r>
            <a:r>
              <a:rPr lang="en-US" sz="2400" b="1" i="1" u="sng" dirty="0">
                <a:solidFill>
                  <a:schemeClr val="tx1"/>
                </a:solidFill>
              </a:rPr>
              <a:t>deep</a:t>
            </a:r>
            <a:r>
              <a:rPr lang="en-US" sz="2400" b="1" i="1" dirty="0">
                <a:solidFill>
                  <a:schemeClr val="tx1"/>
                </a:solidFill>
              </a:rPr>
              <a:t>. And the </a:t>
            </a:r>
            <a:r>
              <a:rPr lang="en-US" sz="2400" b="1" i="1" u="sng" dirty="0">
                <a:solidFill>
                  <a:schemeClr val="tx1"/>
                </a:solidFill>
              </a:rPr>
              <a:t>Spirit</a:t>
            </a:r>
            <a:r>
              <a:rPr lang="en-US" sz="2400" b="1" i="1" dirty="0">
                <a:solidFill>
                  <a:schemeClr val="tx1"/>
                </a:solidFill>
              </a:rPr>
              <a:t> of </a:t>
            </a:r>
            <a:r>
              <a:rPr lang="en-US" sz="2400" b="1" i="1" u="sng" dirty="0">
                <a:solidFill>
                  <a:schemeClr val="tx1"/>
                </a:solidFill>
              </a:rPr>
              <a:t>God</a:t>
            </a:r>
            <a:r>
              <a:rPr lang="en-US" sz="2400" b="1" i="1" dirty="0">
                <a:solidFill>
                  <a:schemeClr val="tx1"/>
                </a:solidFill>
              </a:rPr>
              <a:t> was </a:t>
            </a:r>
            <a:r>
              <a:rPr lang="en-US" sz="2400" b="1" i="1" u="sng" dirty="0">
                <a:solidFill>
                  <a:schemeClr val="tx1"/>
                </a:solidFill>
              </a:rPr>
              <a:t>hovering</a:t>
            </a:r>
            <a:r>
              <a:rPr lang="en-US" sz="2400" b="1" i="1" dirty="0">
                <a:solidFill>
                  <a:schemeClr val="tx1"/>
                </a:solidFill>
              </a:rPr>
              <a:t> over the face of the </a:t>
            </a:r>
            <a:r>
              <a:rPr lang="en-US" sz="2400" b="1" i="1" u="sng" dirty="0">
                <a:solidFill>
                  <a:schemeClr val="tx1"/>
                </a:solidFill>
              </a:rPr>
              <a:t>waters</a:t>
            </a:r>
            <a:r>
              <a:rPr lang="en-US" sz="2400" b="1" i="1" dirty="0">
                <a:solidFill>
                  <a:schemeClr val="tx1"/>
                </a:solidFill>
              </a:rPr>
              <a:t>.</a:t>
            </a:r>
          </a:p>
          <a:p>
            <a:pPr lvl="1"/>
            <a:r>
              <a:rPr lang="en-US" sz="2200" dirty="0">
                <a:solidFill>
                  <a:schemeClr val="tx1"/>
                </a:solidFill>
              </a:rPr>
              <a:t>formless = (</a:t>
            </a:r>
            <a:r>
              <a:rPr lang="en-US" sz="2200" dirty="0" err="1">
                <a:solidFill>
                  <a:schemeClr val="tx1"/>
                </a:solidFill>
              </a:rPr>
              <a:t>tohu</a:t>
            </a:r>
            <a:r>
              <a:rPr lang="en-US" sz="2200" dirty="0">
                <a:solidFill>
                  <a:schemeClr val="tx1"/>
                </a:solidFill>
              </a:rPr>
              <a:t>) without a finished shape, unorganized</a:t>
            </a:r>
          </a:p>
          <a:p>
            <a:pPr lvl="1"/>
            <a:r>
              <a:rPr lang="en-US" sz="2200" dirty="0">
                <a:solidFill>
                  <a:schemeClr val="tx1"/>
                </a:solidFill>
              </a:rPr>
              <a:t>void = (</a:t>
            </a:r>
            <a:r>
              <a:rPr lang="en-US" sz="2200" dirty="0" err="1">
                <a:solidFill>
                  <a:schemeClr val="tx1"/>
                </a:solidFill>
              </a:rPr>
              <a:t>bohu</a:t>
            </a:r>
            <a:r>
              <a:rPr lang="en-US" sz="2200" dirty="0">
                <a:solidFill>
                  <a:schemeClr val="tx1"/>
                </a:solidFill>
              </a:rPr>
              <a:t>) empty, containing nothing, not filled</a:t>
            </a:r>
          </a:p>
          <a:p>
            <a:pPr lvl="1"/>
            <a:r>
              <a:rPr lang="en-US" sz="2200" dirty="0">
                <a:solidFill>
                  <a:schemeClr val="tx1"/>
                </a:solidFill>
              </a:rPr>
              <a:t>darkness = Without any light whatsoever</a:t>
            </a:r>
          </a:p>
          <a:p>
            <a:pPr lvl="1"/>
            <a:r>
              <a:rPr lang="en-US" sz="2200" dirty="0">
                <a:solidFill>
                  <a:schemeClr val="tx1"/>
                </a:solidFill>
              </a:rPr>
              <a:t>face = the surface </a:t>
            </a:r>
          </a:p>
          <a:p>
            <a:pPr lvl="1"/>
            <a:r>
              <a:rPr lang="en-US" sz="2200" dirty="0">
                <a:solidFill>
                  <a:schemeClr val="tx1"/>
                </a:solidFill>
              </a:rPr>
              <a:t>deep = (</a:t>
            </a:r>
            <a:r>
              <a:rPr lang="en-US" sz="2200" dirty="0" err="1">
                <a:solidFill>
                  <a:schemeClr val="tx1"/>
                </a:solidFill>
              </a:rPr>
              <a:t>tehom</a:t>
            </a:r>
            <a:r>
              <a:rPr lang="en-US" sz="2200" dirty="0">
                <a:solidFill>
                  <a:schemeClr val="tx1"/>
                </a:solidFill>
              </a:rPr>
              <a:t>) an abyss, a deep place, implying water</a:t>
            </a:r>
          </a:p>
          <a:p>
            <a:pPr lvl="1"/>
            <a:r>
              <a:rPr lang="en-US" sz="2200" dirty="0">
                <a:solidFill>
                  <a:schemeClr val="tx1"/>
                </a:solidFill>
              </a:rPr>
              <a:t>Spirit = (ruach), the breath, wind, or spirit</a:t>
            </a:r>
          </a:p>
          <a:p>
            <a:pPr lvl="1"/>
            <a:r>
              <a:rPr lang="en-US" sz="2200" dirty="0">
                <a:solidFill>
                  <a:schemeClr val="tx1"/>
                </a:solidFill>
              </a:rPr>
              <a:t>God = (</a:t>
            </a:r>
            <a:r>
              <a:rPr lang="en-US" sz="2200" dirty="0" err="1">
                <a:solidFill>
                  <a:schemeClr val="tx1"/>
                </a:solidFill>
              </a:rPr>
              <a:t>Elohiym</a:t>
            </a:r>
            <a:r>
              <a:rPr lang="en-US" sz="2200" dirty="0">
                <a:solidFill>
                  <a:schemeClr val="tx1"/>
                </a:solidFill>
              </a:rPr>
              <a:t>) God in the plural</a:t>
            </a:r>
          </a:p>
          <a:p>
            <a:pPr lvl="1"/>
            <a:r>
              <a:rPr lang="en-US" sz="2200" dirty="0">
                <a:solidFill>
                  <a:schemeClr val="tx1"/>
                </a:solidFill>
              </a:rPr>
              <a:t>hovering = moving, vibrating, fluttering, oscillating</a:t>
            </a:r>
          </a:p>
          <a:p>
            <a:pPr lvl="1"/>
            <a:r>
              <a:rPr lang="en-US" sz="2200" dirty="0">
                <a:solidFill>
                  <a:schemeClr val="tx1"/>
                </a:solidFill>
              </a:rPr>
              <a:t>waters = (</a:t>
            </a:r>
            <a:r>
              <a:rPr lang="en-US" sz="2200" dirty="0" err="1">
                <a:solidFill>
                  <a:schemeClr val="tx1"/>
                </a:solidFill>
              </a:rPr>
              <a:t>mayim</a:t>
            </a:r>
            <a:r>
              <a:rPr lang="en-US" sz="2200" dirty="0">
                <a:solidFill>
                  <a:schemeClr val="tx1"/>
                </a:solidFill>
              </a:rPr>
              <a:t>) QUESTION: does this word sound familiar?</a:t>
            </a:r>
          </a:p>
          <a:p>
            <a:pPr lvl="1"/>
            <a:endParaRPr lang="en-US" sz="2200" i="1" dirty="0"/>
          </a:p>
        </p:txBody>
      </p:sp>
    </p:spTree>
    <p:extLst>
      <p:ext uri="{BB962C8B-B14F-4D97-AF65-F5344CB8AC3E}">
        <p14:creationId xmlns:p14="http://schemas.microsoft.com/office/powerpoint/2010/main" val="9340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D8EDB-79FD-8F67-630B-853C168D9D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54955-C4D3-F8F1-AF1C-0587FC1BD39F}"/>
              </a:ext>
            </a:extLst>
          </p:cNvPr>
          <p:cNvSpPr>
            <a:spLocks noGrp="1"/>
          </p:cNvSpPr>
          <p:nvPr>
            <p:ph type="title"/>
          </p:nvPr>
        </p:nvSpPr>
        <p:spPr>
          <a:xfrm>
            <a:off x="1640156" y="332010"/>
            <a:ext cx="10259744" cy="855412"/>
          </a:xfrm>
        </p:spPr>
        <p:txBody>
          <a:bodyPr>
            <a:noAutofit/>
          </a:bodyPr>
          <a:lstStyle/>
          <a:p>
            <a:r>
              <a:rPr lang="en-US" sz="4400" b="1" dirty="0"/>
              <a:t>Verse 2, continued</a:t>
            </a:r>
          </a:p>
        </p:txBody>
      </p:sp>
      <p:sp>
        <p:nvSpPr>
          <p:cNvPr id="5" name="Content Placeholder 2">
            <a:extLst>
              <a:ext uri="{FF2B5EF4-FFF2-40B4-BE49-F238E27FC236}">
                <a16:creationId xmlns:a16="http://schemas.microsoft.com/office/drawing/2014/main" id="{896AA36D-480E-218C-0AB3-0B03F497282C}"/>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5EE2635C-BF44-6B27-C110-ACAE45D77EC0}"/>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Gen 1:2, </a:t>
            </a:r>
            <a:r>
              <a:rPr lang="en-US" sz="2400" i="1" dirty="0">
                <a:solidFill>
                  <a:schemeClr val="tx1"/>
                </a:solidFill>
              </a:rPr>
              <a:t>The earth was without form and void, and darkness was over the face of the </a:t>
            </a:r>
            <a:r>
              <a:rPr lang="en-US" sz="2400" b="1" i="1" u="sng" dirty="0">
                <a:solidFill>
                  <a:schemeClr val="tx1"/>
                </a:solidFill>
              </a:rPr>
              <a:t>deep</a:t>
            </a:r>
            <a:r>
              <a:rPr lang="en-US" sz="2400" i="1" dirty="0">
                <a:solidFill>
                  <a:schemeClr val="tx1"/>
                </a:solidFill>
              </a:rPr>
              <a:t>. And the Spirit of God was hovering over the face of the waters.</a:t>
            </a:r>
          </a:p>
          <a:p>
            <a:pPr lvl="1"/>
            <a:r>
              <a:rPr lang="en-US" sz="2200" dirty="0">
                <a:solidFill>
                  <a:schemeClr val="tx1"/>
                </a:solidFill>
              </a:rPr>
              <a:t>The Semitic root for abyss, “</a:t>
            </a:r>
            <a:r>
              <a:rPr lang="en-US" sz="2200" dirty="0" err="1">
                <a:solidFill>
                  <a:schemeClr val="tx1"/>
                </a:solidFill>
              </a:rPr>
              <a:t>tehom</a:t>
            </a:r>
            <a:r>
              <a:rPr lang="en-US" sz="2200" dirty="0">
                <a:solidFill>
                  <a:schemeClr val="tx1"/>
                </a:solidFill>
              </a:rPr>
              <a:t>”, means ocean or sea, and the same word is also used in the following verses:</a:t>
            </a:r>
          </a:p>
          <a:p>
            <a:pPr lvl="2"/>
            <a:r>
              <a:rPr lang="en-US" sz="2000" i="1" dirty="0">
                <a:solidFill>
                  <a:schemeClr val="tx1"/>
                </a:solidFill>
              </a:rPr>
              <a:t>Gen 7:11, “… on that day all the </a:t>
            </a:r>
            <a:r>
              <a:rPr lang="en-US" sz="2000" i="1" u="sng" dirty="0">
                <a:solidFill>
                  <a:schemeClr val="tx1"/>
                </a:solidFill>
              </a:rPr>
              <a:t>fountains of the great deep</a:t>
            </a:r>
            <a:r>
              <a:rPr lang="en-US" sz="2000" i="1" dirty="0">
                <a:solidFill>
                  <a:schemeClr val="tx1"/>
                </a:solidFill>
              </a:rPr>
              <a:t> burst forth …”</a:t>
            </a:r>
          </a:p>
          <a:p>
            <a:pPr lvl="2"/>
            <a:r>
              <a:rPr lang="en-US" sz="2000" i="1" dirty="0">
                <a:solidFill>
                  <a:schemeClr val="tx1"/>
                </a:solidFill>
              </a:rPr>
              <a:t>Gen 8:2, “The </a:t>
            </a:r>
            <a:r>
              <a:rPr lang="en-US" sz="2000" i="1" u="sng" dirty="0">
                <a:solidFill>
                  <a:schemeClr val="tx1"/>
                </a:solidFill>
              </a:rPr>
              <a:t>fountains of the deep </a:t>
            </a:r>
            <a:r>
              <a:rPr lang="en-US" sz="2000" i="1" dirty="0">
                <a:solidFill>
                  <a:schemeClr val="tx1"/>
                </a:solidFill>
              </a:rPr>
              <a:t>and the windows of the heavens were closed, the rain from the heavens was restrained”</a:t>
            </a:r>
          </a:p>
          <a:p>
            <a:pPr lvl="2"/>
            <a:r>
              <a:rPr lang="en-US" sz="2000" i="1" dirty="0">
                <a:solidFill>
                  <a:schemeClr val="tx1"/>
                </a:solidFill>
              </a:rPr>
              <a:t>Proverbs 8:28-29, “when he made firm the skies above, when he established the </a:t>
            </a:r>
            <a:r>
              <a:rPr lang="en-US" sz="2000" i="1" u="sng" dirty="0">
                <a:solidFill>
                  <a:schemeClr val="tx1"/>
                </a:solidFill>
              </a:rPr>
              <a:t>fountains of the deep</a:t>
            </a:r>
            <a:r>
              <a:rPr lang="en-US" sz="2000" i="1" dirty="0">
                <a:solidFill>
                  <a:schemeClr val="tx1"/>
                </a:solidFill>
              </a:rPr>
              <a:t>”</a:t>
            </a:r>
          </a:p>
          <a:p>
            <a:pPr lvl="2"/>
            <a:r>
              <a:rPr lang="en-US" sz="2000" i="1" dirty="0">
                <a:solidFill>
                  <a:schemeClr val="tx1"/>
                </a:solidFill>
              </a:rPr>
              <a:t>2 Peter 3:5, “… the heavens existed long ago, and the earth was formed out of water and through water by the word of God,”</a:t>
            </a:r>
          </a:p>
          <a:p>
            <a:pPr lvl="1"/>
            <a:r>
              <a:rPr lang="en-US" sz="2200" dirty="0">
                <a:solidFill>
                  <a:schemeClr val="tx1"/>
                </a:solidFill>
              </a:rPr>
              <a:t>The primordial earth seems to have been a water world</a:t>
            </a:r>
          </a:p>
        </p:txBody>
      </p:sp>
    </p:spTree>
    <p:extLst>
      <p:ext uri="{BB962C8B-B14F-4D97-AF65-F5344CB8AC3E}">
        <p14:creationId xmlns:p14="http://schemas.microsoft.com/office/powerpoint/2010/main" val="312510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 calcmode="lin" valueType="num">
                                      <p:cBhvr additive="base">
                                        <p:cTn id="2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anim calcmode="lin" valueType="num">
                                      <p:cBhvr additive="base">
                                        <p:cTn id="2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5" end="5"/>
                                            </p:txEl>
                                          </p:spTgt>
                                        </p:tgtEl>
                                        <p:attrNameLst>
                                          <p:attrName>style.visibility</p:attrName>
                                        </p:attrNameLst>
                                      </p:cBhvr>
                                      <p:to>
                                        <p:strVal val="visible"/>
                                      </p:to>
                                    </p:set>
                                    <p:anim calcmode="lin" valueType="num">
                                      <p:cBhvr additive="base">
                                        <p:cTn id="2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anim calcmode="lin" valueType="num">
                                      <p:cBhvr additive="base">
                                        <p:cTn id="3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500A-29BE-DF45-C35B-0E3FC17FA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FCF0FB-5A9D-95B1-D2E9-2D56A0239480}"/>
              </a:ext>
            </a:extLst>
          </p:cNvPr>
          <p:cNvSpPr>
            <a:spLocks noGrp="1"/>
          </p:cNvSpPr>
          <p:nvPr>
            <p:ph type="title"/>
          </p:nvPr>
        </p:nvSpPr>
        <p:spPr>
          <a:xfrm>
            <a:off x="1640156" y="332010"/>
            <a:ext cx="10259744" cy="855412"/>
          </a:xfrm>
        </p:spPr>
        <p:txBody>
          <a:bodyPr>
            <a:noAutofit/>
          </a:bodyPr>
          <a:lstStyle/>
          <a:p>
            <a:r>
              <a:rPr lang="en-US" sz="4400" b="1" dirty="0"/>
              <a:t>Verse 3</a:t>
            </a:r>
          </a:p>
        </p:txBody>
      </p:sp>
      <p:sp>
        <p:nvSpPr>
          <p:cNvPr id="5" name="Content Placeholder 2">
            <a:extLst>
              <a:ext uri="{FF2B5EF4-FFF2-40B4-BE49-F238E27FC236}">
                <a16:creationId xmlns:a16="http://schemas.microsoft.com/office/drawing/2014/main" id="{967B0C5D-57AC-503F-D1A9-C3D1CBAF80EF}"/>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D44E2016-248C-13AE-7FF3-A39568447ABD}"/>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Gen 1:3, And God said, “Let there be light,” and there was light.</a:t>
            </a:r>
          </a:p>
          <a:p>
            <a:r>
              <a:rPr lang="en-US" sz="2200" dirty="0">
                <a:solidFill>
                  <a:schemeClr val="tx1"/>
                </a:solidFill>
              </a:rPr>
              <a:t>God simply spoke light into existence</a:t>
            </a:r>
          </a:p>
          <a:p>
            <a:r>
              <a:rPr lang="en-US" sz="2200" dirty="0">
                <a:solidFill>
                  <a:schemeClr val="tx1"/>
                </a:solidFill>
              </a:rPr>
              <a:t>Before this there was only darkness over the face of the deep</a:t>
            </a:r>
          </a:p>
          <a:p>
            <a:r>
              <a:rPr lang="en-US" sz="2200" dirty="0">
                <a:solidFill>
                  <a:schemeClr val="tx1"/>
                </a:solidFill>
              </a:rPr>
              <a:t>QUESTION: What do we know about light?</a:t>
            </a:r>
          </a:p>
          <a:p>
            <a:r>
              <a:rPr lang="en-US" sz="2200" dirty="0">
                <a:solidFill>
                  <a:schemeClr val="tx1"/>
                </a:solidFill>
              </a:rPr>
              <a:t>QUESTION: Where did this light come from?</a:t>
            </a:r>
          </a:p>
          <a:p>
            <a:pPr lvl="1"/>
            <a:r>
              <a:rPr lang="en-US" sz="2000" i="1" dirty="0">
                <a:solidFill>
                  <a:schemeClr val="tx1"/>
                </a:solidFill>
              </a:rPr>
              <a:t>1 Tim 6:16, the King of kings and Lord of lords, 16 who alone has immortality, who </a:t>
            </a:r>
            <a:r>
              <a:rPr lang="en-US" sz="2000" i="1" u="sng" dirty="0">
                <a:solidFill>
                  <a:schemeClr val="tx1"/>
                </a:solidFill>
              </a:rPr>
              <a:t>dwells in unapproachable light</a:t>
            </a:r>
          </a:p>
          <a:p>
            <a:r>
              <a:rPr lang="en-US" sz="2200" dirty="0">
                <a:solidFill>
                  <a:schemeClr val="tx1"/>
                </a:solidFill>
              </a:rPr>
              <a:t>QUESTION: How are light and darkness used metaphorically?</a:t>
            </a:r>
          </a:p>
          <a:p>
            <a:pPr lvl="1"/>
            <a:r>
              <a:rPr lang="en-US" sz="2000" i="1" dirty="0">
                <a:solidFill>
                  <a:schemeClr val="tx1"/>
                </a:solidFill>
              </a:rPr>
              <a:t>1 John 1:5, This is the message we have heard from him and proclaim to you, that </a:t>
            </a:r>
            <a:r>
              <a:rPr lang="en-US" sz="2000" i="1" u="sng" dirty="0">
                <a:solidFill>
                  <a:schemeClr val="tx1"/>
                </a:solidFill>
              </a:rPr>
              <a:t>God is light, and in him is no darkness at all</a:t>
            </a:r>
            <a:r>
              <a:rPr lang="en-US" sz="2000" i="1" dirty="0">
                <a:solidFill>
                  <a:schemeClr val="tx1"/>
                </a:solidFill>
              </a:rPr>
              <a:t>.</a:t>
            </a:r>
          </a:p>
          <a:p>
            <a:pPr lvl="1"/>
            <a:r>
              <a:rPr lang="en-US" sz="2000" dirty="0">
                <a:solidFill>
                  <a:schemeClr val="tx1"/>
                </a:solidFill>
              </a:rPr>
              <a:t>John 1:4, In him was life, and the life was the light of men.</a:t>
            </a:r>
          </a:p>
          <a:p>
            <a:pPr lvl="1"/>
            <a:endParaRPr lang="en-US" sz="2200" i="1" dirty="0"/>
          </a:p>
        </p:txBody>
      </p:sp>
    </p:spTree>
    <p:extLst>
      <p:ext uri="{BB962C8B-B14F-4D97-AF65-F5344CB8AC3E}">
        <p14:creationId xmlns:p14="http://schemas.microsoft.com/office/powerpoint/2010/main" val="22701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05B76-F28A-BDFA-58B1-4B6DBC9EB4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9B9265-60CA-9CE5-A771-556D90ECBAE5}"/>
              </a:ext>
            </a:extLst>
          </p:cNvPr>
          <p:cNvSpPr>
            <a:spLocks noGrp="1"/>
          </p:cNvSpPr>
          <p:nvPr>
            <p:ph type="title"/>
          </p:nvPr>
        </p:nvSpPr>
        <p:spPr>
          <a:xfrm>
            <a:off x="1640156" y="332010"/>
            <a:ext cx="10259744" cy="855412"/>
          </a:xfrm>
        </p:spPr>
        <p:txBody>
          <a:bodyPr>
            <a:noAutofit/>
          </a:bodyPr>
          <a:lstStyle/>
          <a:p>
            <a:r>
              <a:rPr lang="en-US" sz="4400" b="1" dirty="0"/>
              <a:t>Verse 4</a:t>
            </a:r>
          </a:p>
        </p:txBody>
      </p:sp>
      <p:sp>
        <p:nvSpPr>
          <p:cNvPr id="5" name="Content Placeholder 2">
            <a:extLst>
              <a:ext uri="{FF2B5EF4-FFF2-40B4-BE49-F238E27FC236}">
                <a16:creationId xmlns:a16="http://schemas.microsoft.com/office/drawing/2014/main" id="{2B7F60FB-81E7-CA8E-E53D-CF67A120640F}"/>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F3C3CFB-9131-13F2-3055-B7B7881C178E}"/>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chemeClr val="tx1"/>
                </a:solidFill>
              </a:rPr>
              <a:t>Gen 1:4, And God saw that the light was good. And God separated the light from the darkness.</a:t>
            </a:r>
          </a:p>
          <a:p>
            <a:r>
              <a:rPr lang="en-US" sz="2200" dirty="0">
                <a:solidFill>
                  <a:schemeClr val="tx1"/>
                </a:solidFill>
              </a:rPr>
              <a:t>QUESTION: Why is light good?</a:t>
            </a:r>
          </a:p>
          <a:p>
            <a:r>
              <a:rPr lang="en-US" sz="2200" dirty="0">
                <a:solidFill>
                  <a:schemeClr val="tx1"/>
                </a:solidFill>
              </a:rPr>
              <a:t>QUESTION: What is darkness?</a:t>
            </a:r>
          </a:p>
          <a:p>
            <a:r>
              <a:rPr lang="en-US" sz="2200" dirty="0">
                <a:solidFill>
                  <a:schemeClr val="tx1"/>
                </a:solidFill>
              </a:rPr>
              <a:t>QUESTION: Is darkness inherently bad?</a:t>
            </a:r>
          </a:p>
          <a:p>
            <a:r>
              <a:rPr lang="en-US" sz="2200" dirty="0">
                <a:solidFill>
                  <a:schemeClr val="tx1"/>
                </a:solidFill>
              </a:rPr>
              <a:t>QUESTION: Why does God make a distinction between light and darkness?</a:t>
            </a:r>
          </a:p>
          <a:p>
            <a:pPr lvl="1"/>
            <a:r>
              <a:rPr lang="en-US" sz="2200" i="1" dirty="0">
                <a:solidFill>
                  <a:schemeClr val="tx1"/>
                </a:solidFill>
              </a:rPr>
              <a:t>Isa 45:7, I form light and create darkness; I make well-being and create calamity; I am the Lord, who does all these things.</a:t>
            </a:r>
          </a:p>
          <a:p>
            <a:r>
              <a:rPr lang="en-US" sz="2200" dirty="0">
                <a:solidFill>
                  <a:schemeClr val="tx1"/>
                </a:solidFill>
              </a:rPr>
              <a:t>QUESTION: What are the spiritual implications of light vs. darkness?</a:t>
            </a:r>
          </a:p>
          <a:p>
            <a:pPr lvl="1"/>
            <a:r>
              <a:rPr lang="en-US" sz="2200" i="1" dirty="0">
                <a:solidFill>
                  <a:schemeClr val="tx1"/>
                </a:solidFill>
              </a:rPr>
              <a:t>Isa 9:2, The people who walked in darkness have seen a great light; those who dwelt in a land of deep darkness, on them has light shone.</a:t>
            </a:r>
          </a:p>
          <a:p>
            <a:endParaRPr lang="en-US" sz="2200" dirty="0">
              <a:solidFill>
                <a:schemeClr val="tx1"/>
              </a:solidFill>
            </a:endParaRPr>
          </a:p>
          <a:p>
            <a:pPr lvl="1"/>
            <a:endParaRPr lang="en-US" sz="2200" i="1" dirty="0"/>
          </a:p>
        </p:txBody>
      </p:sp>
    </p:spTree>
    <p:extLst>
      <p:ext uri="{BB962C8B-B14F-4D97-AF65-F5344CB8AC3E}">
        <p14:creationId xmlns:p14="http://schemas.microsoft.com/office/powerpoint/2010/main" val="162292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9FC0-B5C0-7CB0-7FB2-B1E695FB2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E51FD-CF9A-5DD8-4A8B-4E63B4832927}"/>
              </a:ext>
            </a:extLst>
          </p:cNvPr>
          <p:cNvSpPr>
            <a:spLocks noGrp="1"/>
          </p:cNvSpPr>
          <p:nvPr>
            <p:ph type="title"/>
          </p:nvPr>
        </p:nvSpPr>
        <p:spPr>
          <a:xfrm>
            <a:off x="1640156" y="332010"/>
            <a:ext cx="10259744" cy="855412"/>
          </a:xfrm>
        </p:spPr>
        <p:txBody>
          <a:bodyPr>
            <a:noAutofit/>
          </a:bodyPr>
          <a:lstStyle/>
          <a:p>
            <a:r>
              <a:rPr lang="en-US" sz="4400" b="1" dirty="0"/>
              <a:t>Verse 5, “One Day”</a:t>
            </a:r>
          </a:p>
        </p:txBody>
      </p:sp>
      <p:sp>
        <p:nvSpPr>
          <p:cNvPr id="5" name="Content Placeholder 2">
            <a:extLst>
              <a:ext uri="{FF2B5EF4-FFF2-40B4-BE49-F238E27FC236}">
                <a16:creationId xmlns:a16="http://schemas.microsoft.com/office/drawing/2014/main" id="{D9FDA56D-7856-9452-6091-5A7BC7D0B7B3}"/>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2A1AC665-526A-6B85-7846-66B9EED8DD80}"/>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200" b="1" i="1" dirty="0">
                <a:solidFill>
                  <a:schemeClr val="tx1"/>
                </a:solidFill>
              </a:rPr>
              <a:t>Gen 1:5, God called the light Day (</a:t>
            </a:r>
            <a:r>
              <a:rPr lang="en-US" sz="2200" b="1" i="1" dirty="0" err="1">
                <a:solidFill>
                  <a:schemeClr val="tx1"/>
                </a:solidFill>
              </a:rPr>
              <a:t>yom</a:t>
            </a:r>
            <a:r>
              <a:rPr lang="en-US" sz="2200" b="1" i="1" dirty="0">
                <a:solidFill>
                  <a:schemeClr val="tx1"/>
                </a:solidFill>
              </a:rPr>
              <a:t>), and the darkness he called Night (</a:t>
            </a:r>
            <a:r>
              <a:rPr lang="en-US" sz="2200" b="1" i="1" dirty="0" err="1">
                <a:solidFill>
                  <a:schemeClr val="tx1"/>
                </a:solidFill>
              </a:rPr>
              <a:t>laylah</a:t>
            </a:r>
            <a:r>
              <a:rPr lang="en-US" sz="2200" b="1" i="1" dirty="0">
                <a:solidFill>
                  <a:schemeClr val="tx1"/>
                </a:solidFill>
              </a:rPr>
              <a:t>). And there was evening and there was morning, the first day (“one day” in the NASB).</a:t>
            </a:r>
          </a:p>
          <a:p>
            <a:r>
              <a:rPr lang="en-US" sz="2200" dirty="0">
                <a:solidFill>
                  <a:schemeClr val="tx1"/>
                </a:solidFill>
              </a:rPr>
              <a:t>QUESTION: God begins naming things (Day, Night). Why?</a:t>
            </a:r>
          </a:p>
          <a:p>
            <a:pPr lvl="1"/>
            <a:r>
              <a:rPr lang="en-US" sz="2000" dirty="0">
                <a:solidFill>
                  <a:schemeClr val="tx1"/>
                </a:solidFill>
              </a:rPr>
              <a:t>Naming is a claim to ownership, authority</a:t>
            </a:r>
          </a:p>
          <a:p>
            <a:pPr lvl="1"/>
            <a:r>
              <a:rPr lang="en-US" sz="2000" dirty="0">
                <a:solidFill>
                  <a:schemeClr val="tx1"/>
                </a:solidFill>
              </a:rPr>
              <a:t>Naming defines roles</a:t>
            </a:r>
          </a:p>
          <a:p>
            <a:r>
              <a:rPr lang="en-US" sz="2400" dirty="0"/>
              <a:t>Evening (ereb), means twilight, dusk, night</a:t>
            </a:r>
          </a:p>
          <a:p>
            <a:r>
              <a:rPr lang="en-US" sz="2400" dirty="0"/>
              <a:t>Morning (</a:t>
            </a:r>
            <a:r>
              <a:rPr lang="en-US" sz="2400" dirty="0" err="1"/>
              <a:t>boqer</a:t>
            </a:r>
            <a:r>
              <a:rPr lang="en-US" sz="2400" dirty="0"/>
              <a:t>), means dawn, first light, also morrow</a:t>
            </a:r>
          </a:p>
          <a:p>
            <a:r>
              <a:rPr lang="en-US" sz="2400" dirty="0"/>
              <a:t>God seems to be emphasizing the period between two days</a:t>
            </a:r>
          </a:p>
          <a:p>
            <a:r>
              <a:rPr lang="en-US" sz="2400" dirty="0"/>
              <a:t>A period of “</a:t>
            </a:r>
            <a:r>
              <a:rPr lang="en-US" sz="2400" dirty="0" err="1"/>
              <a:t>laylah</a:t>
            </a:r>
            <a:r>
              <a:rPr lang="en-US" sz="2400" dirty="0"/>
              <a:t>” between one “</a:t>
            </a:r>
            <a:r>
              <a:rPr lang="en-US" sz="2400" dirty="0" err="1"/>
              <a:t>yom</a:t>
            </a:r>
            <a:r>
              <a:rPr lang="en-US" sz="2400" dirty="0"/>
              <a:t>” and another</a:t>
            </a:r>
          </a:p>
          <a:p>
            <a:r>
              <a:rPr lang="en-US" sz="2400" dirty="0"/>
              <a:t>This phrase is repeated for each day of creation</a:t>
            </a:r>
          </a:p>
          <a:p>
            <a:pPr lvl="1"/>
            <a:r>
              <a:rPr lang="en-US" sz="2200" dirty="0"/>
              <a:t>The first “</a:t>
            </a:r>
            <a:r>
              <a:rPr lang="en-US" sz="2200" dirty="0" err="1"/>
              <a:t>yom</a:t>
            </a:r>
            <a:r>
              <a:rPr lang="en-US" sz="2200" dirty="0"/>
              <a:t>”, the second “</a:t>
            </a:r>
            <a:r>
              <a:rPr lang="en-US" sz="2200" dirty="0" err="1"/>
              <a:t>yom</a:t>
            </a:r>
            <a:r>
              <a:rPr lang="en-US" sz="2200" dirty="0"/>
              <a:t>”, </a:t>
            </a:r>
            <a:r>
              <a:rPr lang="en-US" sz="2200" dirty="0" err="1"/>
              <a:t>etc</a:t>
            </a:r>
            <a:endParaRPr lang="en-US" sz="2200" dirty="0"/>
          </a:p>
          <a:p>
            <a:endParaRPr lang="en-US" sz="2400" dirty="0"/>
          </a:p>
        </p:txBody>
      </p:sp>
    </p:spTree>
    <p:extLst>
      <p:ext uri="{BB962C8B-B14F-4D97-AF65-F5344CB8AC3E}">
        <p14:creationId xmlns:p14="http://schemas.microsoft.com/office/powerpoint/2010/main" val="4172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FAF6D-A361-88FE-ADCF-CD346996D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F570B-6753-AE00-15C1-6E3B62397621}"/>
              </a:ext>
            </a:extLst>
          </p:cNvPr>
          <p:cNvSpPr>
            <a:spLocks noGrp="1"/>
          </p:cNvSpPr>
          <p:nvPr>
            <p:ph type="title"/>
          </p:nvPr>
        </p:nvSpPr>
        <p:spPr>
          <a:xfrm>
            <a:off x="1640156" y="332010"/>
            <a:ext cx="10259744" cy="855412"/>
          </a:xfrm>
        </p:spPr>
        <p:txBody>
          <a:bodyPr>
            <a:noAutofit/>
          </a:bodyPr>
          <a:lstStyle/>
          <a:p>
            <a:r>
              <a:rPr lang="en-US" sz="4400" b="1" dirty="0"/>
              <a:t>Verse 5, continued</a:t>
            </a:r>
          </a:p>
        </p:txBody>
      </p:sp>
      <p:sp>
        <p:nvSpPr>
          <p:cNvPr id="5" name="Content Placeholder 2">
            <a:extLst>
              <a:ext uri="{FF2B5EF4-FFF2-40B4-BE49-F238E27FC236}">
                <a16:creationId xmlns:a16="http://schemas.microsoft.com/office/drawing/2014/main" id="{AF114F72-73F6-47B3-1A0D-66D879EAFD58}"/>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0FB5B90A-4647-F040-FC3A-827CF92105D5}"/>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dirty="0"/>
              <a:t>QUESTION: What two things are required for a day/night cycle?</a:t>
            </a:r>
          </a:p>
          <a:p>
            <a:r>
              <a:rPr lang="en-US" sz="2400" dirty="0"/>
              <a:t>QUESTION: How long was each day of creation?</a:t>
            </a:r>
          </a:p>
          <a:p>
            <a:pPr lvl="1"/>
            <a:r>
              <a:rPr lang="en-US" sz="2200" dirty="0"/>
              <a:t>The bible doesn’t say!</a:t>
            </a:r>
          </a:p>
          <a:p>
            <a:pPr lvl="2"/>
            <a:r>
              <a:rPr lang="en-US" sz="2000" dirty="0"/>
              <a:t>However, outside of Genesis 1, whenever “</a:t>
            </a:r>
            <a:r>
              <a:rPr lang="en-US" sz="2000" dirty="0" err="1"/>
              <a:t>yom</a:t>
            </a:r>
            <a:r>
              <a:rPr lang="en-US" sz="2000" dirty="0"/>
              <a:t>” is used with a number (410 times), it means an ordinary 24-hour day.</a:t>
            </a:r>
          </a:p>
          <a:p>
            <a:pPr lvl="2"/>
            <a:r>
              <a:rPr lang="en-US" sz="2000" dirty="0"/>
              <a:t>Even in English, “day” means the light part of the cycle, and “night” means the dark part of the cycle</a:t>
            </a:r>
          </a:p>
          <a:p>
            <a:pPr lvl="2"/>
            <a:r>
              <a:rPr lang="en-US" sz="2000" dirty="0"/>
              <a:t>And “a day”, or “one day” means the whole 24-hour period</a:t>
            </a:r>
          </a:p>
          <a:p>
            <a:r>
              <a:rPr lang="en-US" sz="2400" dirty="0"/>
              <a:t>”Yom” could also mean a period of time (in my dad’s day)</a:t>
            </a:r>
          </a:p>
          <a:p>
            <a:r>
              <a:rPr lang="en-US" sz="2400" dirty="0"/>
              <a:t>QUESTION: Could the </a:t>
            </a:r>
            <a:r>
              <a:rPr lang="en-US" sz="2400" dirty="0" err="1"/>
              <a:t>yom</a:t>
            </a:r>
            <a:r>
              <a:rPr lang="en-US" sz="2400" dirty="0"/>
              <a:t> in Genesis 1 be millions of years?</a:t>
            </a:r>
          </a:p>
          <a:p>
            <a:pPr lvl="1"/>
            <a:r>
              <a:rPr lang="en-US" sz="2200" dirty="0"/>
              <a:t>Why or why not? We’ll look at this shortly</a:t>
            </a:r>
          </a:p>
          <a:p>
            <a:pPr lvl="1"/>
            <a:endParaRPr lang="en-US" sz="2200" dirty="0"/>
          </a:p>
        </p:txBody>
      </p:sp>
    </p:spTree>
    <p:extLst>
      <p:ext uri="{BB962C8B-B14F-4D97-AF65-F5344CB8AC3E}">
        <p14:creationId xmlns:p14="http://schemas.microsoft.com/office/powerpoint/2010/main" val="243742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 calcmode="lin" valueType="num">
                                      <p:cBhvr additive="base">
                                        <p:cTn id="2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8" end="8"/>
                                            </p:txEl>
                                          </p:spTgt>
                                        </p:tgtEl>
                                        <p:attrNameLst>
                                          <p:attrName>style.visibility</p:attrName>
                                        </p:attrNameLst>
                                      </p:cBhvr>
                                      <p:to>
                                        <p:strVal val="visible"/>
                                      </p:to>
                                    </p:set>
                                    <p:anim calcmode="lin" valueType="num">
                                      <p:cBhvr additive="base">
                                        <p:cTn id="4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674DD-1194-3DA8-080F-7F7A7A894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D56569-4E64-E188-0F66-DE52ECD2647F}"/>
              </a:ext>
            </a:extLst>
          </p:cNvPr>
          <p:cNvSpPr>
            <a:spLocks noGrp="1"/>
          </p:cNvSpPr>
          <p:nvPr>
            <p:ph type="title"/>
          </p:nvPr>
        </p:nvSpPr>
        <p:spPr>
          <a:xfrm>
            <a:off x="1640156" y="332010"/>
            <a:ext cx="10259744" cy="855412"/>
          </a:xfrm>
        </p:spPr>
        <p:txBody>
          <a:bodyPr>
            <a:noAutofit/>
          </a:bodyPr>
          <a:lstStyle/>
          <a:p>
            <a:r>
              <a:rPr lang="en-US" sz="4400" b="1" dirty="0"/>
              <a:t>Verses 6-8, “A Second Day”</a:t>
            </a:r>
          </a:p>
        </p:txBody>
      </p:sp>
      <p:sp>
        <p:nvSpPr>
          <p:cNvPr id="5" name="Content Placeholder 2">
            <a:extLst>
              <a:ext uri="{FF2B5EF4-FFF2-40B4-BE49-F238E27FC236}">
                <a16:creationId xmlns:a16="http://schemas.microsoft.com/office/drawing/2014/main" id="{C0D27305-EDD4-771D-7547-F94A5A576A9B}"/>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6F06F6B8-5716-8E12-4BB8-03F463206535}"/>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God said, “Let there be an </a:t>
            </a:r>
            <a:r>
              <a:rPr lang="en-US" sz="2400" b="1" i="1" u="sng" dirty="0"/>
              <a:t>expanse</a:t>
            </a:r>
            <a:r>
              <a:rPr lang="en-US" sz="2400" b="1" i="1" dirty="0"/>
              <a:t> in the midst of the </a:t>
            </a:r>
            <a:r>
              <a:rPr lang="en-US" sz="2400" b="1" i="1" u="sng" dirty="0"/>
              <a:t>waters (</a:t>
            </a:r>
            <a:r>
              <a:rPr lang="en-US" sz="2400" b="1" i="1" u="sng" dirty="0" err="1"/>
              <a:t>mayim</a:t>
            </a:r>
            <a:r>
              <a:rPr lang="en-US" sz="2400" b="1" i="1" u="sng" dirty="0"/>
              <a:t>)</a:t>
            </a:r>
            <a:r>
              <a:rPr lang="en-US" sz="2400" b="1" i="1" dirty="0"/>
              <a:t>, and let it separate the waters from the waters.” 7 And God made the expanse and separated the waters that were under the expanse from the waters that were above the expanse. And it was so. 8 And God called the expanse Heaven. And there was evening and there was morning, the second day.</a:t>
            </a:r>
          </a:p>
          <a:p>
            <a:pPr lvl="1"/>
            <a:r>
              <a:rPr lang="en-US" sz="2200" dirty="0"/>
              <a:t>Expanse(</a:t>
            </a:r>
            <a:r>
              <a:rPr lang="en-US" sz="2200" dirty="0" err="1"/>
              <a:t>raqiya</a:t>
            </a:r>
            <a:r>
              <a:rPr lang="en-US" sz="2200" dirty="0"/>
              <a:t>) – the idea is a vaulted horizon moving outward</a:t>
            </a:r>
          </a:p>
          <a:p>
            <a:pPr lvl="2"/>
            <a:r>
              <a:rPr lang="en-US" sz="2000" i="1" dirty="0"/>
              <a:t>Ezekiel 10:1, Then I looked, and behold, on the </a:t>
            </a:r>
            <a:r>
              <a:rPr lang="en-US" sz="2000" i="1" u="sng" dirty="0"/>
              <a:t>expanse</a:t>
            </a:r>
            <a:r>
              <a:rPr lang="en-US" sz="2000" i="1" dirty="0"/>
              <a:t> that was over the heads of the cherubim there appeared above them something like a sapphire, in appearance like a throne</a:t>
            </a:r>
          </a:p>
          <a:p>
            <a:pPr lvl="1"/>
            <a:r>
              <a:rPr lang="en-US" sz="2200" dirty="0"/>
              <a:t>The expanse separates the waters of the earth and forms an outer horizon, the “vault of heaven”.</a:t>
            </a:r>
          </a:p>
          <a:p>
            <a:pPr lvl="1"/>
            <a:r>
              <a:rPr lang="en-US" sz="2200" dirty="0"/>
              <a:t>Firmament? What the ancients believed about the expanse</a:t>
            </a:r>
          </a:p>
        </p:txBody>
      </p:sp>
    </p:spTree>
    <p:extLst>
      <p:ext uri="{BB962C8B-B14F-4D97-AF65-F5344CB8AC3E}">
        <p14:creationId xmlns:p14="http://schemas.microsoft.com/office/powerpoint/2010/main" val="262756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 calcmode="lin" valueType="num">
                                      <p:cBhvr additive="base">
                                        <p:cTn id="2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EE52D-A6A0-9357-57DF-E3F222EDF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5B487-5DA6-31B8-000C-3BB66CD76E09}"/>
              </a:ext>
            </a:extLst>
          </p:cNvPr>
          <p:cNvSpPr>
            <a:spLocks noGrp="1"/>
          </p:cNvSpPr>
          <p:nvPr>
            <p:ph type="title"/>
          </p:nvPr>
        </p:nvSpPr>
        <p:spPr>
          <a:xfrm>
            <a:off x="1640156" y="332010"/>
            <a:ext cx="10259744" cy="855412"/>
          </a:xfrm>
        </p:spPr>
        <p:txBody>
          <a:bodyPr>
            <a:noAutofit/>
          </a:bodyPr>
          <a:lstStyle/>
          <a:p>
            <a:r>
              <a:rPr lang="en-US" sz="4400" b="1" dirty="0"/>
              <a:t>Verses 6-8, “A Second Day”, cont’d</a:t>
            </a:r>
          </a:p>
        </p:txBody>
      </p:sp>
      <p:sp>
        <p:nvSpPr>
          <p:cNvPr id="5" name="Content Placeholder 2">
            <a:extLst>
              <a:ext uri="{FF2B5EF4-FFF2-40B4-BE49-F238E27FC236}">
                <a16:creationId xmlns:a16="http://schemas.microsoft.com/office/drawing/2014/main" id="{EF49AD5D-9A42-27B4-8E71-C0F6CE5E10E2}"/>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DBA8DD5F-92EC-DCE7-B5D5-03F3305742E2}"/>
              </a:ext>
            </a:extLst>
          </p:cNvPr>
          <p:cNvSpPr txBox="1">
            <a:spLocks/>
          </p:cNvSpPr>
          <p:nvPr/>
        </p:nvSpPr>
        <p:spPr>
          <a:xfrm>
            <a:off x="6519672" y="1187422"/>
            <a:ext cx="5278628"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Claudius Ptolemy, born 85 AD</a:t>
            </a:r>
          </a:p>
          <a:p>
            <a:pPr lvl="1"/>
            <a:r>
              <a:rPr lang="en-US" sz="2200" dirty="0"/>
              <a:t>First postulated that the earth was the center of the universe</a:t>
            </a:r>
          </a:p>
          <a:p>
            <a:pPr lvl="1"/>
            <a:r>
              <a:rPr lang="en-US" sz="2200" dirty="0"/>
              <a:t>That view stood for 1400 years!</a:t>
            </a:r>
          </a:p>
          <a:p>
            <a:pPr lvl="1"/>
            <a:r>
              <a:rPr lang="en-US" sz="2200" dirty="0"/>
              <a:t>He wasn’t far off</a:t>
            </a:r>
          </a:p>
          <a:p>
            <a:pPr lvl="1"/>
            <a:r>
              <a:rPr lang="en-US" sz="2200" dirty="0"/>
              <a:t>According to the bible, the entire universe was stretched out from a watery earth as the center-point</a:t>
            </a:r>
          </a:p>
          <a:p>
            <a:pPr lvl="1"/>
            <a:r>
              <a:rPr lang="en-US" sz="2200" dirty="0"/>
              <a:t>Along came Copernicus, and Galileo to refute </a:t>
            </a:r>
            <a:r>
              <a:rPr lang="en-US" sz="2200" dirty="0" err="1"/>
              <a:t>geocentricity</a:t>
            </a:r>
            <a:endParaRPr lang="en-US" sz="2200" dirty="0"/>
          </a:p>
          <a:p>
            <a:pPr lvl="1"/>
            <a:r>
              <a:rPr lang="en-US" sz="2200" dirty="0"/>
              <a:t>QUESTION: Do science and faith sometimes conflict?</a:t>
            </a:r>
          </a:p>
        </p:txBody>
      </p:sp>
      <p:pic>
        <p:nvPicPr>
          <p:cNvPr id="4" name="Picture 3" descr="A person holding a ruler&#10;&#10;AI-generated content may be incorrect.">
            <a:extLst>
              <a:ext uri="{FF2B5EF4-FFF2-40B4-BE49-F238E27FC236}">
                <a16:creationId xmlns:a16="http://schemas.microsoft.com/office/drawing/2014/main" id="{50C84D0C-84CC-9BF1-980A-1901589B5F82}"/>
              </a:ext>
            </a:extLst>
          </p:cNvPr>
          <p:cNvPicPr>
            <a:picLocks noChangeAspect="1"/>
          </p:cNvPicPr>
          <p:nvPr/>
        </p:nvPicPr>
        <p:blipFill>
          <a:blip r:embed="rId3"/>
          <a:stretch>
            <a:fillRect/>
          </a:stretch>
        </p:blipFill>
        <p:spPr>
          <a:xfrm>
            <a:off x="2258568" y="1309116"/>
            <a:ext cx="4159504" cy="5199380"/>
          </a:xfrm>
          <a:prstGeom prst="rect">
            <a:avLst/>
          </a:prstGeom>
        </p:spPr>
      </p:pic>
    </p:spTree>
    <p:extLst>
      <p:ext uri="{BB962C8B-B14F-4D97-AF65-F5344CB8AC3E}">
        <p14:creationId xmlns:p14="http://schemas.microsoft.com/office/powerpoint/2010/main" val="2168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5042-7049-69D9-FA28-6E6EC04658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1084F1-CE46-243E-2F1D-EF023B4E6CE4}"/>
              </a:ext>
            </a:extLst>
          </p:cNvPr>
          <p:cNvSpPr>
            <a:spLocks noGrp="1"/>
          </p:cNvSpPr>
          <p:nvPr>
            <p:ph type="title"/>
          </p:nvPr>
        </p:nvSpPr>
        <p:spPr>
          <a:xfrm>
            <a:off x="1640156" y="332010"/>
            <a:ext cx="10259744" cy="855412"/>
          </a:xfrm>
        </p:spPr>
        <p:txBody>
          <a:bodyPr>
            <a:noAutofit/>
          </a:bodyPr>
          <a:lstStyle/>
          <a:p>
            <a:r>
              <a:rPr lang="en-US" sz="4400" b="1" dirty="0"/>
              <a:t>Verses 9-10, “A Third Day”</a:t>
            </a:r>
          </a:p>
        </p:txBody>
      </p:sp>
      <p:sp>
        <p:nvSpPr>
          <p:cNvPr id="5" name="Content Placeholder 2">
            <a:extLst>
              <a:ext uri="{FF2B5EF4-FFF2-40B4-BE49-F238E27FC236}">
                <a16:creationId xmlns:a16="http://schemas.microsoft.com/office/drawing/2014/main" id="{ECE750E9-F91D-93C0-2AA3-1A071BA0156D}"/>
              </a:ext>
            </a:extLst>
          </p:cNvPr>
          <p:cNvSpPr txBox="1">
            <a:spLocks/>
          </p:cNvSpPr>
          <p:nvPr/>
        </p:nvSpPr>
        <p:spPr>
          <a:xfrm>
            <a:off x="1640156" y="1727200"/>
            <a:ext cx="10158144" cy="479879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3600" i="1" dirty="0"/>
          </a:p>
        </p:txBody>
      </p:sp>
      <p:sp>
        <p:nvSpPr>
          <p:cNvPr id="12" name="Content Placeholder 2">
            <a:extLst>
              <a:ext uri="{FF2B5EF4-FFF2-40B4-BE49-F238E27FC236}">
                <a16:creationId xmlns:a16="http://schemas.microsoft.com/office/drawing/2014/main" id="{74A2D69E-056E-BB0F-9FBE-D5AEBD42A693}"/>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God said, “Let the waters under the heavens be gathered together into one place, and let the dry land appear.” And it was so. 10 God called the dry land Earth, and the waters that were gathered together he called Seas. And God saw that it was good.</a:t>
            </a:r>
          </a:p>
          <a:p>
            <a:pPr lvl="1"/>
            <a:r>
              <a:rPr lang="en-US" sz="2200" dirty="0"/>
              <a:t>Here God is focusing on the waters </a:t>
            </a:r>
            <a:r>
              <a:rPr lang="en-US" sz="2200" u="sng" dirty="0"/>
              <a:t>under</a:t>
            </a:r>
            <a:r>
              <a:rPr lang="en-US" sz="2200" dirty="0"/>
              <a:t> the heavens</a:t>
            </a:r>
          </a:p>
          <a:p>
            <a:pPr lvl="1"/>
            <a:r>
              <a:rPr lang="en-US" sz="2200" dirty="0"/>
              <a:t>He gathers them into “one place” to let dry land appear</a:t>
            </a:r>
          </a:p>
          <a:p>
            <a:pPr lvl="1"/>
            <a:r>
              <a:rPr lang="en-US" sz="2200" dirty="0"/>
              <a:t>We don’t know if land was underneath the water and rose up</a:t>
            </a:r>
          </a:p>
          <a:p>
            <a:pPr lvl="1"/>
            <a:r>
              <a:rPr lang="en-US" sz="2200" dirty="0"/>
              <a:t>Or, if some of the water was transformed and became land</a:t>
            </a:r>
          </a:p>
          <a:p>
            <a:pPr lvl="2"/>
            <a:r>
              <a:rPr lang="en-US" sz="2000" i="1" dirty="0"/>
              <a:t>2 Peter 3:5, For they deliberately overlook this fact, that the heavens existed long ago, and </a:t>
            </a:r>
            <a:r>
              <a:rPr lang="en-US" sz="2000" i="1" u="sng" dirty="0"/>
              <a:t>the earth was formed out of water and through water by the word of God,</a:t>
            </a:r>
          </a:p>
          <a:p>
            <a:pPr lvl="2"/>
            <a:r>
              <a:rPr lang="en-US" sz="2000" dirty="0"/>
              <a:t>Earth – the land, </a:t>
            </a:r>
            <a:r>
              <a:rPr lang="en-US" sz="2000" u="sng" dirty="0"/>
              <a:t>came from water </a:t>
            </a:r>
            <a:r>
              <a:rPr lang="en-US" sz="2000" dirty="0"/>
              <a:t>and </a:t>
            </a:r>
            <a:r>
              <a:rPr lang="en-US" sz="2000" u="sng" dirty="0"/>
              <a:t>by means of water</a:t>
            </a:r>
          </a:p>
        </p:txBody>
      </p:sp>
    </p:spTree>
    <p:extLst>
      <p:ext uri="{BB962C8B-B14F-4D97-AF65-F5344CB8AC3E}">
        <p14:creationId xmlns:p14="http://schemas.microsoft.com/office/powerpoint/2010/main" val="79399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xEl>
                                              <p:pRg st="5" end="5"/>
                                            </p:txEl>
                                          </p:spTgt>
                                        </p:tgtEl>
                                        <p:attrNameLst>
                                          <p:attrName>style.visibility</p:attrName>
                                        </p:attrNameLst>
                                      </p:cBhvr>
                                      <p:to>
                                        <p:strVal val="visible"/>
                                      </p:to>
                                    </p:set>
                                    <p:anim calcmode="lin" valueType="num">
                                      <p:cBhvr additive="base">
                                        <p:cTn id="3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xEl>
                                              <p:pRg st="6" end="6"/>
                                            </p:txEl>
                                          </p:spTgt>
                                        </p:tgtEl>
                                        <p:attrNameLst>
                                          <p:attrName>style.visibility</p:attrName>
                                        </p:attrNameLst>
                                      </p:cBhvr>
                                      <p:to>
                                        <p:strVal val="visible"/>
                                      </p:to>
                                    </p:set>
                                    <p:anim calcmode="lin" valueType="num">
                                      <p:cBhvr additive="base">
                                        <p:cTn id="39"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AEA5-46B9-106F-4E83-964423D90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E26B89-F5D0-E5B2-3AAE-CF2379EE8291}"/>
              </a:ext>
            </a:extLst>
          </p:cNvPr>
          <p:cNvSpPr>
            <a:spLocks noGrp="1"/>
          </p:cNvSpPr>
          <p:nvPr>
            <p:ph type="title"/>
          </p:nvPr>
        </p:nvSpPr>
        <p:spPr>
          <a:xfrm>
            <a:off x="1640156" y="332010"/>
            <a:ext cx="10259744" cy="855412"/>
          </a:xfrm>
        </p:spPr>
        <p:txBody>
          <a:bodyPr>
            <a:noAutofit/>
          </a:bodyPr>
          <a:lstStyle/>
          <a:p>
            <a:r>
              <a:rPr lang="en-US" sz="4400" b="1" dirty="0"/>
              <a:t>Verses 11-12, “A Third Day”, cont’d</a:t>
            </a:r>
          </a:p>
        </p:txBody>
      </p:sp>
      <p:sp>
        <p:nvSpPr>
          <p:cNvPr id="12" name="Content Placeholder 2">
            <a:extLst>
              <a:ext uri="{FF2B5EF4-FFF2-40B4-BE49-F238E27FC236}">
                <a16:creationId xmlns:a16="http://schemas.microsoft.com/office/drawing/2014/main" id="{B472D4A4-393E-02B6-EDFA-404730AD3A9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And God said, “Let the earth sprout vegetation, plants yielding seed, and fruit trees bearing fruit in which is their seed, each according to its kind, on the earth.” And it was so. 12 The earth brought forth vegetation, plants yielding seed according to their own kinds, and trees bearing fruit in which is their seed, each according to its kind. And God saw that it was good. 13 And there was evening and there was morning, the third day.</a:t>
            </a:r>
          </a:p>
          <a:p>
            <a:pPr lvl="1"/>
            <a:r>
              <a:rPr lang="en-US" sz="2200" dirty="0"/>
              <a:t>”Let the earth sprout”. QUESTION: why does He say it this way?</a:t>
            </a:r>
          </a:p>
          <a:p>
            <a:pPr lvl="2"/>
            <a:r>
              <a:rPr lang="en-US" sz="2000" dirty="0"/>
              <a:t>Plants: Self-replicating, solar-powered food and oxygen factories</a:t>
            </a:r>
          </a:p>
          <a:p>
            <a:pPr lvl="1"/>
            <a:r>
              <a:rPr lang="en-US" sz="2200" dirty="0"/>
              <a:t>God first introduces the idea of “according to [its] kind”</a:t>
            </a:r>
          </a:p>
          <a:p>
            <a:pPr lvl="2"/>
            <a:r>
              <a:rPr lang="en-US" sz="2000" i="1" dirty="0"/>
              <a:t>Kinds produce their own kind, not a different kind</a:t>
            </a:r>
          </a:p>
          <a:p>
            <a:pPr lvl="2"/>
            <a:r>
              <a:rPr lang="en-US" sz="2000" i="1" dirty="0"/>
              <a:t>James 3:12, Can a fig tree, my brothers, bear olives, or a grapevine produce figs? Neither can a salt pond yield fresh water.</a:t>
            </a:r>
          </a:p>
        </p:txBody>
      </p:sp>
      <p:pic>
        <p:nvPicPr>
          <p:cNvPr id="1026" name="Picture 2" descr="Sunflower PNG Image - PurePNG | Free transparent CC0 PNG Image Library">
            <a:extLst>
              <a:ext uri="{FF2B5EF4-FFF2-40B4-BE49-F238E27FC236}">
                <a16:creationId xmlns:a16="http://schemas.microsoft.com/office/drawing/2014/main" id="{31266B03-D571-5A33-F523-0D00EAFF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 y="1356808"/>
            <a:ext cx="2505837" cy="4486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70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 calcmode="lin" valueType="num">
                                      <p:cBhvr additive="base">
                                        <p:cTn id="2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6F74-0713-C33C-DF40-32C68EF66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5E97E-09EF-CDFB-D7B8-653D78EC38FE}"/>
              </a:ext>
            </a:extLst>
          </p:cNvPr>
          <p:cNvSpPr>
            <a:spLocks noGrp="1"/>
          </p:cNvSpPr>
          <p:nvPr>
            <p:ph type="title"/>
          </p:nvPr>
        </p:nvSpPr>
        <p:spPr>
          <a:xfrm>
            <a:off x="1640156" y="332010"/>
            <a:ext cx="10259744" cy="855412"/>
          </a:xfrm>
        </p:spPr>
        <p:txBody>
          <a:bodyPr>
            <a:noAutofit/>
          </a:bodyPr>
          <a:lstStyle/>
          <a:p>
            <a:r>
              <a:rPr lang="en-US" sz="4400" b="1" dirty="0"/>
              <a:t>First Three Days Summary</a:t>
            </a:r>
          </a:p>
        </p:txBody>
      </p:sp>
      <p:sp>
        <p:nvSpPr>
          <p:cNvPr id="12" name="Content Placeholder 2">
            <a:extLst>
              <a:ext uri="{FF2B5EF4-FFF2-40B4-BE49-F238E27FC236}">
                <a16:creationId xmlns:a16="http://schemas.microsoft.com/office/drawing/2014/main" id="{324C6608-FA84-C344-EF97-9739425E24B3}"/>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t>Day One</a:t>
            </a:r>
          </a:p>
          <a:p>
            <a:pPr lvl="1"/>
            <a:r>
              <a:rPr lang="en-US" sz="2400" dirty="0"/>
              <a:t>He begins with a formless, empty, water-world</a:t>
            </a:r>
          </a:p>
          <a:p>
            <a:pPr lvl="1"/>
            <a:r>
              <a:rPr lang="en-US" sz="2400" dirty="0"/>
              <a:t>God spoke light into existence, and separates it from darkness, and He names light and darkness.</a:t>
            </a:r>
          </a:p>
          <a:p>
            <a:pPr lvl="1"/>
            <a:r>
              <a:rPr lang="en-US" sz="2400" dirty="0"/>
              <a:t>There must be rotation, since we see evening/morning</a:t>
            </a:r>
          </a:p>
          <a:p>
            <a:r>
              <a:rPr lang="en-US" sz="2600" b="1" dirty="0"/>
              <a:t>Day Two</a:t>
            </a:r>
          </a:p>
          <a:p>
            <a:pPr lvl="1"/>
            <a:r>
              <a:rPr lang="en-US" sz="2400" dirty="0"/>
              <a:t>He separates waters and creates the expanse of heaven</a:t>
            </a:r>
          </a:p>
          <a:p>
            <a:r>
              <a:rPr lang="en-US" sz="2600" b="1" dirty="0"/>
              <a:t>Day Three</a:t>
            </a:r>
          </a:p>
          <a:p>
            <a:pPr lvl="1"/>
            <a:r>
              <a:rPr lang="en-US" sz="2400" dirty="0"/>
              <a:t>He gathers the waters under heaven, dry land appears</a:t>
            </a:r>
          </a:p>
          <a:p>
            <a:pPr lvl="1"/>
            <a:r>
              <a:rPr lang="en-US" sz="2400" dirty="0"/>
              <a:t>“Let the earth sprout vegetation” according to its kind</a:t>
            </a:r>
          </a:p>
          <a:p>
            <a:pPr lvl="1"/>
            <a:r>
              <a:rPr lang="en-US" sz="2400" dirty="0"/>
              <a:t>Twice he proclaims, “God saw that it was good”</a:t>
            </a:r>
          </a:p>
          <a:p>
            <a:pPr lvl="1"/>
            <a:endParaRPr lang="en-US" sz="2400" dirty="0"/>
          </a:p>
        </p:txBody>
      </p:sp>
    </p:spTree>
    <p:extLst>
      <p:ext uri="{BB962C8B-B14F-4D97-AF65-F5344CB8AC3E}">
        <p14:creationId xmlns:p14="http://schemas.microsoft.com/office/powerpoint/2010/main" val="78474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DBA05-2F35-0781-01BD-455B96F01901}"/>
            </a:ext>
          </a:extLst>
        </p:cNvPr>
        <p:cNvGrpSpPr/>
        <p:nvPr/>
      </p:nvGrpSpPr>
      <p:grpSpPr>
        <a:xfrm>
          <a:off x="0" y="0"/>
          <a:ext cx="0" cy="0"/>
          <a:chOff x="0" y="0"/>
          <a:chExt cx="0" cy="0"/>
        </a:xfrm>
      </p:grpSpPr>
      <p:pic>
        <p:nvPicPr>
          <p:cNvPr id="4098" name="Picture 2" descr="God's Celestial Word: For Signs – Freedom LifeLight">
            <a:extLst>
              <a:ext uri="{FF2B5EF4-FFF2-40B4-BE49-F238E27FC236}">
                <a16:creationId xmlns:a16="http://schemas.microsoft.com/office/drawing/2014/main" id="{00D58552-59F6-AF33-474F-77BDC47B0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3969" y="967281"/>
            <a:ext cx="9545931" cy="58907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6DC3579-C5D9-DEC3-6709-92A15E984A0E}"/>
              </a:ext>
            </a:extLst>
          </p:cNvPr>
          <p:cNvSpPr>
            <a:spLocks noGrp="1"/>
          </p:cNvSpPr>
          <p:nvPr>
            <p:ph type="title"/>
          </p:nvPr>
        </p:nvSpPr>
        <p:spPr>
          <a:xfrm>
            <a:off x="1640156" y="332010"/>
            <a:ext cx="10259744" cy="855412"/>
          </a:xfrm>
        </p:spPr>
        <p:txBody>
          <a:bodyPr>
            <a:noAutofit/>
          </a:bodyPr>
          <a:lstStyle/>
          <a:p>
            <a:r>
              <a:rPr lang="en-US" sz="4400" b="1" dirty="0"/>
              <a:t>Verses 14-19, “A Fourth Day”</a:t>
            </a:r>
          </a:p>
        </p:txBody>
      </p:sp>
      <p:sp>
        <p:nvSpPr>
          <p:cNvPr id="3" name="Content Placeholder 2">
            <a:extLst>
              <a:ext uri="{FF2B5EF4-FFF2-40B4-BE49-F238E27FC236}">
                <a16:creationId xmlns:a16="http://schemas.microsoft.com/office/drawing/2014/main" id="{722909C4-D918-BE8F-B30F-7689F0517583}"/>
              </a:ext>
            </a:extLst>
          </p:cNvPr>
          <p:cNvSpPr txBox="1">
            <a:spLocks/>
          </p:cNvSpPr>
          <p:nvPr/>
        </p:nvSpPr>
        <p:spPr>
          <a:xfrm>
            <a:off x="2387497" y="120266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b="1" i="1" dirty="0">
                <a:solidFill>
                  <a:schemeClr val="tx1"/>
                </a:solidFill>
              </a:rPr>
              <a:t>14 And God said, “Let there be lights in the expanse of the heavens to separate the day from the night. And let them be for signs and for seasons, and for days and years, 15 and let them be lights in the expanse of the heavens to give light upon the earth.” And it was so.</a:t>
            </a:r>
          </a:p>
          <a:p>
            <a:r>
              <a:rPr lang="en-US" sz="2000" b="1" i="1" dirty="0">
                <a:solidFill>
                  <a:schemeClr val="tx1"/>
                </a:solidFill>
              </a:rPr>
              <a:t>16 And God made the two great lights—the greater light to rule the day and the lesser light to rule the night—and the stars. </a:t>
            </a:r>
            <a:r>
              <a:rPr lang="en-US" sz="2000" b="1" i="1" baseline="30000" dirty="0">
                <a:solidFill>
                  <a:schemeClr val="tx1"/>
                </a:solidFill>
              </a:rPr>
              <a:t>17 </a:t>
            </a:r>
            <a:r>
              <a:rPr lang="en-US" sz="2000" b="1" i="1" dirty="0">
                <a:solidFill>
                  <a:schemeClr val="tx1"/>
                </a:solidFill>
              </a:rPr>
              <a:t>And God set them in the expanse of the heavens to give light on the earth,</a:t>
            </a:r>
            <a:r>
              <a:rPr lang="en-US" sz="2000" b="1" i="1" baseline="30000" dirty="0">
                <a:solidFill>
                  <a:schemeClr val="tx1"/>
                </a:solidFill>
              </a:rPr>
              <a:t>18 </a:t>
            </a:r>
            <a:r>
              <a:rPr lang="en-US" sz="2000" b="1" i="1" dirty="0">
                <a:solidFill>
                  <a:schemeClr val="tx1"/>
                </a:solidFill>
              </a:rPr>
              <a:t>to rule over the day and over the night, and to separate the light from the darkness. And God saw that it was good. </a:t>
            </a:r>
            <a:r>
              <a:rPr lang="en-US" sz="2000" b="1" i="1" baseline="30000" dirty="0">
                <a:solidFill>
                  <a:schemeClr val="tx1"/>
                </a:solidFill>
              </a:rPr>
              <a:t>19 </a:t>
            </a:r>
            <a:r>
              <a:rPr lang="en-US" sz="2000" b="1" i="1" dirty="0">
                <a:solidFill>
                  <a:schemeClr val="tx1"/>
                </a:solidFill>
              </a:rPr>
              <a:t>And there was evening and there was morning, the fourth day.</a:t>
            </a:r>
          </a:p>
          <a:p>
            <a:pPr lvl="1"/>
            <a:r>
              <a:rPr lang="en-US" sz="2200" dirty="0">
                <a:solidFill>
                  <a:schemeClr val="tx1"/>
                </a:solidFill>
              </a:rPr>
              <a:t>Lights: luminaries QUESTION: Where does God place the lights?</a:t>
            </a:r>
          </a:p>
          <a:p>
            <a:pPr lvl="1"/>
            <a:r>
              <a:rPr lang="en-US" sz="2200" dirty="0">
                <a:solidFill>
                  <a:schemeClr val="tx1"/>
                </a:solidFill>
              </a:rPr>
              <a:t>QUESTION: What does the verse say is their purpose?</a:t>
            </a:r>
          </a:p>
          <a:p>
            <a:pPr lvl="2"/>
            <a:r>
              <a:rPr lang="en-US" sz="2000" dirty="0">
                <a:solidFill>
                  <a:schemeClr val="tx1"/>
                </a:solidFill>
              </a:rPr>
              <a:t>For signs, and to mark times and seasons</a:t>
            </a:r>
          </a:p>
          <a:p>
            <a:pPr lvl="2"/>
            <a:r>
              <a:rPr lang="en-US" sz="2000" dirty="0">
                <a:solidFill>
                  <a:schemeClr val="tx1"/>
                </a:solidFill>
              </a:rPr>
              <a:t>To give light to the earth. QUESTION: What are the two great lights?</a:t>
            </a:r>
          </a:p>
          <a:p>
            <a:pPr lvl="2"/>
            <a:r>
              <a:rPr lang="en-US" sz="2000" dirty="0">
                <a:solidFill>
                  <a:schemeClr val="tx1"/>
                </a:solidFill>
              </a:rPr>
              <a:t>To separate light from darkness (notice the common theme)</a:t>
            </a:r>
          </a:p>
        </p:txBody>
      </p:sp>
      <p:sp>
        <p:nvSpPr>
          <p:cNvPr id="5" name="Content Placeholder 2">
            <a:extLst>
              <a:ext uri="{FF2B5EF4-FFF2-40B4-BE49-F238E27FC236}">
                <a16:creationId xmlns:a16="http://schemas.microsoft.com/office/drawing/2014/main" id="{A8A22444-C402-E7B7-0C14-5FB07BC522DC}"/>
              </a:ext>
            </a:extLst>
          </p:cNvPr>
          <p:cNvSpPr txBox="1">
            <a:spLocks/>
          </p:cNvSpPr>
          <p:nvPr/>
        </p:nvSpPr>
        <p:spPr>
          <a:xfrm>
            <a:off x="2384449" y="1190470"/>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b="1" i="1" dirty="0">
                <a:solidFill>
                  <a:schemeClr val="bg1"/>
                </a:solidFill>
              </a:rPr>
              <a:t>14 And God said, “Let there be lights in the expanse of the heavens to separate the day from the night. And let them be for signs and for seasons, and for days and years, 15 and let them be lights in the expanse of the heavens to give light upon the earth.” And it was so.</a:t>
            </a:r>
          </a:p>
          <a:p>
            <a:r>
              <a:rPr lang="en-US" sz="2000" b="1" i="1" dirty="0">
                <a:solidFill>
                  <a:schemeClr val="bg1"/>
                </a:solidFill>
              </a:rPr>
              <a:t>16 And God made the two great lights—the greater light to rule the day and the lesser light to rule the night—and the stars. </a:t>
            </a:r>
            <a:r>
              <a:rPr lang="en-US" sz="2000" b="1" i="1" baseline="30000" dirty="0">
                <a:solidFill>
                  <a:schemeClr val="bg1"/>
                </a:solidFill>
              </a:rPr>
              <a:t>17 </a:t>
            </a:r>
            <a:r>
              <a:rPr lang="en-US" sz="2000" b="1" i="1" dirty="0">
                <a:solidFill>
                  <a:schemeClr val="bg1"/>
                </a:solidFill>
              </a:rPr>
              <a:t>And God set them in the expanse of the heavens to give light on the earth,</a:t>
            </a:r>
            <a:r>
              <a:rPr lang="en-US" sz="2000" b="1" i="1" baseline="30000" dirty="0">
                <a:solidFill>
                  <a:schemeClr val="bg1"/>
                </a:solidFill>
              </a:rPr>
              <a:t>18 </a:t>
            </a:r>
            <a:r>
              <a:rPr lang="en-US" sz="2000" b="1" i="1" dirty="0">
                <a:solidFill>
                  <a:schemeClr val="bg1"/>
                </a:solidFill>
              </a:rPr>
              <a:t>to rule over the day and over the night, and to separate the light from the darkness. And God saw that it was good. </a:t>
            </a:r>
            <a:r>
              <a:rPr lang="en-US" sz="2000" b="1" i="1" baseline="30000" dirty="0">
                <a:solidFill>
                  <a:schemeClr val="bg1"/>
                </a:solidFill>
              </a:rPr>
              <a:t>19 </a:t>
            </a:r>
            <a:r>
              <a:rPr lang="en-US" sz="2000" b="1" i="1" dirty="0">
                <a:solidFill>
                  <a:schemeClr val="bg1"/>
                </a:solidFill>
              </a:rPr>
              <a:t>And there was evening and there was morning, the fourth day.</a:t>
            </a:r>
          </a:p>
          <a:p>
            <a:pPr lvl="1"/>
            <a:r>
              <a:rPr lang="en-US" sz="2200" dirty="0">
                <a:solidFill>
                  <a:schemeClr val="bg1"/>
                </a:solidFill>
              </a:rPr>
              <a:t>Lights: luminaries QUESTION: Where does God place the lights?</a:t>
            </a:r>
          </a:p>
          <a:p>
            <a:pPr lvl="1"/>
            <a:r>
              <a:rPr lang="en-US" sz="2200" dirty="0">
                <a:solidFill>
                  <a:schemeClr val="bg1"/>
                </a:solidFill>
              </a:rPr>
              <a:t>QUESTION: What does the verse say is their purpose?</a:t>
            </a:r>
          </a:p>
          <a:p>
            <a:pPr lvl="2"/>
            <a:r>
              <a:rPr lang="en-US" sz="2000" dirty="0">
                <a:solidFill>
                  <a:schemeClr val="bg1"/>
                </a:solidFill>
              </a:rPr>
              <a:t>For signs, and to mark times and seasons. QUESTION: what signs?</a:t>
            </a:r>
          </a:p>
          <a:p>
            <a:pPr lvl="2"/>
            <a:r>
              <a:rPr lang="en-US" sz="2000" dirty="0">
                <a:solidFill>
                  <a:schemeClr val="bg1"/>
                </a:solidFill>
              </a:rPr>
              <a:t>To give light to the earth. QUESTION: What are the two great lights?</a:t>
            </a:r>
          </a:p>
          <a:p>
            <a:pPr lvl="2"/>
            <a:r>
              <a:rPr lang="en-US" sz="2000" dirty="0">
                <a:solidFill>
                  <a:schemeClr val="bg1"/>
                </a:solidFill>
              </a:rPr>
              <a:t>To separate light from darkness (notice the common theme)</a:t>
            </a:r>
          </a:p>
        </p:txBody>
      </p:sp>
    </p:spTree>
    <p:extLst>
      <p:ext uri="{BB962C8B-B14F-4D97-AF65-F5344CB8AC3E}">
        <p14:creationId xmlns:p14="http://schemas.microsoft.com/office/powerpoint/2010/main" val="602628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1F3A3-D184-E3AC-17E3-1CE3E8EB10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B21FE7-C95C-49E6-0AB8-9E41D7F48352}"/>
              </a:ext>
            </a:extLst>
          </p:cNvPr>
          <p:cNvSpPr>
            <a:spLocks noGrp="1"/>
          </p:cNvSpPr>
          <p:nvPr>
            <p:ph type="title"/>
          </p:nvPr>
        </p:nvSpPr>
        <p:spPr>
          <a:xfrm>
            <a:off x="1640156" y="332010"/>
            <a:ext cx="10259744" cy="855412"/>
          </a:xfrm>
        </p:spPr>
        <p:txBody>
          <a:bodyPr>
            <a:noAutofit/>
          </a:bodyPr>
          <a:lstStyle/>
          <a:p>
            <a:r>
              <a:rPr lang="en-US" sz="4400" b="1" dirty="0"/>
              <a:t>What are we in a vast universe?</a:t>
            </a:r>
          </a:p>
        </p:txBody>
      </p:sp>
      <p:sp>
        <p:nvSpPr>
          <p:cNvPr id="3" name="Content Placeholder 2">
            <a:extLst>
              <a:ext uri="{FF2B5EF4-FFF2-40B4-BE49-F238E27FC236}">
                <a16:creationId xmlns:a16="http://schemas.microsoft.com/office/drawing/2014/main" id="{8358263B-CEE1-B54A-FEC4-9BA54A8B7F02}"/>
              </a:ext>
            </a:extLst>
          </p:cNvPr>
          <p:cNvSpPr txBox="1">
            <a:spLocks/>
          </p:cNvSpPr>
          <p:nvPr/>
        </p:nvSpPr>
        <p:spPr>
          <a:xfrm>
            <a:off x="2387497" y="120266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Stephen Hawking said this:</a:t>
            </a:r>
          </a:p>
          <a:p>
            <a:pPr lvl="1"/>
            <a:r>
              <a:rPr lang="en-US" sz="1800" i="1" dirty="0">
                <a:solidFill>
                  <a:schemeClr val="tx1"/>
                </a:solidFill>
              </a:rPr>
              <a:t>“</a:t>
            </a:r>
            <a:r>
              <a:rPr lang="en-US" sz="2000" i="1" dirty="0">
                <a:solidFill>
                  <a:schemeClr val="tx1"/>
                </a:solidFill>
              </a:rPr>
              <a:t>We are such insignificant creatures on a minor planet of a very average star in the outer suburb of 100 billion galaxies. So, it is difficult to believe in a God who would care about us or even notice our existence.”</a:t>
            </a:r>
          </a:p>
          <a:p>
            <a:r>
              <a:rPr lang="en-US" sz="2200" b="1" i="1" dirty="0">
                <a:solidFill>
                  <a:schemeClr val="tx1"/>
                </a:solidFill>
              </a:rPr>
              <a:t>Carl Sagan said this:</a:t>
            </a:r>
          </a:p>
          <a:p>
            <a:pPr lvl="1"/>
            <a:r>
              <a:rPr lang="en-US" sz="2000" i="1" dirty="0">
                <a:solidFill>
                  <a:schemeClr val="tx1"/>
                </a:solidFill>
              </a:rPr>
              <a:t>“Who are we? We find that we live on an insignificant planet of a humdrum star lost in a galaxy tucked away in some forgotten corner of a universe in which there are far more galaxies than people.”</a:t>
            </a:r>
          </a:p>
          <a:p>
            <a:pPr lvl="1"/>
            <a:r>
              <a:rPr lang="en-US" sz="2000" i="1" dirty="0">
                <a:solidFill>
                  <a:schemeClr val="tx1"/>
                </a:solidFill>
              </a:rPr>
              <a:t>“Who is more humble? The scientist who looks at the universe with an open mind and accepts whatever the universe has to teach us, or somebody who says everything in this book must be considered the literal truth and never mind the fallibility of all the human beings involved?”</a:t>
            </a:r>
          </a:p>
          <a:p>
            <a:r>
              <a:rPr lang="en-US" sz="2200" dirty="0">
                <a:solidFill>
                  <a:schemeClr val="tx1"/>
                </a:solidFill>
              </a:rPr>
              <a:t>QUESTION: Are the human beings involved in science infallible?</a:t>
            </a:r>
          </a:p>
          <a:p>
            <a:pPr lvl="1"/>
            <a:endParaRPr lang="en-US" sz="1800" dirty="0">
              <a:solidFill>
                <a:schemeClr val="tx1"/>
              </a:solidFill>
            </a:endParaRPr>
          </a:p>
        </p:txBody>
      </p:sp>
      <p:pic>
        <p:nvPicPr>
          <p:cNvPr id="6146" name="Picture 2" descr="A Brief History Of Stephen Hawking | Rock For Disability">
            <a:extLst>
              <a:ext uri="{FF2B5EF4-FFF2-40B4-BE49-F238E27FC236}">
                <a16:creationId xmlns:a16="http://schemas.microsoft.com/office/drawing/2014/main" id="{41C96741-54C1-B00E-9B62-D3134AD1F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752" y="1278862"/>
            <a:ext cx="2010664" cy="2010664"/>
          </a:xfrm>
          <a:prstGeom prst="rect">
            <a:avLst/>
          </a:prstGeom>
          <a:noFill/>
          <a:ln w="28575">
            <a:solidFill>
              <a:schemeClr val="tx1">
                <a:lumMod val="95000"/>
                <a:lumOff val="5000"/>
              </a:schemeClr>
            </a:solidFill>
          </a:ln>
          <a:effectLst>
            <a:outerShdw blurRad="50800" dist="101600" dir="2700000" algn="tl" rotWithShape="0">
              <a:schemeClr val="tx1">
                <a:alpha val="40000"/>
              </a:schemeClr>
            </a:outerShdw>
          </a:effectLst>
          <a:extLst>
            <a:ext uri="{909E8E84-426E-40DD-AFC4-6F175D3DCCD1}">
              <a14:hiddenFill xmlns:a14="http://schemas.microsoft.com/office/drawing/2010/main">
                <a:solidFill>
                  <a:srgbClr val="FFFFFF"/>
                </a:solidFill>
              </a14:hiddenFill>
            </a:ext>
          </a:extLst>
        </p:spPr>
      </p:pic>
      <p:pic>
        <p:nvPicPr>
          <p:cNvPr id="6148" name="Picture 4" descr="Carl Sagan — The Movie Database (TMDB)">
            <a:extLst>
              <a:ext uri="{FF2B5EF4-FFF2-40B4-BE49-F238E27FC236}">
                <a16:creationId xmlns:a16="http://schemas.microsoft.com/office/drawing/2014/main" id="{42B0A7B2-4A07-6049-D9B1-5E1D95E03B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52" y="3730752"/>
            <a:ext cx="2085745" cy="2085745"/>
          </a:xfrm>
          <a:prstGeom prst="rect">
            <a:avLst/>
          </a:prstGeom>
          <a:noFill/>
          <a:ln w="25400">
            <a:solidFill>
              <a:schemeClr val="tx1">
                <a:lumMod val="95000"/>
                <a:lumOff val="5000"/>
              </a:schemeClr>
            </a:solidFill>
          </a:ln>
          <a:effectLst>
            <a:outerShdw blurRad="50800" dist="101600" dir="2700000" algn="tl" rotWithShape="0">
              <a:prstClr val="black">
                <a:alpha val="40000"/>
              </a:prstClr>
            </a:outerShdw>
          </a:effectLst>
        </p:spPr>
      </p:pic>
    </p:spTree>
    <p:extLst>
      <p:ext uri="{BB962C8B-B14F-4D97-AF65-F5344CB8AC3E}">
        <p14:creationId xmlns:p14="http://schemas.microsoft.com/office/powerpoint/2010/main" val="22971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225D1-912A-562F-160A-496C0AF32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B7AE2-CC77-0084-DA29-437FAB1AA56B}"/>
              </a:ext>
            </a:extLst>
          </p:cNvPr>
          <p:cNvSpPr>
            <a:spLocks noGrp="1"/>
          </p:cNvSpPr>
          <p:nvPr>
            <p:ph type="title"/>
          </p:nvPr>
        </p:nvSpPr>
        <p:spPr>
          <a:xfrm>
            <a:off x="1640156" y="332010"/>
            <a:ext cx="10259744" cy="855412"/>
          </a:xfrm>
        </p:spPr>
        <p:txBody>
          <a:bodyPr>
            <a:noAutofit/>
          </a:bodyPr>
          <a:lstStyle/>
          <a:p>
            <a:r>
              <a:rPr lang="en-US" sz="4400" b="1" dirty="0"/>
              <a:t>What are we in a vast universe?</a:t>
            </a:r>
          </a:p>
        </p:txBody>
      </p:sp>
      <p:sp>
        <p:nvSpPr>
          <p:cNvPr id="3" name="Content Placeholder 2">
            <a:extLst>
              <a:ext uri="{FF2B5EF4-FFF2-40B4-BE49-F238E27FC236}">
                <a16:creationId xmlns:a16="http://schemas.microsoft.com/office/drawing/2014/main" id="{77876318-A663-A894-6D93-0DF91518A093}"/>
              </a:ext>
            </a:extLst>
          </p:cNvPr>
          <p:cNvSpPr txBox="1">
            <a:spLocks/>
          </p:cNvSpPr>
          <p:nvPr/>
        </p:nvSpPr>
        <p:spPr>
          <a:xfrm>
            <a:off x="2387497" y="120266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tx1"/>
                </a:solidFill>
              </a:rPr>
              <a:t>King David said this:</a:t>
            </a:r>
          </a:p>
          <a:p>
            <a:pPr lvl="1"/>
            <a:r>
              <a:rPr lang="en-US" sz="2000" i="1" dirty="0">
                <a:solidFill>
                  <a:schemeClr val="tx1"/>
                </a:solidFill>
              </a:rPr>
              <a:t>Psalm 8:3-5, When I look at your heavens, the work of your fingers, the moon and the stars, which you have set in place, 4 what is </a:t>
            </a:r>
            <a:r>
              <a:rPr lang="en-US" sz="2000" i="1" u="sng" dirty="0">
                <a:solidFill>
                  <a:schemeClr val="tx1"/>
                </a:solidFill>
              </a:rPr>
              <a:t>man</a:t>
            </a:r>
            <a:r>
              <a:rPr lang="en-US" sz="2000" i="1" dirty="0">
                <a:solidFill>
                  <a:schemeClr val="tx1"/>
                </a:solidFill>
              </a:rPr>
              <a:t> that you are mindful of him, and </a:t>
            </a:r>
            <a:r>
              <a:rPr lang="en-US" sz="2000" i="1" u="sng" dirty="0">
                <a:solidFill>
                  <a:schemeClr val="tx1"/>
                </a:solidFill>
              </a:rPr>
              <a:t>the son of man </a:t>
            </a:r>
            <a:r>
              <a:rPr lang="en-US" sz="2000" i="1" dirty="0">
                <a:solidFill>
                  <a:schemeClr val="tx1"/>
                </a:solidFill>
              </a:rPr>
              <a:t>that you care for him? 5 </a:t>
            </a:r>
            <a:r>
              <a:rPr lang="en-US" sz="2000" i="1" u="sng" dirty="0">
                <a:solidFill>
                  <a:schemeClr val="tx1"/>
                </a:solidFill>
              </a:rPr>
              <a:t>Yet you have made him a little lower than the heavenly beings and crowned him with glory and honor</a:t>
            </a:r>
            <a:r>
              <a:rPr lang="en-US" sz="2000" i="1" dirty="0">
                <a:solidFill>
                  <a:schemeClr val="tx1"/>
                </a:solidFill>
              </a:rPr>
              <a:t>.</a:t>
            </a:r>
          </a:p>
          <a:p>
            <a:pPr lvl="1"/>
            <a:r>
              <a:rPr lang="en-US" sz="2000" dirty="0">
                <a:solidFill>
                  <a:schemeClr val="tx1"/>
                </a:solidFill>
              </a:rPr>
              <a:t>QUESTION: Does David see the same things, but come to a different conclusion than these secular scientists?</a:t>
            </a:r>
          </a:p>
          <a:p>
            <a:r>
              <a:rPr lang="en-US" sz="2200" b="1" dirty="0">
                <a:solidFill>
                  <a:schemeClr val="tx1"/>
                </a:solidFill>
              </a:rPr>
              <a:t>man</a:t>
            </a:r>
            <a:r>
              <a:rPr lang="en-US" sz="2200" dirty="0">
                <a:solidFill>
                  <a:schemeClr val="tx1"/>
                </a:solidFill>
              </a:rPr>
              <a:t> </a:t>
            </a:r>
            <a:r>
              <a:rPr lang="en-US" sz="2200" i="1" dirty="0">
                <a:solidFill>
                  <a:schemeClr val="tx1"/>
                </a:solidFill>
              </a:rPr>
              <a:t>(</a:t>
            </a:r>
            <a:r>
              <a:rPr lang="en-US" sz="2200" i="1" dirty="0" err="1">
                <a:solidFill>
                  <a:schemeClr val="tx1"/>
                </a:solidFill>
              </a:rPr>
              <a:t>nos</a:t>
            </a:r>
            <a:r>
              <a:rPr lang="en-US" sz="2200" i="1" dirty="0">
                <a:solidFill>
                  <a:schemeClr val="tx1"/>
                </a:solidFill>
              </a:rPr>
              <a:t>)- </a:t>
            </a:r>
            <a:r>
              <a:rPr lang="en-US" sz="2200" dirty="0">
                <a:solidFill>
                  <a:schemeClr val="tx1"/>
                </a:solidFill>
              </a:rPr>
              <a:t>a mortal, not the common name for man - Adam</a:t>
            </a:r>
          </a:p>
          <a:p>
            <a:pPr lvl="1"/>
            <a:r>
              <a:rPr lang="en-US" sz="2000" dirty="0">
                <a:solidFill>
                  <a:schemeClr val="tx1"/>
                </a:solidFill>
              </a:rPr>
              <a:t>From the Hebrew word </a:t>
            </a:r>
            <a:r>
              <a:rPr lang="en-US" sz="2000" i="1" dirty="0" err="1">
                <a:solidFill>
                  <a:schemeClr val="tx1"/>
                </a:solidFill>
              </a:rPr>
              <a:t>anas</a:t>
            </a:r>
            <a:r>
              <a:rPr lang="en-US" sz="2000" dirty="0">
                <a:solidFill>
                  <a:schemeClr val="tx1"/>
                </a:solidFill>
              </a:rPr>
              <a:t>, meaning frail, fragile</a:t>
            </a:r>
          </a:p>
          <a:p>
            <a:r>
              <a:rPr lang="en-US" sz="2200" b="1" dirty="0">
                <a:solidFill>
                  <a:schemeClr val="tx1"/>
                </a:solidFill>
              </a:rPr>
              <a:t>the son of man- </a:t>
            </a:r>
            <a:r>
              <a:rPr lang="en-US" sz="2200" dirty="0">
                <a:solidFill>
                  <a:schemeClr val="tx1"/>
                </a:solidFill>
              </a:rPr>
              <a:t>an obvious reference to Jesus</a:t>
            </a:r>
          </a:p>
          <a:p>
            <a:r>
              <a:rPr lang="en-US" sz="2200" dirty="0">
                <a:solidFill>
                  <a:schemeClr val="tx1"/>
                </a:solidFill>
              </a:rPr>
              <a:t>QUESTION: Did Jesus have a mortal body when he was on earth?</a:t>
            </a:r>
          </a:p>
          <a:p>
            <a:r>
              <a:rPr lang="en-US" sz="2200" b="1" dirty="0">
                <a:solidFill>
                  <a:schemeClr val="tx1"/>
                </a:solidFill>
              </a:rPr>
              <a:t>Yet</a:t>
            </a:r>
            <a:r>
              <a:rPr lang="en-US" sz="2200" dirty="0">
                <a:solidFill>
                  <a:schemeClr val="tx1"/>
                </a:solidFill>
              </a:rPr>
              <a:t>, QUESTION: considering all this, how does God view humanity?</a:t>
            </a:r>
          </a:p>
          <a:p>
            <a:pPr lvl="1"/>
            <a:endParaRPr lang="en-US" sz="1800" dirty="0">
              <a:solidFill>
                <a:schemeClr val="tx1"/>
              </a:solidFill>
            </a:endParaRPr>
          </a:p>
        </p:txBody>
      </p:sp>
    </p:spTree>
    <p:extLst>
      <p:ext uri="{BB962C8B-B14F-4D97-AF65-F5344CB8AC3E}">
        <p14:creationId xmlns:p14="http://schemas.microsoft.com/office/powerpoint/2010/main" val="303225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76B1-F3DA-7A98-3784-339C94485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55FBA-3BA0-C633-E82E-749814A9F968}"/>
              </a:ext>
            </a:extLst>
          </p:cNvPr>
          <p:cNvSpPr>
            <a:spLocks noGrp="1"/>
          </p:cNvSpPr>
          <p:nvPr>
            <p:ph type="title"/>
          </p:nvPr>
        </p:nvSpPr>
        <p:spPr>
          <a:xfrm>
            <a:off x="1640156" y="332010"/>
            <a:ext cx="10259744" cy="855412"/>
          </a:xfrm>
        </p:spPr>
        <p:txBody>
          <a:bodyPr>
            <a:noAutofit/>
          </a:bodyPr>
          <a:lstStyle/>
          <a:p>
            <a:r>
              <a:rPr lang="en-US" sz="4400" b="1" dirty="0"/>
              <a:t>Verses 20-21, “A Fifth Day”</a:t>
            </a:r>
          </a:p>
        </p:txBody>
      </p:sp>
      <p:sp>
        <p:nvSpPr>
          <p:cNvPr id="12" name="Content Placeholder 2">
            <a:extLst>
              <a:ext uri="{FF2B5EF4-FFF2-40B4-BE49-F238E27FC236}">
                <a16:creationId xmlns:a16="http://schemas.microsoft.com/office/drawing/2014/main" id="{C750893C-DD15-B5B1-5149-2D1A5AC9733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20 And God said, “Let the waters </a:t>
            </a:r>
            <a:r>
              <a:rPr lang="en-US" sz="2400" b="1" i="1" u="sng" dirty="0"/>
              <a:t>swarm</a:t>
            </a:r>
            <a:r>
              <a:rPr lang="en-US" sz="2400" b="1" i="1" dirty="0"/>
              <a:t> with swarms of living creatures, and let birds fly above the earth across the expanse of the heavens.” 21 So God created the great sea creatures and every living creature that moves, with which the waters swarm, according to their kinds, and every winged bird according to its kind. And God saw that it was good. </a:t>
            </a:r>
          </a:p>
          <a:p>
            <a:pPr lvl="1"/>
            <a:r>
              <a:rPr lang="en-US" sz="2200" dirty="0"/>
              <a:t>God is speaking into existence again</a:t>
            </a:r>
          </a:p>
          <a:p>
            <a:pPr lvl="1"/>
            <a:r>
              <a:rPr lang="en-US" sz="2200" dirty="0"/>
              <a:t>Swarm, to wriggle, creep or move</a:t>
            </a:r>
          </a:p>
          <a:p>
            <a:pPr lvl="1"/>
            <a:r>
              <a:rPr lang="en-US" sz="2200" dirty="0"/>
              <a:t>Sea creatures and birds are created </a:t>
            </a:r>
            <a:r>
              <a:rPr lang="en-US" sz="2200" u="sng" dirty="0"/>
              <a:t>mature,</a:t>
            </a:r>
            <a:r>
              <a:rPr lang="en-US" sz="2200" dirty="0"/>
              <a:t> the same as plants, and the sun, moon and stars</a:t>
            </a:r>
          </a:p>
          <a:p>
            <a:pPr lvl="1"/>
            <a:r>
              <a:rPr lang="en-US" sz="2200" dirty="0"/>
              <a:t>This is not “creation with apparent age”, as if God is tricking us</a:t>
            </a:r>
          </a:p>
          <a:p>
            <a:pPr lvl="1"/>
            <a:r>
              <a:rPr lang="en-US" sz="2200" dirty="0"/>
              <a:t>QUESTION: Which came first, the chicken or the egg?</a:t>
            </a:r>
          </a:p>
        </p:txBody>
      </p:sp>
    </p:spTree>
    <p:extLst>
      <p:ext uri="{BB962C8B-B14F-4D97-AF65-F5344CB8AC3E}">
        <p14:creationId xmlns:p14="http://schemas.microsoft.com/office/powerpoint/2010/main" val="185565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3136A-9C13-8B50-A6CB-2E820EAF3C51}"/>
            </a:ext>
          </a:extLst>
        </p:cNvPr>
        <p:cNvGrpSpPr/>
        <p:nvPr/>
      </p:nvGrpSpPr>
      <p:grpSpPr>
        <a:xfrm>
          <a:off x="0" y="0"/>
          <a:ext cx="0" cy="0"/>
          <a:chOff x="0" y="0"/>
          <a:chExt cx="0" cy="0"/>
        </a:xfrm>
      </p:grpSpPr>
      <p:pic>
        <p:nvPicPr>
          <p:cNvPr id="3074" name="Picture 2" descr="Fish And Birds Images – Browse 525,969 Stock Photos, Vectors, and Video |  Adobe Stock">
            <a:extLst>
              <a:ext uri="{FF2B5EF4-FFF2-40B4-BE49-F238E27FC236}">
                <a16:creationId xmlns:a16="http://schemas.microsoft.com/office/drawing/2014/main" id="{1668F217-D087-DA84-5B93-591A61D1A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256" y="1061095"/>
            <a:ext cx="10015269" cy="560730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373C1C97-ED59-D83A-0C61-91B88B6073C0}"/>
              </a:ext>
            </a:extLst>
          </p:cNvPr>
          <p:cNvSpPr txBox="1">
            <a:spLocks/>
          </p:cNvSpPr>
          <p:nvPr/>
        </p:nvSpPr>
        <p:spPr>
          <a:xfrm>
            <a:off x="2414421" y="1178278"/>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solidFill>
                  <a:schemeClr val="bg1"/>
                </a:solidFill>
              </a:rPr>
              <a:t>22 And God blessed them, saying, “Be fruitful and multiply and fill the waters in the seas, and let birds multiply on the earth.” 23 And there was evening and there was morning, the fifth day.</a:t>
            </a:r>
          </a:p>
          <a:p>
            <a:pPr lvl="1"/>
            <a:r>
              <a:rPr lang="en-US" sz="2200" b="1" dirty="0">
                <a:solidFill>
                  <a:schemeClr val="bg1"/>
                </a:solidFill>
              </a:rPr>
              <a:t>God blesses them. This is an act of adoration and provision</a:t>
            </a:r>
          </a:p>
          <a:p>
            <a:pPr lvl="1"/>
            <a:r>
              <a:rPr lang="en-US" sz="2200" b="1" dirty="0">
                <a:solidFill>
                  <a:schemeClr val="bg1"/>
                </a:solidFill>
              </a:rPr>
              <a:t>Notice the first inhabitants of the sea and of the earth</a:t>
            </a:r>
          </a:p>
          <a:p>
            <a:pPr lvl="1"/>
            <a:r>
              <a:rPr lang="en-US" sz="2200" b="1" dirty="0">
                <a:solidFill>
                  <a:schemeClr val="bg1"/>
                </a:solidFill>
              </a:rPr>
              <a:t>Then He gives His first command</a:t>
            </a:r>
          </a:p>
          <a:p>
            <a:pPr lvl="2"/>
            <a:r>
              <a:rPr lang="en-US" sz="2000" b="1" dirty="0">
                <a:solidFill>
                  <a:schemeClr val="bg1"/>
                </a:solidFill>
              </a:rPr>
              <a:t>Fruitful- to grow and bring forth</a:t>
            </a:r>
          </a:p>
          <a:p>
            <a:pPr lvl="2"/>
            <a:r>
              <a:rPr lang="en-US" sz="2000" b="1" dirty="0">
                <a:solidFill>
                  <a:schemeClr val="bg1"/>
                </a:solidFill>
              </a:rPr>
              <a:t>Multiply- to increase in number</a:t>
            </a:r>
          </a:p>
          <a:p>
            <a:pPr lvl="2"/>
            <a:r>
              <a:rPr lang="en-US" sz="2000" b="1" dirty="0">
                <a:solidFill>
                  <a:schemeClr val="bg1"/>
                </a:solidFill>
              </a:rPr>
              <a:t>Fill- to be complete, to finish, to satisfy</a:t>
            </a:r>
          </a:p>
          <a:p>
            <a:pPr lvl="1"/>
            <a:r>
              <a:rPr lang="en-US" sz="2200" b="1" dirty="0">
                <a:solidFill>
                  <a:schemeClr val="bg1"/>
                </a:solidFill>
              </a:rPr>
              <a:t>QUESTION: How is this different from the </a:t>
            </a:r>
            <a:r>
              <a:rPr lang="en-US" sz="2200" b="1" dirty="0" err="1">
                <a:solidFill>
                  <a:schemeClr val="bg1"/>
                </a:solidFill>
              </a:rPr>
              <a:t>tohu</a:t>
            </a:r>
            <a:r>
              <a:rPr lang="en-US" sz="2200" b="1" dirty="0">
                <a:solidFill>
                  <a:schemeClr val="bg1"/>
                </a:solidFill>
              </a:rPr>
              <a:t>/</a:t>
            </a:r>
            <a:r>
              <a:rPr lang="en-US" sz="2200" b="1" dirty="0" err="1">
                <a:solidFill>
                  <a:schemeClr val="bg1"/>
                </a:solidFill>
              </a:rPr>
              <a:t>bohu</a:t>
            </a:r>
            <a:r>
              <a:rPr lang="en-US" sz="2200" b="1" dirty="0">
                <a:solidFill>
                  <a:schemeClr val="bg1"/>
                </a:solidFill>
              </a:rPr>
              <a:t>/dark earth?</a:t>
            </a:r>
          </a:p>
          <a:p>
            <a:pPr lvl="1"/>
            <a:r>
              <a:rPr lang="en-US" sz="2200" b="1" dirty="0">
                <a:solidFill>
                  <a:schemeClr val="bg1"/>
                </a:solidFill>
              </a:rPr>
              <a:t>Another evening/morning cycle and day five is complete</a:t>
            </a:r>
          </a:p>
        </p:txBody>
      </p:sp>
      <p:sp>
        <p:nvSpPr>
          <p:cNvPr id="2" name="Title 1">
            <a:extLst>
              <a:ext uri="{FF2B5EF4-FFF2-40B4-BE49-F238E27FC236}">
                <a16:creationId xmlns:a16="http://schemas.microsoft.com/office/drawing/2014/main" id="{821B076A-0DC8-7B98-835D-331C9955E79E}"/>
              </a:ext>
            </a:extLst>
          </p:cNvPr>
          <p:cNvSpPr>
            <a:spLocks noGrp="1"/>
          </p:cNvSpPr>
          <p:nvPr>
            <p:ph type="title"/>
          </p:nvPr>
        </p:nvSpPr>
        <p:spPr>
          <a:xfrm>
            <a:off x="1640156" y="332010"/>
            <a:ext cx="10259744" cy="855412"/>
          </a:xfrm>
        </p:spPr>
        <p:txBody>
          <a:bodyPr>
            <a:noAutofit/>
          </a:bodyPr>
          <a:lstStyle/>
          <a:p>
            <a:r>
              <a:rPr lang="en-US" sz="4400" b="1" dirty="0"/>
              <a:t>Verses 22-23, “A Fifth Day”, cont’d</a:t>
            </a:r>
          </a:p>
        </p:txBody>
      </p:sp>
    </p:spTree>
    <p:extLst>
      <p:ext uri="{BB962C8B-B14F-4D97-AF65-F5344CB8AC3E}">
        <p14:creationId xmlns:p14="http://schemas.microsoft.com/office/powerpoint/2010/main" val="247778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 calcmode="lin" valueType="num">
                                      <p:cBhvr additive="base">
                                        <p:cTn id="2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2">
                                            <p:txEl>
                                              <p:pRg st="5" end="5"/>
                                            </p:txEl>
                                          </p:spTgt>
                                        </p:tgtEl>
                                        <p:attrNameLst>
                                          <p:attrName>style.visibility</p:attrName>
                                        </p:attrNameLst>
                                      </p:cBhvr>
                                      <p:to>
                                        <p:strVal val="visible"/>
                                      </p:to>
                                    </p:set>
                                    <p:anim calcmode="lin" valueType="num">
                                      <p:cBhvr additive="base">
                                        <p:cTn id="33"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8" end="8"/>
                                            </p:txEl>
                                          </p:spTgt>
                                        </p:tgtEl>
                                        <p:attrNameLst>
                                          <p:attrName>style.visibility</p:attrName>
                                        </p:attrNameLst>
                                      </p:cBhvr>
                                      <p:to>
                                        <p:strVal val="visible"/>
                                      </p:to>
                                    </p:set>
                                    <p:anim calcmode="lin" valueType="num">
                                      <p:cBhvr additive="base">
                                        <p:cTn id="4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9BF08-B52E-9198-A23A-49D9A6798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B1A1A-8746-C652-7CDA-A81994DC4E37}"/>
              </a:ext>
            </a:extLst>
          </p:cNvPr>
          <p:cNvSpPr>
            <a:spLocks noGrp="1"/>
          </p:cNvSpPr>
          <p:nvPr>
            <p:ph type="title"/>
          </p:nvPr>
        </p:nvSpPr>
        <p:spPr>
          <a:xfrm>
            <a:off x="1640156" y="332010"/>
            <a:ext cx="10259744" cy="855412"/>
          </a:xfrm>
        </p:spPr>
        <p:txBody>
          <a:bodyPr>
            <a:noAutofit/>
          </a:bodyPr>
          <a:lstStyle/>
          <a:p>
            <a:r>
              <a:rPr lang="en-US" sz="4400" b="1" dirty="0"/>
              <a:t>Verses 24-25, “The Sixth Day”</a:t>
            </a:r>
          </a:p>
        </p:txBody>
      </p:sp>
      <p:sp>
        <p:nvSpPr>
          <p:cNvPr id="12" name="Content Placeholder 2">
            <a:extLst>
              <a:ext uri="{FF2B5EF4-FFF2-40B4-BE49-F238E27FC236}">
                <a16:creationId xmlns:a16="http://schemas.microsoft.com/office/drawing/2014/main" id="{A71FC9E8-3F0A-45A7-B20E-290FE4EF729D}"/>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24 And God said, “Let the earth bring forth living creatures according to their kinds—livestock and creeping things and beasts of the earth according to their kinds.” And it was so. 25 And God made the beasts of the earth according to their kinds and the livestock according to their kinds, and everything that creeps on the ground according to its kind. And God saw that it was good.</a:t>
            </a:r>
          </a:p>
          <a:p>
            <a:pPr lvl="1"/>
            <a:r>
              <a:rPr lang="en-US" sz="2200" dirty="0"/>
              <a:t>God causes the living creatures to come forth from the earth</a:t>
            </a:r>
          </a:p>
          <a:p>
            <a:pPr lvl="1"/>
            <a:r>
              <a:rPr lang="en-US" sz="2200" dirty="0"/>
              <a:t>Three broad categories:</a:t>
            </a:r>
          </a:p>
          <a:p>
            <a:pPr lvl="2"/>
            <a:r>
              <a:rPr lang="en-US" sz="2000" dirty="0"/>
              <a:t>Livestock, “cattle”, Heb: “</a:t>
            </a:r>
            <a:r>
              <a:rPr lang="en-US" sz="2000" dirty="0" err="1"/>
              <a:t>behema</a:t>
            </a:r>
            <a:r>
              <a:rPr lang="en-US" sz="2000" dirty="0"/>
              <a:t>” suitable for domestication</a:t>
            </a:r>
          </a:p>
          <a:p>
            <a:pPr lvl="2"/>
            <a:r>
              <a:rPr lang="en-US" sz="2000" dirty="0"/>
              <a:t>“Creeping things”, Heb: “</a:t>
            </a:r>
            <a:r>
              <a:rPr lang="en-US" sz="2000" dirty="0" err="1"/>
              <a:t>remes</a:t>
            </a:r>
            <a:r>
              <a:rPr lang="en-US" sz="2000" dirty="0"/>
              <a:t>”, reptiles, could also be insects</a:t>
            </a:r>
          </a:p>
          <a:p>
            <a:pPr lvl="2"/>
            <a:r>
              <a:rPr lang="en-US" sz="2000" dirty="0"/>
              <a:t>Beasts of the earth Heb: “nephesh </a:t>
            </a:r>
            <a:r>
              <a:rPr lang="en-US" sz="2000" dirty="0" err="1"/>
              <a:t>chayyah</a:t>
            </a:r>
            <a:r>
              <a:rPr lang="en-US" sz="2000" dirty="0"/>
              <a:t>” (living things)</a:t>
            </a:r>
          </a:p>
          <a:p>
            <a:pPr lvl="1"/>
            <a:r>
              <a:rPr lang="en-US" sz="2200" dirty="0"/>
              <a:t>Notice focus on “according to its kind”, and “that it was good”</a:t>
            </a:r>
          </a:p>
          <a:p>
            <a:pPr lvl="1"/>
            <a:endParaRPr lang="en-US" sz="2200" dirty="0"/>
          </a:p>
        </p:txBody>
      </p:sp>
    </p:spTree>
    <p:extLst>
      <p:ext uri="{BB962C8B-B14F-4D97-AF65-F5344CB8AC3E}">
        <p14:creationId xmlns:p14="http://schemas.microsoft.com/office/powerpoint/2010/main" val="271266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 calcmode="lin" valueType="num">
                                      <p:cBhvr additive="base">
                                        <p:cTn id="2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547F5-8E73-5DA8-F41F-6438B9E6D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B52DF-D43F-D743-EC97-B4587D16AC06}"/>
              </a:ext>
            </a:extLst>
          </p:cNvPr>
          <p:cNvSpPr>
            <a:spLocks noGrp="1"/>
          </p:cNvSpPr>
          <p:nvPr>
            <p:ph type="title"/>
          </p:nvPr>
        </p:nvSpPr>
        <p:spPr>
          <a:xfrm>
            <a:off x="1640156" y="332010"/>
            <a:ext cx="10259744" cy="855412"/>
          </a:xfrm>
        </p:spPr>
        <p:txBody>
          <a:bodyPr>
            <a:noAutofit/>
          </a:bodyPr>
          <a:lstStyle/>
          <a:p>
            <a:r>
              <a:rPr lang="en-US" sz="4400" b="1" dirty="0"/>
              <a:t>A look at “Kinds”</a:t>
            </a:r>
          </a:p>
        </p:txBody>
      </p:sp>
      <p:sp>
        <p:nvSpPr>
          <p:cNvPr id="12" name="Content Placeholder 2">
            <a:extLst>
              <a:ext uri="{FF2B5EF4-FFF2-40B4-BE49-F238E27FC236}">
                <a16:creationId xmlns:a16="http://schemas.microsoft.com/office/drawing/2014/main" id="{579EB285-3484-B53C-B4C2-DAF4DE2F3E6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The bible uses the word “kinds” (min) to describe creatures with similar </a:t>
            </a:r>
            <a:r>
              <a:rPr lang="en-US" sz="2400" b="1" u="sng" dirty="0"/>
              <a:t>features</a:t>
            </a:r>
          </a:p>
          <a:p>
            <a:pPr lvl="1"/>
            <a:r>
              <a:rPr lang="en-US" sz="2000" dirty="0"/>
              <a:t>This is different from the scientific naming of “species” which focuses on behaviors and habitats </a:t>
            </a:r>
          </a:p>
          <a:p>
            <a:pPr lvl="1"/>
            <a:r>
              <a:rPr lang="en-US" sz="2000" dirty="0"/>
              <a:t>Kind is more closely related the scientific “Genus”</a:t>
            </a:r>
          </a:p>
          <a:p>
            <a:pPr lvl="2"/>
            <a:r>
              <a:rPr lang="en-US" sz="1800" dirty="0"/>
              <a:t>The Felis Genus includes all cats</a:t>
            </a:r>
          </a:p>
          <a:p>
            <a:pPr lvl="2"/>
            <a:r>
              <a:rPr lang="en-US" sz="1800" dirty="0"/>
              <a:t>The Canis Genus includes all dogs</a:t>
            </a:r>
          </a:p>
          <a:p>
            <a:pPr lvl="2"/>
            <a:r>
              <a:rPr lang="en-US" sz="1800" dirty="0"/>
              <a:t>Creatures in the same genus can typically interbreed, forming hybrids</a:t>
            </a:r>
          </a:p>
          <a:p>
            <a:pPr lvl="1"/>
            <a:r>
              <a:rPr lang="en-US" sz="2000" dirty="0"/>
              <a:t>Through hybridization we get different species, which is defined as creatures in the same genus that have different behaviors</a:t>
            </a:r>
          </a:p>
          <a:p>
            <a:pPr lvl="1"/>
            <a:r>
              <a:rPr lang="en-US" sz="2000" dirty="0"/>
              <a:t>However, hybrids are considered to be the same </a:t>
            </a:r>
            <a:r>
              <a:rPr lang="en-US" sz="2000" u="sng" dirty="0"/>
              <a:t>kind</a:t>
            </a:r>
            <a:r>
              <a:rPr lang="en-US" sz="2000" dirty="0"/>
              <a:t> by the bible</a:t>
            </a:r>
          </a:p>
          <a:p>
            <a:pPr lvl="1"/>
            <a:r>
              <a:rPr lang="en-US" sz="2000" dirty="0"/>
              <a:t>The Cat Kind: lions, tigers, ocelots, bobcats, house cats</a:t>
            </a:r>
          </a:p>
          <a:p>
            <a:pPr lvl="1"/>
            <a:r>
              <a:rPr lang="en-US" sz="2000" dirty="0"/>
              <a:t>The Dog Kind: Wolves, foxes, coyotes, great </a:t>
            </a:r>
            <a:r>
              <a:rPr lang="en-US" sz="2000" dirty="0" err="1"/>
              <a:t>danes</a:t>
            </a:r>
            <a:r>
              <a:rPr lang="en-US" sz="2000" dirty="0"/>
              <a:t> and chihuahuas</a:t>
            </a:r>
          </a:p>
          <a:p>
            <a:pPr lvl="1"/>
            <a:endParaRPr lang="en-US" sz="2200" dirty="0"/>
          </a:p>
        </p:txBody>
      </p:sp>
    </p:spTree>
    <p:extLst>
      <p:ext uri="{BB962C8B-B14F-4D97-AF65-F5344CB8AC3E}">
        <p14:creationId xmlns:p14="http://schemas.microsoft.com/office/powerpoint/2010/main" val="95619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 calcmode="lin" valueType="num">
                                      <p:cBhvr additive="base">
                                        <p:cTn id="2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 calcmode="lin" valueType="num">
                                      <p:cBhvr additive="base">
                                        <p:cTn id="37"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7" end="7"/>
                                            </p:txEl>
                                          </p:spTgt>
                                        </p:tgtEl>
                                        <p:attrNameLst>
                                          <p:attrName>style.visibility</p:attrName>
                                        </p:attrNameLst>
                                      </p:cBhvr>
                                      <p:to>
                                        <p:strVal val="visible"/>
                                      </p:to>
                                    </p:set>
                                    <p:anim calcmode="lin" valueType="num">
                                      <p:cBhvr additive="base">
                                        <p:cTn id="43"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8" end="8"/>
                                            </p:txEl>
                                          </p:spTgt>
                                        </p:tgtEl>
                                        <p:attrNameLst>
                                          <p:attrName>style.visibility</p:attrName>
                                        </p:attrNameLst>
                                      </p:cBhvr>
                                      <p:to>
                                        <p:strVal val="visible"/>
                                      </p:to>
                                    </p:set>
                                    <p:anim calcmode="lin" valueType="num">
                                      <p:cBhvr additive="base">
                                        <p:cTn id="4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9" end="9"/>
                                            </p:txEl>
                                          </p:spTgt>
                                        </p:tgtEl>
                                        <p:attrNameLst>
                                          <p:attrName>style.visibility</p:attrName>
                                        </p:attrNameLst>
                                      </p:cBhvr>
                                      <p:to>
                                        <p:strVal val="visible"/>
                                      </p:to>
                                    </p:set>
                                    <p:anim calcmode="lin" valueType="num">
                                      <p:cBhvr additive="base">
                                        <p:cTn id="55"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B9BBE-7821-98EE-318F-69D0BCD79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9F795-9B24-D50C-CE0E-E0B327897C2B}"/>
              </a:ext>
            </a:extLst>
          </p:cNvPr>
          <p:cNvSpPr>
            <a:spLocks noGrp="1"/>
          </p:cNvSpPr>
          <p:nvPr>
            <p:ph type="title"/>
          </p:nvPr>
        </p:nvSpPr>
        <p:spPr>
          <a:xfrm>
            <a:off x="1640156" y="332010"/>
            <a:ext cx="10259744" cy="855412"/>
          </a:xfrm>
        </p:spPr>
        <p:txBody>
          <a:bodyPr>
            <a:noAutofit/>
          </a:bodyPr>
          <a:lstStyle/>
          <a:p>
            <a:r>
              <a:rPr lang="en-US" sz="4400" b="1" dirty="0"/>
              <a:t>Verses 26-27, “The Sixth Day” cont’d</a:t>
            </a:r>
          </a:p>
        </p:txBody>
      </p:sp>
      <p:sp>
        <p:nvSpPr>
          <p:cNvPr id="12" name="Content Placeholder 2">
            <a:extLst>
              <a:ext uri="{FF2B5EF4-FFF2-40B4-BE49-F238E27FC236}">
                <a16:creationId xmlns:a16="http://schemas.microsoft.com/office/drawing/2014/main" id="{F9FF2552-AFC6-A693-AD01-695AAEA70448}"/>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26 Then God said, “Let us make man in our </a:t>
            </a:r>
            <a:r>
              <a:rPr lang="en-US" sz="2400" b="1" i="1" u="sng" dirty="0"/>
              <a:t>image</a:t>
            </a:r>
            <a:r>
              <a:rPr lang="en-US" sz="2400" b="1" i="1" dirty="0"/>
              <a:t> (resemblance), after our </a:t>
            </a:r>
            <a:r>
              <a:rPr lang="en-US" sz="2400" b="1" i="1" u="sng" dirty="0"/>
              <a:t>likeness</a:t>
            </a:r>
            <a:r>
              <a:rPr lang="en-US" sz="2400" b="1" i="1" dirty="0"/>
              <a:t> (model). And let them have dominion over the fish of the sea and over the birds of the heavens and over the livestock and over all the earth and over every creeping thing that creeps on the earth.” 27 So God created man in his own image, in the image of God he created him; male and female he created them. </a:t>
            </a:r>
          </a:p>
          <a:p>
            <a:r>
              <a:rPr lang="en-US" sz="2200" dirty="0"/>
              <a:t>God is speaking again, notice the words, “us” and “our”.</a:t>
            </a:r>
          </a:p>
          <a:p>
            <a:pPr lvl="1"/>
            <a:r>
              <a:rPr lang="en-US" sz="2000" dirty="0"/>
              <a:t>Father, Son, and Holy Spirit all involved in creation</a:t>
            </a:r>
          </a:p>
          <a:p>
            <a:pPr lvl="1"/>
            <a:r>
              <a:rPr lang="en-US" sz="2000" dirty="0"/>
              <a:t>We are created three-part creatures; body, soul and spirit</a:t>
            </a:r>
          </a:p>
          <a:p>
            <a:pPr lvl="1"/>
            <a:r>
              <a:rPr lang="en-US" sz="2000" dirty="0"/>
              <a:t>Whose image and likeness do we bear? </a:t>
            </a:r>
          </a:p>
          <a:p>
            <a:pPr lvl="1"/>
            <a:r>
              <a:rPr lang="en-US" sz="2000" dirty="0"/>
              <a:t>The animals belong to us. Who do we belong to?</a:t>
            </a:r>
          </a:p>
        </p:txBody>
      </p:sp>
    </p:spTree>
    <p:extLst>
      <p:ext uri="{BB962C8B-B14F-4D97-AF65-F5344CB8AC3E}">
        <p14:creationId xmlns:p14="http://schemas.microsoft.com/office/powerpoint/2010/main" val="428395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04F8F-A102-B4ED-BFA7-C2462CE54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98AAF-93E6-1645-72E7-679AD9A2CC3F}"/>
              </a:ext>
            </a:extLst>
          </p:cNvPr>
          <p:cNvSpPr>
            <a:spLocks noGrp="1"/>
          </p:cNvSpPr>
          <p:nvPr>
            <p:ph type="title"/>
          </p:nvPr>
        </p:nvSpPr>
        <p:spPr>
          <a:xfrm>
            <a:off x="1640156" y="332010"/>
            <a:ext cx="10259744" cy="855412"/>
          </a:xfrm>
        </p:spPr>
        <p:txBody>
          <a:bodyPr>
            <a:noAutofit/>
          </a:bodyPr>
          <a:lstStyle/>
          <a:p>
            <a:r>
              <a:rPr lang="en-US" sz="4400" b="1" dirty="0"/>
              <a:t>Verses 26-27, “The Sixth Day” cont’d</a:t>
            </a:r>
          </a:p>
        </p:txBody>
      </p:sp>
      <p:sp>
        <p:nvSpPr>
          <p:cNvPr id="12" name="Content Placeholder 2">
            <a:extLst>
              <a:ext uri="{FF2B5EF4-FFF2-40B4-BE49-F238E27FC236}">
                <a16:creationId xmlns:a16="http://schemas.microsoft.com/office/drawing/2014/main" id="{D163CA22-ACD7-D62D-691E-492D9AA3925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26 Then God said, “Let us make man in our </a:t>
            </a:r>
            <a:r>
              <a:rPr lang="en-US" sz="2400" b="1" i="1" u="sng" dirty="0"/>
              <a:t>image</a:t>
            </a:r>
            <a:r>
              <a:rPr lang="en-US" sz="2400" b="1" i="1" dirty="0"/>
              <a:t> (resemblance), after our </a:t>
            </a:r>
            <a:r>
              <a:rPr lang="en-US" sz="2400" b="1" i="1" u="sng" dirty="0"/>
              <a:t>likeness</a:t>
            </a:r>
            <a:r>
              <a:rPr lang="en-US" sz="2400" b="1" i="1" dirty="0"/>
              <a:t> (model). And let them have dominion over the fish of the sea and over the birds of the heavens and over the livestock and over all the earth and over every creeping thing that creeps on the earth.” 27 So God created man in his own image, in the image of God he created him; male and female he created them. </a:t>
            </a:r>
          </a:p>
          <a:p>
            <a:r>
              <a:rPr lang="en-US" sz="2200" dirty="0"/>
              <a:t>QUESTION: In what other ways are we made in God’s image?</a:t>
            </a:r>
          </a:p>
          <a:p>
            <a:pPr lvl="1"/>
            <a:r>
              <a:rPr lang="en-US" sz="2000" dirty="0"/>
              <a:t>Mental likeness (thinking, reasoning, creative thought)</a:t>
            </a:r>
          </a:p>
          <a:p>
            <a:pPr lvl="1"/>
            <a:r>
              <a:rPr lang="en-US" sz="2000" dirty="0"/>
              <a:t>Moral likeness (morally self-aware, innate idea of right and wrong)</a:t>
            </a:r>
          </a:p>
          <a:p>
            <a:pPr lvl="1"/>
            <a:r>
              <a:rPr lang="en-US" sz="2000" dirty="0"/>
              <a:t>Social likeness (walking with God in the Garden, relationship)</a:t>
            </a:r>
          </a:p>
          <a:p>
            <a:pPr lvl="1"/>
            <a:r>
              <a:rPr lang="en-US" sz="2000" dirty="0"/>
              <a:t>Spiritual likeness (unlike any other creature, we are eternal)</a:t>
            </a:r>
          </a:p>
          <a:p>
            <a:r>
              <a:rPr lang="en-US" sz="2200" dirty="0"/>
              <a:t>This is the first use of the word “dominion”, to steward or manage</a:t>
            </a:r>
          </a:p>
        </p:txBody>
      </p:sp>
    </p:spTree>
    <p:extLst>
      <p:ext uri="{BB962C8B-B14F-4D97-AF65-F5344CB8AC3E}">
        <p14:creationId xmlns:p14="http://schemas.microsoft.com/office/powerpoint/2010/main" val="71339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F3113-C71D-B91C-B7B2-37AC63B1A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67991-BD70-86FF-21EF-0FFD988FF56D}"/>
              </a:ext>
            </a:extLst>
          </p:cNvPr>
          <p:cNvSpPr>
            <a:spLocks noGrp="1"/>
          </p:cNvSpPr>
          <p:nvPr>
            <p:ph type="title"/>
          </p:nvPr>
        </p:nvSpPr>
        <p:spPr>
          <a:xfrm>
            <a:off x="1640156" y="332010"/>
            <a:ext cx="10259744" cy="855412"/>
          </a:xfrm>
        </p:spPr>
        <p:txBody>
          <a:bodyPr>
            <a:noAutofit/>
          </a:bodyPr>
          <a:lstStyle/>
          <a:p>
            <a:r>
              <a:rPr lang="en-US" sz="4400" b="1" dirty="0"/>
              <a:t>What about the dinosaurs?</a:t>
            </a:r>
          </a:p>
        </p:txBody>
      </p:sp>
      <p:sp>
        <p:nvSpPr>
          <p:cNvPr id="12" name="Content Placeholder 2">
            <a:extLst>
              <a:ext uri="{FF2B5EF4-FFF2-40B4-BE49-F238E27FC236}">
                <a16:creationId xmlns:a16="http://schemas.microsoft.com/office/drawing/2014/main" id="{86524C68-BE74-EC70-BA30-2AB74254CDD5}"/>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QUESTION: When were the dinosaurs created?</a:t>
            </a:r>
          </a:p>
          <a:p>
            <a:r>
              <a:rPr lang="en-US" sz="2400" b="1" dirty="0"/>
              <a:t>QUESTION: Did dinosaurs live at the same time as man?</a:t>
            </a:r>
          </a:p>
          <a:p>
            <a:pPr lvl="1"/>
            <a:r>
              <a:rPr lang="en-US" sz="2200" b="1" dirty="0"/>
              <a:t>Behemoth: </a:t>
            </a:r>
            <a:r>
              <a:rPr lang="en-US" sz="2200" dirty="0"/>
              <a:t>A huge land creature. Job 40:15-24</a:t>
            </a:r>
          </a:p>
          <a:p>
            <a:pPr lvl="2"/>
            <a:r>
              <a:rPr lang="en-US" sz="1800" dirty="0"/>
              <a:t>Behemoth is “</a:t>
            </a:r>
            <a:r>
              <a:rPr lang="en-US" sz="1800" dirty="0" err="1"/>
              <a:t>behema</a:t>
            </a:r>
            <a:r>
              <a:rPr lang="en-US" sz="1800" dirty="0"/>
              <a:t>” in plural form, speaking of a specific animal</a:t>
            </a:r>
          </a:p>
          <a:p>
            <a:pPr lvl="2"/>
            <a:r>
              <a:rPr lang="en-US" sz="1800" dirty="0"/>
              <a:t>In other words, the “beast of beasts”</a:t>
            </a:r>
          </a:p>
          <a:p>
            <a:pPr lvl="2"/>
            <a:r>
              <a:rPr lang="en-US" sz="1800" dirty="0"/>
              <a:t>God made behemoth, “which I made as I made you (v15)”. Day 6!</a:t>
            </a:r>
          </a:p>
          <a:p>
            <a:pPr lvl="2"/>
            <a:r>
              <a:rPr lang="en-US" sz="1800" dirty="0"/>
              <a:t>We have huge sauropod fossils</a:t>
            </a:r>
          </a:p>
          <a:p>
            <a:pPr lvl="1"/>
            <a:r>
              <a:rPr lang="en-US" sz="2200" b="1" dirty="0"/>
              <a:t>Leviathan: </a:t>
            </a:r>
            <a:r>
              <a:rPr lang="en-US" sz="2200" dirty="0"/>
              <a:t>A huge water creature. Job 41:1-34</a:t>
            </a:r>
          </a:p>
          <a:p>
            <a:pPr lvl="2"/>
            <a:r>
              <a:rPr lang="en-US" sz="1600" dirty="0"/>
              <a:t>20 Out of his nostrils comes forth smoke, as from a boiling pot and burning rushes. 21 His breath kindles coals, and a flame (flash or gleam) comes forth from his mouth.</a:t>
            </a:r>
          </a:p>
          <a:p>
            <a:pPr lvl="2"/>
            <a:r>
              <a:rPr lang="en-US" sz="1600" b="1" dirty="0"/>
              <a:t>QUESTION: What common name might you use for this creature?</a:t>
            </a:r>
          </a:p>
          <a:p>
            <a:r>
              <a:rPr lang="en-US" sz="2000" b="1" dirty="0"/>
              <a:t>QUESTION: Are these only mythical beasts? Would God lie?</a:t>
            </a:r>
          </a:p>
          <a:p>
            <a:r>
              <a:rPr lang="en-US" sz="2000" b="1" dirty="0"/>
              <a:t>QUESTION: What happened to the dinosaurs? </a:t>
            </a:r>
            <a:r>
              <a:rPr lang="en-US" sz="2000" dirty="0"/>
              <a:t>We’ll look at this later!</a:t>
            </a:r>
          </a:p>
          <a:p>
            <a:pPr lvl="1"/>
            <a:endParaRPr lang="en-US" sz="2200" dirty="0"/>
          </a:p>
        </p:txBody>
      </p:sp>
    </p:spTree>
    <p:extLst>
      <p:ext uri="{BB962C8B-B14F-4D97-AF65-F5344CB8AC3E}">
        <p14:creationId xmlns:p14="http://schemas.microsoft.com/office/powerpoint/2010/main" val="356012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 calcmode="lin" valueType="num">
                                      <p:cBhvr additive="base">
                                        <p:cTn id="2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anim calcmode="lin" valueType="num">
                                      <p:cBhvr additive="base">
                                        <p:cTn id="3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anim calcmode="lin" valueType="num">
                                      <p:cBhvr additive="base">
                                        <p:cTn id="3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xEl>
                                              <p:pRg st="7" end="7"/>
                                            </p:txEl>
                                          </p:spTgt>
                                        </p:tgtEl>
                                        <p:attrNameLst>
                                          <p:attrName>style.visibility</p:attrName>
                                        </p:attrNameLst>
                                      </p:cBhvr>
                                      <p:to>
                                        <p:strVal val="visible"/>
                                      </p:to>
                                    </p:set>
                                    <p:anim calcmode="lin" valueType="num">
                                      <p:cBhvr additive="base">
                                        <p:cTn id="41"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xEl>
                                              <p:pRg st="8" end="8"/>
                                            </p:txEl>
                                          </p:spTgt>
                                        </p:tgtEl>
                                        <p:attrNameLst>
                                          <p:attrName>style.visibility</p:attrName>
                                        </p:attrNameLst>
                                      </p:cBhvr>
                                      <p:to>
                                        <p:strVal val="visible"/>
                                      </p:to>
                                    </p:set>
                                    <p:anim calcmode="lin" valueType="num">
                                      <p:cBhvr additive="base">
                                        <p:cTn id="4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xEl>
                                              <p:pRg st="9" end="9"/>
                                            </p:txEl>
                                          </p:spTgt>
                                        </p:tgtEl>
                                        <p:attrNameLst>
                                          <p:attrName>style.visibility</p:attrName>
                                        </p:attrNameLst>
                                      </p:cBhvr>
                                      <p:to>
                                        <p:strVal val="visible"/>
                                      </p:to>
                                    </p:set>
                                    <p:anim calcmode="lin" valueType="num">
                                      <p:cBhvr additive="base">
                                        <p:cTn id="49"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10" end="10"/>
                                            </p:txEl>
                                          </p:spTgt>
                                        </p:tgtEl>
                                        <p:attrNameLst>
                                          <p:attrName>style.visibility</p:attrName>
                                        </p:attrNameLst>
                                      </p:cBhvr>
                                      <p:to>
                                        <p:strVal val="visible"/>
                                      </p:to>
                                    </p:set>
                                    <p:anim calcmode="lin" valueType="num">
                                      <p:cBhvr additive="base">
                                        <p:cTn id="55"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11" end="11"/>
                                            </p:txEl>
                                          </p:spTgt>
                                        </p:tgtEl>
                                        <p:attrNameLst>
                                          <p:attrName>style.visibility</p:attrName>
                                        </p:attrNameLst>
                                      </p:cBhvr>
                                      <p:to>
                                        <p:strVal val="visible"/>
                                      </p:to>
                                    </p:set>
                                    <p:anim calcmode="lin" valueType="num">
                                      <p:cBhvr additive="base">
                                        <p:cTn id="61"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E2FE1-930C-C259-FC75-1B731DAA3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9E9A07-2F1C-31A5-ECA7-1E76DD371236}"/>
              </a:ext>
            </a:extLst>
          </p:cNvPr>
          <p:cNvSpPr>
            <a:spLocks noGrp="1"/>
          </p:cNvSpPr>
          <p:nvPr>
            <p:ph type="title"/>
          </p:nvPr>
        </p:nvSpPr>
        <p:spPr>
          <a:xfrm>
            <a:off x="1640156" y="332010"/>
            <a:ext cx="10259744" cy="855412"/>
          </a:xfrm>
        </p:spPr>
        <p:txBody>
          <a:bodyPr>
            <a:noAutofit/>
          </a:bodyPr>
          <a:lstStyle/>
          <a:p>
            <a:r>
              <a:rPr lang="en-US" sz="4400" b="1" dirty="0"/>
              <a:t>A Sauropod fossil skeleton</a:t>
            </a:r>
          </a:p>
        </p:txBody>
      </p:sp>
      <p:sp>
        <p:nvSpPr>
          <p:cNvPr id="12" name="Content Placeholder 2">
            <a:extLst>
              <a:ext uri="{FF2B5EF4-FFF2-40B4-BE49-F238E27FC236}">
                <a16:creationId xmlns:a16="http://schemas.microsoft.com/office/drawing/2014/main" id="{AF7CD519-A68C-CD03-8BEC-C5459ECBF266}"/>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p>
        </p:txBody>
      </p:sp>
      <p:pic>
        <p:nvPicPr>
          <p:cNvPr id="4" name="Picture 3" descr="A dinosaur skeleton in a museum&#10;&#10;AI-generated content may be incorrect.">
            <a:extLst>
              <a:ext uri="{FF2B5EF4-FFF2-40B4-BE49-F238E27FC236}">
                <a16:creationId xmlns:a16="http://schemas.microsoft.com/office/drawing/2014/main" id="{032F29C3-10FE-1C2B-3EF8-7CC828E085E5}"/>
              </a:ext>
            </a:extLst>
          </p:cNvPr>
          <p:cNvPicPr>
            <a:picLocks noChangeAspect="1"/>
          </p:cNvPicPr>
          <p:nvPr/>
        </p:nvPicPr>
        <p:blipFill>
          <a:blip r:embed="rId3"/>
          <a:stretch>
            <a:fillRect/>
          </a:stretch>
        </p:blipFill>
        <p:spPr>
          <a:xfrm>
            <a:off x="3291840" y="1058384"/>
            <a:ext cx="8406892" cy="5596645"/>
          </a:xfrm>
          <a:prstGeom prst="rect">
            <a:avLst/>
          </a:prstGeom>
        </p:spPr>
      </p:pic>
    </p:spTree>
    <p:extLst>
      <p:ext uri="{BB962C8B-B14F-4D97-AF65-F5344CB8AC3E}">
        <p14:creationId xmlns:p14="http://schemas.microsoft.com/office/powerpoint/2010/main" val="364115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3764E-B583-0865-2CAA-E7197ECF0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8F3EB-4F7D-0B95-B1FF-516B07880A1B}"/>
              </a:ext>
            </a:extLst>
          </p:cNvPr>
          <p:cNvSpPr>
            <a:spLocks noGrp="1"/>
          </p:cNvSpPr>
          <p:nvPr>
            <p:ph type="title"/>
          </p:nvPr>
        </p:nvSpPr>
        <p:spPr>
          <a:xfrm>
            <a:off x="1640156" y="332010"/>
            <a:ext cx="10259744" cy="855412"/>
          </a:xfrm>
        </p:spPr>
        <p:txBody>
          <a:bodyPr>
            <a:noAutofit/>
          </a:bodyPr>
          <a:lstStyle/>
          <a:p>
            <a:r>
              <a:rPr lang="en-US" sz="4400" b="1" dirty="0"/>
              <a:t>A Plesiosaur fossil skeleton</a:t>
            </a:r>
          </a:p>
        </p:txBody>
      </p:sp>
      <p:sp>
        <p:nvSpPr>
          <p:cNvPr id="12" name="Content Placeholder 2">
            <a:extLst>
              <a:ext uri="{FF2B5EF4-FFF2-40B4-BE49-F238E27FC236}">
                <a16:creationId xmlns:a16="http://schemas.microsoft.com/office/drawing/2014/main" id="{4C129E4C-235D-F9A8-A474-2AD9E10D1F02}"/>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a:endParaRPr lang="en-US" sz="2200" dirty="0"/>
          </a:p>
        </p:txBody>
      </p:sp>
      <p:pic>
        <p:nvPicPr>
          <p:cNvPr id="5" name="Picture 4" descr="A skeleton of a dinosaur&#10;&#10;AI-generated content may be incorrect.">
            <a:extLst>
              <a:ext uri="{FF2B5EF4-FFF2-40B4-BE49-F238E27FC236}">
                <a16:creationId xmlns:a16="http://schemas.microsoft.com/office/drawing/2014/main" id="{AEEF9C6C-8D7C-6060-8904-C7648193674C}"/>
              </a:ext>
            </a:extLst>
          </p:cNvPr>
          <p:cNvPicPr>
            <a:picLocks noChangeAspect="1"/>
          </p:cNvPicPr>
          <p:nvPr/>
        </p:nvPicPr>
        <p:blipFill>
          <a:blip r:embed="rId3"/>
          <a:stretch>
            <a:fillRect/>
          </a:stretch>
        </p:blipFill>
        <p:spPr>
          <a:xfrm>
            <a:off x="2286405" y="1300951"/>
            <a:ext cx="9492477" cy="5338568"/>
          </a:xfrm>
          <a:prstGeom prst="rect">
            <a:avLst/>
          </a:prstGeom>
        </p:spPr>
      </p:pic>
    </p:spTree>
    <p:extLst>
      <p:ext uri="{BB962C8B-B14F-4D97-AF65-F5344CB8AC3E}">
        <p14:creationId xmlns:p14="http://schemas.microsoft.com/office/powerpoint/2010/main" val="14347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DD28-BB55-8D1B-2A89-396C68D9D5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474D4-ED5A-DEC4-6C01-664E0EF5C0E0}"/>
              </a:ext>
            </a:extLst>
          </p:cNvPr>
          <p:cNvSpPr>
            <a:spLocks noGrp="1"/>
          </p:cNvSpPr>
          <p:nvPr>
            <p:ph type="title"/>
          </p:nvPr>
        </p:nvSpPr>
        <p:spPr>
          <a:xfrm>
            <a:off x="1640156" y="332010"/>
            <a:ext cx="10259744" cy="855412"/>
          </a:xfrm>
        </p:spPr>
        <p:txBody>
          <a:bodyPr>
            <a:noAutofit/>
          </a:bodyPr>
          <a:lstStyle/>
          <a:p>
            <a:r>
              <a:rPr lang="en-US" sz="4400" b="1" dirty="0"/>
              <a:t>Verses 28, “The Blessing”</a:t>
            </a:r>
          </a:p>
        </p:txBody>
      </p:sp>
      <p:sp>
        <p:nvSpPr>
          <p:cNvPr id="12" name="Content Placeholder 2">
            <a:extLst>
              <a:ext uri="{FF2B5EF4-FFF2-40B4-BE49-F238E27FC236}">
                <a16:creationId xmlns:a16="http://schemas.microsoft.com/office/drawing/2014/main" id="{AD69E0CF-F465-87DA-5B5D-2C9EAB74B271}"/>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28 And God blessed them. And God said to them, “Be fruitful and multiply and fill the earth and subdue it, and have dominion over the fish of the sea and over the birds of the heavens and over every living thing that moves on the earth.” </a:t>
            </a:r>
          </a:p>
          <a:p>
            <a:r>
              <a:rPr lang="en-US" sz="2100" dirty="0"/>
              <a:t>God blesses his creation. An act of adoration and provision.</a:t>
            </a:r>
          </a:p>
          <a:p>
            <a:r>
              <a:rPr lang="en-US" sz="2100" dirty="0"/>
              <a:t>QUESTION: Then, what multipart commandments does God speak?</a:t>
            </a:r>
          </a:p>
          <a:p>
            <a:pPr lvl="1"/>
            <a:r>
              <a:rPr lang="en-US" sz="2100" dirty="0"/>
              <a:t>Be fruitful (produce good works in abundance)</a:t>
            </a:r>
          </a:p>
          <a:p>
            <a:pPr lvl="1"/>
            <a:r>
              <a:rPr lang="en-US" sz="2100" dirty="0"/>
              <a:t>Multiply (procreate)</a:t>
            </a:r>
          </a:p>
          <a:p>
            <a:pPr lvl="1"/>
            <a:r>
              <a:rPr lang="en-US" sz="2100" dirty="0"/>
              <a:t>Fill the earth. QUESTION: Is the earth in danger of overpopulation?</a:t>
            </a:r>
          </a:p>
          <a:p>
            <a:pPr lvl="1"/>
            <a:r>
              <a:rPr lang="en-US" sz="2100" dirty="0"/>
              <a:t>Subdue it. QUESTION: What does this mean?</a:t>
            </a:r>
          </a:p>
          <a:p>
            <a:pPr lvl="1"/>
            <a:r>
              <a:rPr lang="en-US" sz="2100" dirty="0"/>
              <a:t>Have dominion over every living thing. We are his earthly administrators.</a:t>
            </a:r>
          </a:p>
        </p:txBody>
      </p:sp>
    </p:spTree>
    <p:extLst>
      <p:ext uri="{BB962C8B-B14F-4D97-AF65-F5344CB8AC3E}">
        <p14:creationId xmlns:p14="http://schemas.microsoft.com/office/powerpoint/2010/main" val="104096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71DD5-7C72-A82E-302E-AEE4F5132A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24139-E86B-CF5E-3D91-4B8CB8164243}"/>
              </a:ext>
            </a:extLst>
          </p:cNvPr>
          <p:cNvSpPr>
            <a:spLocks noGrp="1"/>
          </p:cNvSpPr>
          <p:nvPr>
            <p:ph type="title"/>
          </p:nvPr>
        </p:nvSpPr>
        <p:spPr>
          <a:xfrm>
            <a:off x="1640156" y="332010"/>
            <a:ext cx="10259744" cy="855412"/>
          </a:xfrm>
        </p:spPr>
        <p:txBody>
          <a:bodyPr>
            <a:noAutofit/>
          </a:bodyPr>
          <a:lstStyle/>
          <a:p>
            <a:r>
              <a:rPr lang="en-US" sz="4400" b="1" dirty="0"/>
              <a:t>Verses 29-30, “The Provision”</a:t>
            </a:r>
          </a:p>
        </p:txBody>
      </p:sp>
      <p:sp>
        <p:nvSpPr>
          <p:cNvPr id="12" name="Content Placeholder 2">
            <a:extLst>
              <a:ext uri="{FF2B5EF4-FFF2-40B4-BE49-F238E27FC236}">
                <a16:creationId xmlns:a16="http://schemas.microsoft.com/office/drawing/2014/main" id="{2BE25C47-B049-B694-C829-D9A66742312F}"/>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29 And God said, “Behold, I have given you every plant yielding seed that is on the face of all the earth, and every tree with seed in its fruit. You shall have them for food. 30 And to every beast of the earth and to every bird of the heavens and to everything that creeps on the earth, everything that has the breath of life, I have given every green plant for food.” And it was so. </a:t>
            </a:r>
          </a:p>
          <a:p>
            <a:r>
              <a:rPr lang="en-US" dirty="0"/>
              <a:t>QUESTION: What was God’s original plan for man’s nourishment?</a:t>
            </a:r>
          </a:p>
          <a:p>
            <a:r>
              <a:rPr lang="en-US" dirty="0"/>
              <a:t>QUESTION: And what food was provided for the animals?</a:t>
            </a:r>
          </a:p>
          <a:p>
            <a:pPr lvl="1"/>
            <a:r>
              <a:rPr lang="en-US" sz="1800" dirty="0"/>
              <a:t>What about carnivores, like lions and wild dogs?</a:t>
            </a:r>
          </a:p>
          <a:p>
            <a:r>
              <a:rPr lang="en-US" dirty="0"/>
              <a:t>Scientists say that the types of teeth reveal the diet.</a:t>
            </a:r>
          </a:p>
          <a:p>
            <a:pPr lvl="1"/>
            <a:r>
              <a:rPr lang="en-US" sz="1800" dirty="0"/>
              <a:t>Consider this prophetic verse: </a:t>
            </a:r>
            <a:r>
              <a:rPr lang="en-US" sz="1800" i="1" dirty="0"/>
              <a:t>The wolf and the lamb shall graze together; the lion shall eat straw like the ox, and dust shall be the serpent’s food. They shall not hurt or destroy in all my holy mountain,” says the LORD.(Isa 65:25)</a:t>
            </a:r>
          </a:p>
        </p:txBody>
      </p:sp>
    </p:spTree>
    <p:extLst>
      <p:ext uri="{BB962C8B-B14F-4D97-AF65-F5344CB8AC3E}">
        <p14:creationId xmlns:p14="http://schemas.microsoft.com/office/powerpoint/2010/main" val="79774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DCCCC-C7FA-9AC5-EB0E-B28D81A64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D35AF-E9C6-4645-A858-AB36A98846D1}"/>
              </a:ext>
            </a:extLst>
          </p:cNvPr>
          <p:cNvSpPr>
            <a:spLocks noGrp="1"/>
          </p:cNvSpPr>
          <p:nvPr>
            <p:ph type="title"/>
          </p:nvPr>
        </p:nvSpPr>
        <p:spPr>
          <a:xfrm>
            <a:off x="1640156" y="332010"/>
            <a:ext cx="10259744" cy="855412"/>
          </a:xfrm>
        </p:spPr>
        <p:txBody>
          <a:bodyPr>
            <a:noAutofit/>
          </a:bodyPr>
          <a:lstStyle/>
          <a:p>
            <a:endParaRPr lang="en-US" sz="4400" b="1" dirty="0"/>
          </a:p>
        </p:txBody>
      </p:sp>
      <p:sp>
        <p:nvSpPr>
          <p:cNvPr id="12" name="Content Placeholder 2">
            <a:extLst>
              <a:ext uri="{FF2B5EF4-FFF2-40B4-BE49-F238E27FC236}">
                <a16:creationId xmlns:a16="http://schemas.microsoft.com/office/drawing/2014/main" id="{D8E2C6EF-CB21-E414-F505-F034B90B9C68}"/>
              </a:ext>
            </a:extLst>
          </p:cNvPr>
          <p:cNvSpPr txBox="1">
            <a:spLocks/>
          </p:cNvSpPr>
          <p:nvPr/>
        </p:nvSpPr>
        <p:spPr>
          <a:xfrm>
            <a:off x="2505861" y="151943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1800" i="1" dirty="0"/>
          </a:p>
        </p:txBody>
      </p:sp>
      <p:pic>
        <p:nvPicPr>
          <p:cNvPr id="9218" name="Picture 2" descr="qing bao">
            <a:extLst>
              <a:ext uri="{FF2B5EF4-FFF2-40B4-BE49-F238E27FC236}">
                <a16:creationId xmlns:a16="http://schemas.microsoft.com/office/drawing/2014/main" id="{557A5CBD-21AF-B680-4477-F90628CF5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089" y="295434"/>
            <a:ext cx="11616983" cy="6274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1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1A65D-0750-3663-4757-6452D97C7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9B01B9-994A-CCD1-F777-C9C713551529}"/>
              </a:ext>
            </a:extLst>
          </p:cNvPr>
          <p:cNvSpPr>
            <a:spLocks noGrp="1"/>
          </p:cNvSpPr>
          <p:nvPr>
            <p:ph type="title"/>
          </p:nvPr>
        </p:nvSpPr>
        <p:spPr>
          <a:xfrm>
            <a:off x="1640156" y="332010"/>
            <a:ext cx="10259744" cy="855412"/>
          </a:xfrm>
        </p:spPr>
        <p:txBody>
          <a:bodyPr>
            <a:noAutofit/>
          </a:bodyPr>
          <a:lstStyle/>
          <a:p>
            <a:endParaRPr lang="en-US" sz="4400" b="1" dirty="0"/>
          </a:p>
        </p:txBody>
      </p:sp>
      <p:sp>
        <p:nvSpPr>
          <p:cNvPr id="12" name="Content Placeholder 2">
            <a:extLst>
              <a:ext uri="{FF2B5EF4-FFF2-40B4-BE49-F238E27FC236}">
                <a16:creationId xmlns:a16="http://schemas.microsoft.com/office/drawing/2014/main" id="{E709FDE3-9585-0772-E5F4-D9F534333091}"/>
              </a:ext>
            </a:extLst>
          </p:cNvPr>
          <p:cNvSpPr txBox="1">
            <a:spLocks/>
          </p:cNvSpPr>
          <p:nvPr/>
        </p:nvSpPr>
        <p:spPr>
          <a:xfrm>
            <a:off x="2505861" y="151943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sz="1800" i="1" dirty="0"/>
          </a:p>
        </p:txBody>
      </p:sp>
      <p:pic>
        <p:nvPicPr>
          <p:cNvPr id="11266" name="Picture 2" descr="Panda teeth are self-regenerating, Chinese and US scientists ...">
            <a:extLst>
              <a:ext uri="{FF2B5EF4-FFF2-40B4-BE49-F238E27FC236}">
                <a16:creationId xmlns:a16="http://schemas.microsoft.com/office/drawing/2014/main" id="{468B73CD-A759-9916-9BB9-8E0FF7D501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229" t="10133" b="15867"/>
          <a:stretch/>
        </p:blipFill>
        <p:spPr bwMode="auto">
          <a:xfrm>
            <a:off x="1640156" y="242545"/>
            <a:ext cx="10259744" cy="642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75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944DA-9058-B372-74F7-E03E368A3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DC83B-E534-3379-2D7A-23A51E3DBC1D}"/>
              </a:ext>
            </a:extLst>
          </p:cNvPr>
          <p:cNvSpPr>
            <a:spLocks noGrp="1"/>
          </p:cNvSpPr>
          <p:nvPr>
            <p:ph type="title"/>
          </p:nvPr>
        </p:nvSpPr>
        <p:spPr>
          <a:xfrm>
            <a:off x="1640156" y="332010"/>
            <a:ext cx="10259744" cy="855412"/>
          </a:xfrm>
        </p:spPr>
        <p:txBody>
          <a:bodyPr>
            <a:noAutofit/>
          </a:bodyPr>
          <a:lstStyle/>
          <a:p>
            <a:r>
              <a:rPr lang="en-US" sz="4400" b="1" dirty="0"/>
              <a:t>Verse 31, “very good”</a:t>
            </a:r>
          </a:p>
        </p:txBody>
      </p:sp>
      <p:sp>
        <p:nvSpPr>
          <p:cNvPr id="12" name="Content Placeholder 2">
            <a:extLst>
              <a:ext uri="{FF2B5EF4-FFF2-40B4-BE49-F238E27FC236}">
                <a16:creationId xmlns:a16="http://schemas.microsoft.com/office/drawing/2014/main" id="{F1090D1D-C57E-304B-2A2A-2E82F43F8C24}"/>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i="1" dirty="0"/>
              <a:t>31 And God saw everything that he had made, and behold, it was </a:t>
            </a:r>
            <a:r>
              <a:rPr lang="en-US" sz="2400" b="1" i="1" u="sng" dirty="0"/>
              <a:t>very good</a:t>
            </a:r>
            <a:r>
              <a:rPr lang="en-US" sz="2400" b="1" i="1" dirty="0"/>
              <a:t>. And there was evening and there was morning, the sixth day. </a:t>
            </a:r>
          </a:p>
          <a:p>
            <a:r>
              <a:rPr lang="en-US" sz="2200" dirty="0"/>
              <a:t>QUESTION: In what way does God describe the close of the sixth day that is different from all other days?</a:t>
            </a:r>
          </a:p>
          <a:p>
            <a:pPr lvl="1"/>
            <a:r>
              <a:rPr lang="en-US" sz="2000" dirty="0"/>
              <a:t>Very good, Heb (</a:t>
            </a:r>
            <a:r>
              <a:rPr lang="en-US" sz="2000" i="1" dirty="0" err="1"/>
              <a:t>tob</a:t>
            </a:r>
            <a:r>
              <a:rPr lang="en-US" sz="2000" i="1" dirty="0"/>
              <a:t> </a:t>
            </a:r>
            <a:r>
              <a:rPr lang="en-US" sz="2000" i="1" dirty="0" err="1"/>
              <a:t>meod</a:t>
            </a:r>
            <a:r>
              <a:rPr lang="en-US" sz="2000" dirty="0"/>
              <a:t>) “good, exceedingly”</a:t>
            </a:r>
          </a:p>
          <a:p>
            <a:pPr lvl="1"/>
            <a:r>
              <a:rPr lang="en-US" sz="2000" dirty="0"/>
              <a:t>His work is complete.</a:t>
            </a:r>
          </a:p>
          <a:p>
            <a:r>
              <a:rPr lang="en-US" sz="2200" dirty="0"/>
              <a:t>QUESTION: Until now, was anything God made </a:t>
            </a:r>
            <a:r>
              <a:rPr lang="en-US" sz="2200" i="1" dirty="0"/>
              <a:t>not</a:t>
            </a:r>
            <a:r>
              <a:rPr lang="en-US" sz="2200" dirty="0"/>
              <a:t> good?</a:t>
            </a:r>
          </a:p>
          <a:p>
            <a:pPr lvl="1"/>
            <a:r>
              <a:rPr lang="en-US" sz="2000" dirty="0"/>
              <a:t>Moses also uses a </a:t>
            </a:r>
            <a:r>
              <a:rPr lang="en-US" sz="2000" i="1" dirty="0"/>
              <a:t>different</a:t>
            </a:r>
            <a:r>
              <a:rPr lang="en-US" sz="2000" dirty="0"/>
              <a:t> Hebrew construction for the 6th Day:</a:t>
            </a:r>
          </a:p>
          <a:p>
            <a:pPr lvl="1"/>
            <a:r>
              <a:rPr lang="en-US" sz="2000" dirty="0"/>
              <a:t>“A DAY, THE SIXTH”. </a:t>
            </a:r>
            <a:r>
              <a:rPr lang="en-US" sz="2000"/>
              <a:t>QUESTION: Why?</a:t>
            </a:r>
            <a:endParaRPr lang="en-US" sz="2000" dirty="0"/>
          </a:p>
          <a:p>
            <a:pPr lvl="1"/>
            <a:r>
              <a:rPr lang="en-US" sz="2000" dirty="0"/>
              <a:t>He will also use the same emphatic construction for the 7</a:t>
            </a:r>
            <a:r>
              <a:rPr lang="en-US" sz="2000" baseline="30000" dirty="0"/>
              <a:t>th</a:t>
            </a:r>
            <a:r>
              <a:rPr lang="en-US" sz="2000" dirty="0"/>
              <a:t> Day in the next chapter</a:t>
            </a:r>
          </a:p>
          <a:p>
            <a:pPr lvl="1"/>
            <a:endParaRPr lang="en-US" sz="2000" dirty="0"/>
          </a:p>
        </p:txBody>
      </p:sp>
    </p:spTree>
    <p:extLst>
      <p:ext uri="{BB962C8B-B14F-4D97-AF65-F5344CB8AC3E}">
        <p14:creationId xmlns:p14="http://schemas.microsoft.com/office/powerpoint/2010/main" val="266313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DCC6C-1ABE-E168-7752-2B408EF1C1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32395-562E-D9D0-3EFF-C59D9F508692}"/>
              </a:ext>
            </a:extLst>
          </p:cNvPr>
          <p:cNvSpPr>
            <a:spLocks noGrp="1"/>
          </p:cNvSpPr>
          <p:nvPr>
            <p:ph type="title"/>
          </p:nvPr>
        </p:nvSpPr>
        <p:spPr>
          <a:xfrm>
            <a:off x="1640156" y="332010"/>
            <a:ext cx="10259744" cy="855412"/>
          </a:xfrm>
        </p:spPr>
        <p:txBody>
          <a:bodyPr>
            <a:noAutofit/>
          </a:bodyPr>
          <a:lstStyle/>
          <a:p>
            <a:r>
              <a:rPr lang="en-US" sz="4400" b="1" dirty="0"/>
              <a:t>Last Three Days Summary</a:t>
            </a:r>
          </a:p>
        </p:txBody>
      </p:sp>
      <p:sp>
        <p:nvSpPr>
          <p:cNvPr id="12" name="Content Placeholder 2">
            <a:extLst>
              <a:ext uri="{FF2B5EF4-FFF2-40B4-BE49-F238E27FC236}">
                <a16:creationId xmlns:a16="http://schemas.microsoft.com/office/drawing/2014/main" id="{06687100-B1BA-1F32-8917-53738CBEDFCC}"/>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t>Day Four (luminaries)</a:t>
            </a:r>
          </a:p>
          <a:p>
            <a:pPr lvl="1"/>
            <a:r>
              <a:rPr lang="en-US" sz="2400" dirty="0"/>
              <a:t>God creates lights in the expanse of heaven</a:t>
            </a:r>
          </a:p>
          <a:p>
            <a:pPr lvl="1"/>
            <a:r>
              <a:rPr lang="en-US" sz="2400" dirty="0"/>
              <a:t>Sun, Moon, and stars</a:t>
            </a:r>
          </a:p>
          <a:p>
            <a:r>
              <a:rPr lang="en-US" sz="2600" b="1" dirty="0"/>
              <a:t>Day Five (creatures of sea and air)</a:t>
            </a:r>
          </a:p>
          <a:p>
            <a:pPr lvl="1"/>
            <a:r>
              <a:rPr lang="en-US" sz="2400" dirty="0"/>
              <a:t>God creates the swarms of creatures of the seas</a:t>
            </a:r>
          </a:p>
          <a:p>
            <a:pPr lvl="1"/>
            <a:r>
              <a:rPr lang="en-US" sz="2400" dirty="0"/>
              <a:t>He also creates the birds of the sky</a:t>
            </a:r>
          </a:p>
          <a:p>
            <a:r>
              <a:rPr lang="en-US" sz="2600" b="1" dirty="0"/>
              <a:t>Day Six (land creatures, man and woman)</a:t>
            </a:r>
          </a:p>
          <a:p>
            <a:pPr lvl="1"/>
            <a:r>
              <a:rPr lang="en-US" sz="2400" dirty="0"/>
              <a:t>God creates livestock, creeping things and beasts</a:t>
            </a:r>
          </a:p>
          <a:p>
            <a:pPr lvl="1"/>
            <a:r>
              <a:rPr lang="en-US" sz="2400" dirty="0"/>
              <a:t>He makes man and woman</a:t>
            </a:r>
          </a:p>
          <a:p>
            <a:pPr lvl="1"/>
            <a:r>
              <a:rPr lang="en-US" sz="2400" dirty="0"/>
              <a:t>He provides green plants for all to eat</a:t>
            </a:r>
          </a:p>
          <a:p>
            <a:pPr lvl="1"/>
            <a:r>
              <a:rPr lang="en-US" sz="2400" dirty="0"/>
              <a:t>God saw that “it was </a:t>
            </a:r>
            <a:r>
              <a:rPr lang="en-US" sz="2400" u="sng" dirty="0"/>
              <a:t>very</a:t>
            </a:r>
            <a:r>
              <a:rPr lang="en-US" sz="2400" dirty="0"/>
              <a:t> good”</a:t>
            </a:r>
          </a:p>
          <a:p>
            <a:pPr lvl="1"/>
            <a:endParaRPr lang="en-US" sz="2400" dirty="0"/>
          </a:p>
        </p:txBody>
      </p:sp>
    </p:spTree>
    <p:extLst>
      <p:ext uri="{BB962C8B-B14F-4D97-AF65-F5344CB8AC3E}">
        <p14:creationId xmlns:p14="http://schemas.microsoft.com/office/powerpoint/2010/main" val="96850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4057D-A163-08CB-C784-12D7B1DAA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07727-16A0-EDC1-1965-8B99CE61162D}"/>
              </a:ext>
            </a:extLst>
          </p:cNvPr>
          <p:cNvSpPr>
            <a:spLocks noGrp="1"/>
          </p:cNvSpPr>
          <p:nvPr>
            <p:ph type="title"/>
          </p:nvPr>
        </p:nvSpPr>
        <p:spPr>
          <a:xfrm>
            <a:off x="1640156" y="332010"/>
            <a:ext cx="10259744" cy="855412"/>
          </a:xfrm>
        </p:spPr>
        <p:txBody>
          <a:bodyPr>
            <a:noAutofit/>
          </a:bodyPr>
          <a:lstStyle/>
          <a:p>
            <a:r>
              <a:rPr lang="en-US" sz="4400" b="1" dirty="0"/>
              <a:t>Concluding…</a:t>
            </a:r>
          </a:p>
        </p:txBody>
      </p:sp>
      <p:sp>
        <p:nvSpPr>
          <p:cNvPr id="12" name="Content Placeholder 2">
            <a:extLst>
              <a:ext uri="{FF2B5EF4-FFF2-40B4-BE49-F238E27FC236}">
                <a16:creationId xmlns:a16="http://schemas.microsoft.com/office/drawing/2014/main" id="{68824A28-0E2D-78BD-C120-ED092FF3A5B9}"/>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400" b="1" dirty="0"/>
              <a:t>In this chapter God created the heavens and the earth, and all that is in them.</a:t>
            </a:r>
          </a:p>
          <a:p>
            <a:r>
              <a:rPr lang="en-US" sz="2200" dirty="0"/>
              <a:t>QUESTION: When did God create the heavenly angels?</a:t>
            </a:r>
          </a:p>
          <a:p>
            <a:pPr lvl="1"/>
            <a:r>
              <a:rPr lang="en-US" sz="2000" dirty="0"/>
              <a:t>It’s not 100% clear from the bible, however…</a:t>
            </a:r>
          </a:p>
          <a:p>
            <a:pPr lvl="1"/>
            <a:r>
              <a:rPr lang="en-US" sz="2000" dirty="0"/>
              <a:t>Consider that angels inhabit God’s domain (heaven)</a:t>
            </a:r>
          </a:p>
          <a:p>
            <a:pPr lvl="1"/>
            <a:r>
              <a:rPr lang="en-US" sz="2000" dirty="0"/>
              <a:t>God and his domain are outside of the created world</a:t>
            </a:r>
          </a:p>
          <a:p>
            <a:pPr lvl="1"/>
            <a:r>
              <a:rPr lang="en-US" sz="2000" dirty="0"/>
              <a:t>Time is part of the created world, so they are outside of time</a:t>
            </a:r>
          </a:p>
          <a:p>
            <a:pPr lvl="1"/>
            <a:r>
              <a:rPr lang="en-US" sz="2000" dirty="0"/>
              <a:t>Then, there is this verse from Job:</a:t>
            </a:r>
          </a:p>
          <a:p>
            <a:pPr lvl="2"/>
            <a:r>
              <a:rPr lang="en-US" sz="2000" i="1" dirty="0"/>
              <a:t>Job 38:4-7, 4 Where were you when I laid the foundation of the earth? Tell me, if you have understanding. 5 Who determined its measurements—surely you know! Or who stretched the line upon it? 6 On what were its bases sunk, or who laid its cornerstone, 7 when the morning stars sang together and all the sons of God shouted for joy?</a:t>
            </a:r>
          </a:p>
        </p:txBody>
      </p:sp>
    </p:spTree>
    <p:extLst>
      <p:ext uri="{BB962C8B-B14F-4D97-AF65-F5344CB8AC3E}">
        <p14:creationId xmlns:p14="http://schemas.microsoft.com/office/powerpoint/2010/main" val="312688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xEl>
                                              <p:pRg st="7" end="7"/>
                                            </p:txEl>
                                          </p:spTgt>
                                        </p:tgtEl>
                                        <p:attrNameLst>
                                          <p:attrName>style.visibility</p:attrName>
                                        </p:attrNameLst>
                                      </p:cBhvr>
                                      <p:to>
                                        <p:strVal val="visible"/>
                                      </p:to>
                                    </p:set>
                                    <p:anim calcmode="lin" valueType="num">
                                      <p:cBhvr additive="base">
                                        <p:cTn id="47"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8718-8E20-C687-A1E5-6800DD2997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FE00E-3D69-61C2-6B5A-C8679666D5D7}"/>
              </a:ext>
            </a:extLst>
          </p:cNvPr>
          <p:cNvSpPr>
            <a:spLocks noGrp="1"/>
          </p:cNvSpPr>
          <p:nvPr>
            <p:ph type="title"/>
          </p:nvPr>
        </p:nvSpPr>
        <p:spPr>
          <a:xfrm>
            <a:off x="1640156" y="332010"/>
            <a:ext cx="10259744" cy="855412"/>
          </a:xfrm>
        </p:spPr>
        <p:txBody>
          <a:bodyPr>
            <a:noAutofit/>
          </a:bodyPr>
          <a:lstStyle/>
          <a:p>
            <a:r>
              <a:rPr lang="en-US" sz="4400" b="1" dirty="0"/>
              <a:t>Concluding…</a:t>
            </a:r>
          </a:p>
        </p:txBody>
      </p:sp>
      <p:sp>
        <p:nvSpPr>
          <p:cNvPr id="12" name="Content Placeholder 2">
            <a:extLst>
              <a:ext uri="{FF2B5EF4-FFF2-40B4-BE49-F238E27FC236}">
                <a16:creationId xmlns:a16="http://schemas.microsoft.com/office/drawing/2014/main" id="{0F1C304F-D3FB-5102-024A-CE8F2F60EC7B}"/>
              </a:ext>
            </a:extLst>
          </p:cNvPr>
          <p:cNvSpPr txBox="1">
            <a:spLocks/>
          </p:cNvSpPr>
          <p:nvPr/>
        </p:nvSpPr>
        <p:spPr>
          <a:xfrm>
            <a:off x="2423565" y="1187422"/>
            <a:ext cx="9545931" cy="533856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t>So, apparently, the angels in heaven were a witness to the creation of the heavens and the earth.</a:t>
            </a:r>
          </a:p>
          <a:p>
            <a:pPr lvl="1"/>
            <a:r>
              <a:rPr lang="en-US" sz="2400" dirty="0"/>
              <a:t>When was it?</a:t>
            </a:r>
          </a:p>
          <a:p>
            <a:pPr lvl="2"/>
            <a:r>
              <a:rPr lang="en-US" sz="2400" dirty="0"/>
              <a:t>Impossible to answer since time has no meaning in their realm</a:t>
            </a:r>
          </a:p>
          <a:p>
            <a:pPr lvl="1"/>
            <a:r>
              <a:rPr lang="en-US" sz="2400" dirty="0"/>
              <a:t>The bible is a message to mankind</a:t>
            </a:r>
          </a:p>
          <a:p>
            <a:pPr lvl="1"/>
            <a:r>
              <a:rPr lang="en-US" sz="2400" dirty="0"/>
              <a:t>Apparently, these details are not meant for us</a:t>
            </a:r>
          </a:p>
          <a:p>
            <a:pPr lvl="1"/>
            <a:r>
              <a:rPr lang="en-US" sz="2400" dirty="0"/>
              <a:t>Angels probably had a beginning, and are eternal like us</a:t>
            </a:r>
          </a:p>
          <a:p>
            <a:pPr lvl="2"/>
            <a:r>
              <a:rPr lang="en-US" sz="2400" i="1" dirty="0"/>
              <a:t>Mar 12:25, For when they (we) rise from the dead, they neither marry nor are given in marriage, but are like angels in heaven.</a:t>
            </a:r>
          </a:p>
          <a:p>
            <a:pPr lvl="1"/>
            <a:r>
              <a:rPr lang="en-US" sz="2600" dirty="0"/>
              <a:t>Marriage is given for companionship and procreation</a:t>
            </a:r>
          </a:p>
        </p:txBody>
      </p:sp>
    </p:spTree>
    <p:extLst>
      <p:ext uri="{BB962C8B-B14F-4D97-AF65-F5344CB8AC3E}">
        <p14:creationId xmlns:p14="http://schemas.microsoft.com/office/powerpoint/2010/main" val="211055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 calcmode="lin" valueType="num">
                                      <p:cBhvr additive="base">
                                        <p:cTn id="1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 calcmode="lin" valueType="num">
                                      <p:cBhvr additive="base">
                                        <p:cTn id="2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 calcmode="lin" valueType="num">
                                      <p:cBhvr additive="base">
                                        <p:cTn id="2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5" end="5"/>
                                            </p:txEl>
                                          </p:spTgt>
                                        </p:tgtEl>
                                        <p:attrNameLst>
                                          <p:attrName>style.visibility</p:attrName>
                                        </p:attrNameLst>
                                      </p:cBhvr>
                                      <p:to>
                                        <p:strVal val="visible"/>
                                      </p:to>
                                    </p:set>
                                    <p:anim calcmode="lin" valueType="num">
                                      <p:cBhvr additive="base">
                                        <p:cTn id="3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xEl>
                                              <p:pRg st="6" end="6"/>
                                            </p:txEl>
                                          </p:spTgt>
                                        </p:tgtEl>
                                        <p:attrNameLst>
                                          <p:attrName>style.visibility</p:attrName>
                                        </p:attrNameLst>
                                      </p:cBhvr>
                                      <p:to>
                                        <p:strVal val="visible"/>
                                      </p:to>
                                    </p:set>
                                    <p:anim calcmode="lin" valueType="num">
                                      <p:cBhvr additive="base">
                                        <p:cTn id="39"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xEl>
                                              <p:pRg st="7" end="7"/>
                                            </p:txEl>
                                          </p:spTgt>
                                        </p:tgtEl>
                                        <p:attrNameLst>
                                          <p:attrName>style.visibility</p:attrName>
                                        </p:attrNameLst>
                                      </p:cBhvr>
                                      <p:to>
                                        <p:strVal val="visible"/>
                                      </p:to>
                                    </p:set>
                                    <p:anim calcmode="lin" valueType="num">
                                      <p:cBhvr additive="base">
                                        <p:cTn id="45"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24185</TotalTime>
  <Words>5772</Words>
  <Application>Microsoft Macintosh PowerPoint</Application>
  <PresentationFormat>Widescreen</PresentationFormat>
  <Paragraphs>419</Paragraphs>
  <Slides>48</Slides>
  <Notes>48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Aptos</vt:lpstr>
      <vt:lpstr>Arial</vt:lpstr>
      <vt:lpstr>Cambria</vt:lpstr>
      <vt:lpstr>Century Gothic</vt:lpstr>
      <vt:lpstr>Copperplate</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the beginning God created the heavens and the earth.</vt:lpstr>
      <vt:lpstr>Verse 1 refutes all these false beliefs</vt:lpstr>
      <vt:lpstr>How does it do that?</vt:lpstr>
      <vt:lpstr>Creation of Time</vt:lpstr>
      <vt:lpstr>God stretched out the heavens</vt:lpstr>
      <vt:lpstr>Question: Was heaven created in 1:1?</vt:lpstr>
      <vt:lpstr>Paul’s “Third heaven”</vt:lpstr>
      <vt:lpstr>The Heavenly Realms</vt:lpstr>
      <vt:lpstr>And we know Jesus is Creator</vt:lpstr>
      <vt:lpstr>Verse 2</vt:lpstr>
      <vt:lpstr>Verse 2, continued</vt:lpstr>
      <vt:lpstr>Verse 3</vt:lpstr>
      <vt:lpstr>Verse 4</vt:lpstr>
      <vt:lpstr>Verse 5, “One Day”</vt:lpstr>
      <vt:lpstr>Verse 5, continued</vt:lpstr>
      <vt:lpstr>Verses 6-8, “A Second Day”</vt:lpstr>
      <vt:lpstr>Verses 6-8, “A Second Day”, cont’d</vt:lpstr>
      <vt:lpstr>Verses 9-10, “A Third Day”</vt:lpstr>
      <vt:lpstr>Verses 11-12, “A Third Day”, cont’d</vt:lpstr>
      <vt:lpstr>First Three Days Summary</vt:lpstr>
      <vt:lpstr>Verses 14-19, “A Fourth Day”</vt:lpstr>
      <vt:lpstr>What are we in a vast universe?</vt:lpstr>
      <vt:lpstr>What are we in a vast universe?</vt:lpstr>
      <vt:lpstr>Verses 20-21, “A Fifth Day”</vt:lpstr>
      <vt:lpstr>Verses 22-23, “A Fifth Day”, cont’d</vt:lpstr>
      <vt:lpstr>Verses 24-25, “The Sixth Day”</vt:lpstr>
      <vt:lpstr>A look at “Kinds”</vt:lpstr>
      <vt:lpstr>Verses 26-27, “The Sixth Day” cont’d</vt:lpstr>
      <vt:lpstr>Verses 26-27, “The Sixth Day” cont’d</vt:lpstr>
      <vt:lpstr>What about the dinosaurs?</vt:lpstr>
      <vt:lpstr>A Sauropod fossil skeleton</vt:lpstr>
      <vt:lpstr>A Plesiosaur fossil skeleton</vt:lpstr>
      <vt:lpstr>Verses 28, “The Blessing”</vt:lpstr>
      <vt:lpstr>Verses 29-30, “The Provision”</vt:lpstr>
      <vt:lpstr>PowerPoint Presentation</vt:lpstr>
      <vt:lpstr>PowerPoint Presentation</vt:lpstr>
      <vt:lpstr>Verse 31, “very good”</vt:lpstr>
      <vt:lpstr>Last Three Days Summary</vt:lpstr>
      <vt:lpstr>Concluding…</vt:lpstr>
      <vt:lpstr>Concluding…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Howard Liverance</dc:creator>
  <cp:lastModifiedBy>Howard Liverance</cp:lastModifiedBy>
  <cp:revision>128</cp:revision>
  <cp:lastPrinted>2025-01-28T01:27:31Z</cp:lastPrinted>
  <dcterms:created xsi:type="dcterms:W3CDTF">2025-01-12T14:28:36Z</dcterms:created>
  <dcterms:modified xsi:type="dcterms:W3CDTF">2025-02-05T13:18:46Z</dcterms:modified>
</cp:coreProperties>
</file>