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9"/>
  </p:notesMasterIdLst>
  <p:sldIdLst>
    <p:sldId id="256" r:id="rId2"/>
    <p:sldId id="257" r:id="rId3"/>
    <p:sldId id="310" r:id="rId4"/>
    <p:sldId id="261" r:id="rId5"/>
    <p:sldId id="265" r:id="rId6"/>
    <p:sldId id="264" r:id="rId7"/>
    <p:sldId id="303" r:id="rId8"/>
    <p:sldId id="322" r:id="rId9"/>
    <p:sldId id="326" r:id="rId10"/>
    <p:sldId id="323" r:id="rId11"/>
    <p:sldId id="328" r:id="rId12"/>
    <p:sldId id="337" r:id="rId13"/>
    <p:sldId id="330" r:id="rId14"/>
    <p:sldId id="338" r:id="rId15"/>
    <p:sldId id="325" r:id="rId16"/>
    <p:sldId id="339" r:id="rId17"/>
    <p:sldId id="331" r:id="rId18"/>
    <p:sldId id="340" r:id="rId19"/>
    <p:sldId id="332" r:id="rId20"/>
    <p:sldId id="341" r:id="rId21"/>
    <p:sldId id="342" r:id="rId22"/>
    <p:sldId id="333" r:id="rId23"/>
    <p:sldId id="343" r:id="rId24"/>
    <p:sldId id="344" r:id="rId25"/>
    <p:sldId id="334" r:id="rId26"/>
    <p:sldId id="345" r:id="rId27"/>
    <p:sldId id="335" r:id="rId28"/>
    <p:sldId id="346" r:id="rId29"/>
    <p:sldId id="350" r:id="rId30"/>
    <p:sldId id="347" r:id="rId31"/>
    <p:sldId id="327" r:id="rId32"/>
    <p:sldId id="348" r:id="rId33"/>
    <p:sldId id="349" r:id="rId34"/>
    <p:sldId id="351" r:id="rId35"/>
    <p:sldId id="353" r:id="rId36"/>
    <p:sldId id="352" r:id="rId37"/>
    <p:sldId id="336"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A1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18"/>
    <p:restoredTop sz="94635"/>
  </p:normalViewPr>
  <p:slideViewPr>
    <p:cSldViewPr snapToGrid="0">
      <p:cViewPr varScale="1">
        <p:scale>
          <a:sx n="99" d="100"/>
          <a:sy n="99" d="100"/>
        </p:scale>
        <p:origin x="192" y="5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3C2FDC-A106-0A46-9150-6204F5E461F4}" type="datetimeFigureOut">
              <a:rPr lang="en-US" smtClean="0"/>
              <a:t>2/2/25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3C87DA-5334-EE43-AEDD-3F6C6E681030}" type="slidenum">
              <a:rPr lang="en-US" smtClean="0"/>
              <a:t>‹#›</a:t>
            </a:fld>
            <a:endParaRPr lang="en-US"/>
          </a:p>
        </p:txBody>
      </p:sp>
    </p:spTree>
    <p:extLst>
      <p:ext uri="{BB962C8B-B14F-4D97-AF65-F5344CB8AC3E}">
        <p14:creationId xmlns:p14="http://schemas.microsoft.com/office/powerpoint/2010/main" val="530573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3C87DA-5334-EE43-AEDD-3F6C6E681030}" type="slidenum">
              <a:rPr lang="en-US" smtClean="0"/>
              <a:t>1</a:t>
            </a:fld>
            <a:endParaRPr lang="en-US"/>
          </a:p>
        </p:txBody>
      </p:sp>
    </p:spTree>
    <p:extLst>
      <p:ext uri="{BB962C8B-B14F-4D97-AF65-F5344CB8AC3E}">
        <p14:creationId xmlns:p14="http://schemas.microsoft.com/office/powerpoint/2010/main" val="217907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2</a:t>
            </a:fld>
            <a:endParaRPr lang="en-US"/>
          </a:p>
        </p:txBody>
      </p:sp>
    </p:spTree>
    <p:extLst>
      <p:ext uri="{BB962C8B-B14F-4D97-AF65-F5344CB8AC3E}">
        <p14:creationId xmlns:p14="http://schemas.microsoft.com/office/powerpoint/2010/main" val="3586237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4C3A4-6B71-D05D-F23A-1A2D95DFBF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44D45C-898F-096B-459F-C21457592C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15DB4F-2130-7722-B109-CB0B7A5412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11392CE-A9DE-61A4-7021-08AAE03B40F2}"/>
              </a:ext>
            </a:extLst>
          </p:cNvPr>
          <p:cNvSpPr>
            <a:spLocks noGrp="1"/>
          </p:cNvSpPr>
          <p:nvPr>
            <p:ph type="sldNum" sz="quarter" idx="5"/>
          </p:nvPr>
        </p:nvSpPr>
        <p:spPr/>
        <p:txBody>
          <a:bodyPr/>
          <a:lstStyle/>
          <a:p>
            <a:fld id="{663C87DA-5334-EE43-AEDD-3F6C6E681030}" type="slidenum">
              <a:rPr lang="en-US" smtClean="0"/>
              <a:t>3</a:t>
            </a:fld>
            <a:endParaRPr lang="en-US"/>
          </a:p>
        </p:txBody>
      </p:sp>
    </p:spTree>
    <p:extLst>
      <p:ext uri="{BB962C8B-B14F-4D97-AF65-F5344CB8AC3E}">
        <p14:creationId xmlns:p14="http://schemas.microsoft.com/office/powerpoint/2010/main" val="24646923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4</a:t>
            </a:fld>
            <a:endParaRPr lang="en-US"/>
          </a:p>
        </p:txBody>
      </p:sp>
    </p:spTree>
    <p:extLst>
      <p:ext uri="{BB962C8B-B14F-4D97-AF65-F5344CB8AC3E}">
        <p14:creationId xmlns:p14="http://schemas.microsoft.com/office/powerpoint/2010/main" val="3256348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5</a:t>
            </a:fld>
            <a:endParaRPr lang="en-US"/>
          </a:p>
        </p:txBody>
      </p:sp>
    </p:spTree>
    <p:extLst>
      <p:ext uri="{BB962C8B-B14F-4D97-AF65-F5344CB8AC3E}">
        <p14:creationId xmlns:p14="http://schemas.microsoft.com/office/powerpoint/2010/main" val="2644613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6</a:t>
            </a:fld>
            <a:endParaRPr lang="en-US"/>
          </a:p>
        </p:txBody>
      </p:sp>
    </p:spTree>
    <p:extLst>
      <p:ext uri="{BB962C8B-B14F-4D97-AF65-F5344CB8AC3E}">
        <p14:creationId xmlns:p14="http://schemas.microsoft.com/office/powerpoint/2010/main" val="23241432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7</a:t>
            </a:fld>
            <a:endParaRPr lang="en-US"/>
          </a:p>
        </p:txBody>
      </p:sp>
    </p:spTree>
    <p:extLst>
      <p:ext uri="{BB962C8B-B14F-4D97-AF65-F5344CB8AC3E}">
        <p14:creationId xmlns:p14="http://schemas.microsoft.com/office/powerpoint/2010/main" val="374349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5AFDA-DF8E-7D27-0E5A-5B1DDE3244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CEBBA7-5D5B-41B9-3323-C1C814D31E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0ECA4F-F6BC-5046-4C2F-2B9D05B9B0DC}"/>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348E3D30-8523-2005-C5B9-1D5A63E10C0D}"/>
              </a:ext>
            </a:extLst>
          </p:cNvPr>
          <p:cNvSpPr>
            <a:spLocks noGrp="1"/>
          </p:cNvSpPr>
          <p:nvPr>
            <p:ph type="sldNum" sz="quarter" idx="5"/>
          </p:nvPr>
        </p:nvSpPr>
        <p:spPr/>
        <p:txBody>
          <a:bodyPr/>
          <a:lstStyle/>
          <a:p>
            <a:fld id="{663C87DA-5334-EE43-AEDD-3F6C6E681030}" type="slidenum">
              <a:rPr lang="en-US" smtClean="0"/>
              <a:t>8</a:t>
            </a:fld>
            <a:endParaRPr lang="en-US"/>
          </a:p>
        </p:txBody>
      </p:sp>
    </p:spTree>
    <p:extLst>
      <p:ext uri="{BB962C8B-B14F-4D97-AF65-F5344CB8AC3E}">
        <p14:creationId xmlns:p14="http://schemas.microsoft.com/office/powerpoint/2010/main" val="24495547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AEA32-1BDD-2AFA-476C-2E18A6FB08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A2CB17-DD39-62FC-351F-F57D8D0B39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5B6A33-817C-E4D3-E6CB-3AB7C010981B}"/>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27008523-B6C8-36C1-9CD1-6CA124EC64F6}"/>
              </a:ext>
            </a:extLst>
          </p:cNvPr>
          <p:cNvSpPr>
            <a:spLocks noGrp="1"/>
          </p:cNvSpPr>
          <p:nvPr>
            <p:ph type="sldNum" sz="quarter" idx="5"/>
          </p:nvPr>
        </p:nvSpPr>
        <p:spPr/>
        <p:txBody>
          <a:bodyPr/>
          <a:lstStyle/>
          <a:p>
            <a:fld id="{663C87DA-5334-EE43-AEDD-3F6C6E681030}" type="slidenum">
              <a:rPr lang="en-US" smtClean="0"/>
              <a:t>9</a:t>
            </a:fld>
            <a:endParaRPr lang="en-US"/>
          </a:p>
        </p:txBody>
      </p:sp>
    </p:spTree>
    <p:extLst>
      <p:ext uri="{BB962C8B-B14F-4D97-AF65-F5344CB8AC3E}">
        <p14:creationId xmlns:p14="http://schemas.microsoft.com/office/powerpoint/2010/main" val="26100634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058D8-3525-3D2C-0CC4-3A635BE8EA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B6F7CD-1048-1429-6503-C483E22599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B8FCAF-B50C-B151-2FC9-C42A46575EB5}"/>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E288ED03-F742-DA36-17EB-8CC2BCDAB149}"/>
              </a:ext>
            </a:extLst>
          </p:cNvPr>
          <p:cNvSpPr>
            <a:spLocks noGrp="1"/>
          </p:cNvSpPr>
          <p:nvPr>
            <p:ph type="sldNum" sz="quarter" idx="5"/>
          </p:nvPr>
        </p:nvSpPr>
        <p:spPr/>
        <p:txBody>
          <a:bodyPr/>
          <a:lstStyle/>
          <a:p>
            <a:fld id="{663C87DA-5334-EE43-AEDD-3F6C6E681030}" type="slidenum">
              <a:rPr lang="en-US" smtClean="0"/>
              <a:t>10</a:t>
            </a:fld>
            <a:endParaRPr lang="en-US"/>
          </a:p>
        </p:txBody>
      </p:sp>
    </p:spTree>
    <p:extLst>
      <p:ext uri="{BB962C8B-B14F-4D97-AF65-F5344CB8AC3E}">
        <p14:creationId xmlns:p14="http://schemas.microsoft.com/office/powerpoint/2010/main" val="39453760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F3BE2-AEB6-4CA8-5A07-CA1DACEB30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CE37B1-EDC4-7DD1-ABC2-EAE4F31CE7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41AEED-FCB4-2411-9782-EA8AAB43EC4E}"/>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D046213D-F5F4-D5DB-5528-DCA95664E7D8}"/>
              </a:ext>
            </a:extLst>
          </p:cNvPr>
          <p:cNvSpPr>
            <a:spLocks noGrp="1"/>
          </p:cNvSpPr>
          <p:nvPr>
            <p:ph type="sldNum" sz="quarter" idx="5"/>
          </p:nvPr>
        </p:nvSpPr>
        <p:spPr/>
        <p:txBody>
          <a:bodyPr/>
          <a:lstStyle/>
          <a:p>
            <a:fld id="{663C87DA-5334-EE43-AEDD-3F6C6E681030}" type="slidenum">
              <a:rPr lang="en-US" smtClean="0"/>
              <a:t>11</a:t>
            </a:fld>
            <a:endParaRPr lang="en-US"/>
          </a:p>
        </p:txBody>
      </p:sp>
    </p:spTree>
    <p:extLst>
      <p:ext uri="{BB962C8B-B14F-4D97-AF65-F5344CB8AC3E}">
        <p14:creationId xmlns:p14="http://schemas.microsoft.com/office/powerpoint/2010/main" val="2727051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A052B-0DA3-881F-B29D-FA5BCDE4B3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129415-D5D0-D9C2-AFBF-FE4C0F4503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A07A6D-35AC-446A-D709-81CE412113B5}"/>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5DA2C002-E125-2DF1-50D6-0715AF453E7E}"/>
              </a:ext>
            </a:extLst>
          </p:cNvPr>
          <p:cNvSpPr>
            <a:spLocks noGrp="1"/>
          </p:cNvSpPr>
          <p:nvPr>
            <p:ph type="sldNum" sz="quarter" idx="5"/>
          </p:nvPr>
        </p:nvSpPr>
        <p:spPr/>
        <p:txBody>
          <a:bodyPr/>
          <a:lstStyle/>
          <a:p>
            <a:fld id="{663C87DA-5334-EE43-AEDD-3F6C6E681030}" type="slidenum">
              <a:rPr lang="en-US" smtClean="0"/>
              <a:t>12</a:t>
            </a:fld>
            <a:endParaRPr lang="en-US"/>
          </a:p>
        </p:txBody>
      </p:sp>
    </p:spTree>
    <p:extLst>
      <p:ext uri="{BB962C8B-B14F-4D97-AF65-F5344CB8AC3E}">
        <p14:creationId xmlns:p14="http://schemas.microsoft.com/office/powerpoint/2010/main" val="27630466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2F07B-6E47-B7BF-81FB-E661EE50E8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F38B51-89FF-2D3F-5858-08FBA7DE0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81729E-F9E4-8598-FCE5-41CB955A045B}"/>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07D3BF14-7675-E0E7-D655-B35F6B162262}"/>
              </a:ext>
            </a:extLst>
          </p:cNvPr>
          <p:cNvSpPr>
            <a:spLocks noGrp="1"/>
          </p:cNvSpPr>
          <p:nvPr>
            <p:ph type="sldNum" sz="quarter" idx="5"/>
          </p:nvPr>
        </p:nvSpPr>
        <p:spPr/>
        <p:txBody>
          <a:bodyPr/>
          <a:lstStyle/>
          <a:p>
            <a:fld id="{663C87DA-5334-EE43-AEDD-3F6C6E681030}" type="slidenum">
              <a:rPr lang="en-US" smtClean="0"/>
              <a:t>13</a:t>
            </a:fld>
            <a:endParaRPr lang="en-US"/>
          </a:p>
        </p:txBody>
      </p:sp>
    </p:spTree>
    <p:extLst>
      <p:ext uri="{BB962C8B-B14F-4D97-AF65-F5344CB8AC3E}">
        <p14:creationId xmlns:p14="http://schemas.microsoft.com/office/powerpoint/2010/main" val="2839818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1373B-45A9-3C9F-1C11-959801DA11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5A14C-DEA8-67CD-98DC-1D89D2A7BE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AC5597-8856-26D2-51EC-7BF4F1E0F20F}"/>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95BD5E7E-0027-B095-455F-E526349A6E7F}"/>
              </a:ext>
            </a:extLst>
          </p:cNvPr>
          <p:cNvSpPr>
            <a:spLocks noGrp="1"/>
          </p:cNvSpPr>
          <p:nvPr>
            <p:ph type="sldNum" sz="quarter" idx="5"/>
          </p:nvPr>
        </p:nvSpPr>
        <p:spPr/>
        <p:txBody>
          <a:bodyPr/>
          <a:lstStyle/>
          <a:p>
            <a:fld id="{663C87DA-5334-EE43-AEDD-3F6C6E681030}" type="slidenum">
              <a:rPr lang="en-US" smtClean="0"/>
              <a:t>14</a:t>
            </a:fld>
            <a:endParaRPr lang="en-US"/>
          </a:p>
        </p:txBody>
      </p:sp>
    </p:spTree>
    <p:extLst>
      <p:ext uri="{BB962C8B-B14F-4D97-AF65-F5344CB8AC3E}">
        <p14:creationId xmlns:p14="http://schemas.microsoft.com/office/powerpoint/2010/main" val="4906188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3C1C1-8924-F7D0-375D-D71E082B97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4173FC-28DD-D94B-2409-DADF03491B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8763F0-64BA-590B-AB61-B2F659E0231E}"/>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CD8B620A-98ED-9665-C5E8-7313BD1E3ED9}"/>
              </a:ext>
            </a:extLst>
          </p:cNvPr>
          <p:cNvSpPr>
            <a:spLocks noGrp="1"/>
          </p:cNvSpPr>
          <p:nvPr>
            <p:ph type="sldNum" sz="quarter" idx="5"/>
          </p:nvPr>
        </p:nvSpPr>
        <p:spPr/>
        <p:txBody>
          <a:bodyPr/>
          <a:lstStyle/>
          <a:p>
            <a:fld id="{663C87DA-5334-EE43-AEDD-3F6C6E681030}" type="slidenum">
              <a:rPr lang="en-US" smtClean="0"/>
              <a:t>15</a:t>
            </a:fld>
            <a:endParaRPr lang="en-US"/>
          </a:p>
        </p:txBody>
      </p:sp>
    </p:spTree>
    <p:extLst>
      <p:ext uri="{BB962C8B-B14F-4D97-AF65-F5344CB8AC3E}">
        <p14:creationId xmlns:p14="http://schemas.microsoft.com/office/powerpoint/2010/main" val="26034737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C8BC6-4D25-05EE-EB87-7036C77ABE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2A5B54-D813-16EB-4164-9D1B74526A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90D556-DE06-8B10-DF77-934606D5EE0F}"/>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D2A3300B-1B5D-909B-B3E1-8A3A485B6E9D}"/>
              </a:ext>
            </a:extLst>
          </p:cNvPr>
          <p:cNvSpPr>
            <a:spLocks noGrp="1"/>
          </p:cNvSpPr>
          <p:nvPr>
            <p:ph type="sldNum" sz="quarter" idx="5"/>
          </p:nvPr>
        </p:nvSpPr>
        <p:spPr/>
        <p:txBody>
          <a:bodyPr/>
          <a:lstStyle/>
          <a:p>
            <a:fld id="{663C87DA-5334-EE43-AEDD-3F6C6E681030}" type="slidenum">
              <a:rPr lang="en-US" smtClean="0"/>
              <a:t>16</a:t>
            </a:fld>
            <a:endParaRPr lang="en-US"/>
          </a:p>
        </p:txBody>
      </p:sp>
    </p:spTree>
    <p:extLst>
      <p:ext uri="{BB962C8B-B14F-4D97-AF65-F5344CB8AC3E}">
        <p14:creationId xmlns:p14="http://schemas.microsoft.com/office/powerpoint/2010/main" val="7929507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FAF3F-C6F3-B788-D448-610024F92F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2D2048-2A10-748C-C40B-AAF5DC94BA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37446E-C111-F906-EC6C-EAA41D8CD32A}"/>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2C5ED24F-8C5F-6E19-69EC-7917563C5D22}"/>
              </a:ext>
            </a:extLst>
          </p:cNvPr>
          <p:cNvSpPr>
            <a:spLocks noGrp="1"/>
          </p:cNvSpPr>
          <p:nvPr>
            <p:ph type="sldNum" sz="quarter" idx="5"/>
          </p:nvPr>
        </p:nvSpPr>
        <p:spPr/>
        <p:txBody>
          <a:bodyPr/>
          <a:lstStyle/>
          <a:p>
            <a:fld id="{663C87DA-5334-EE43-AEDD-3F6C6E681030}" type="slidenum">
              <a:rPr lang="en-US" smtClean="0"/>
              <a:t>17</a:t>
            </a:fld>
            <a:endParaRPr lang="en-US"/>
          </a:p>
        </p:txBody>
      </p:sp>
    </p:spTree>
    <p:extLst>
      <p:ext uri="{BB962C8B-B14F-4D97-AF65-F5344CB8AC3E}">
        <p14:creationId xmlns:p14="http://schemas.microsoft.com/office/powerpoint/2010/main" val="16301753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A8563-E136-58AC-6C9E-6E56FFB3A8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5594AC-6F5F-5008-AC4D-DF6B8FC212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2EA912-6399-A18A-F5C1-728F1589CED1}"/>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1D020D3E-414B-1EC1-2A72-C1A41B0377D4}"/>
              </a:ext>
            </a:extLst>
          </p:cNvPr>
          <p:cNvSpPr>
            <a:spLocks noGrp="1"/>
          </p:cNvSpPr>
          <p:nvPr>
            <p:ph type="sldNum" sz="quarter" idx="5"/>
          </p:nvPr>
        </p:nvSpPr>
        <p:spPr/>
        <p:txBody>
          <a:bodyPr/>
          <a:lstStyle/>
          <a:p>
            <a:fld id="{663C87DA-5334-EE43-AEDD-3F6C6E681030}" type="slidenum">
              <a:rPr lang="en-US" smtClean="0"/>
              <a:t>18</a:t>
            </a:fld>
            <a:endParaRPr lang="en-US"/>
          </a:p>
        </p:txBody>
      </p:sp>
    </p:spTree>
    <p:extLst>
      <p:ext uri="{BB962C8B-B14F-4D97-AF65-F5344CB8AC3E}">
        <p14:creationId xmlns:p14="http://schemas.microsoft.com/office/powerpoint/2010/main" val="5752012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5E5D9-53A3-0B0B-83F8-C309AD6A04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E217F4-6A6A-30E0-F21F-499659D589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12B22E-0774-BCE4-5716-52890E271320}"/>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63621520-F211-83E4-D09F-1E3A049BA5BC}"/>
              </a:ext>
            </a:extLst>
          </p:cNvPr>
          <p:cNvSpPr>
            <a:spLocks noGrp="1"/>
          </p:cNvSpPr>
          <p:nvPr>
            <p:ph type="sldNum" sz="quarter" idx="5"/>
          </p:nvPr>
        </p:nvSpPr>
        <p:spPr/>
        <p:txBody>
          <a:bodyPr/>
          <a:lstStyle/>
          <a:p>
            <a:fld id="{663C87DA-5334-EE43-AEDD-3F6C6E681030}" type="slidenum">
              <a:rPr lang="en-US" smtClean="0"/>
              <a:t>19</a:t>
            </a:fld>
            <a:endParaRPr lang="en-US"/>
          </a:p>
        </p:txBody>
      </p:sp>
    </p:spTree>
    <p:extLst>
      <p:ext uri="{BB962C8B-B14F-4D97-AF65-F5344CB8AC3E}">
        <p14:creationId xmlns:p14="http://schemas.microsoft.com/office/powerpoint/2010/main" val="12448612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B4B9C-9F9E-1192-910A-69D4BC6D42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78AE23-B1E1-F8DD-C7D9-33FBAEA72E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AD857F-041B-BE6A-1667-2375EC7AE16E}"/>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FCBA237D-589B-B6FC-FE3E-861986F37B2B}"/>
              </a:ext>
            </a:extLst>
          </p:cNvPr>
          <p:cNvSpPr>
            <a:spLocks noGrp="1"/>
          </p:cNvSpPr>
          <p:nvPr>
            <p:ph type="sldNum" sz="quarter" idx="5"/>
          </p:nvPr>
        </p:nvSpPr>
        <p:spPr/>
        <p:txBody>
          <a:bodyPr/>
          <a:lstStyle/>
          <a:p>
            <a:fld id="{663C87DA-5334-EE43-AEDD-3F6C6E681030}" type="slidenum">
              <a:rPr lang="en-US" smtClean="0"/>
              <a:t>20</a:t>
            </a:fld>
            <a:endParaRPr lang="en-US"/>
          </a:p>
        </p:txBody>
      </p:sp>
    </p:spTree>
    <p:extLst>
      <p:ext uri="{BB962C8B-B14F-4D97-AF65-F5344CB8AC3E}">
        <p14:creationId xmlns:p14="http://schemas.microsoft.com/office/powerpoint/2010/main" val="13155270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5328D-EB85-019E-4A7C-971E18093D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3DB4A0-75BF-D6C8-0211-B4DB0B8EEA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85B86D-0011-7913-15B8-EFCD1B7EEAAE}"/>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C64ACF16-B3B3-57B2-7578-AF6E8121F347}"/>
              </a:ext>
            </a:extLst>
          </p:cNvPr>
          <p:cNvSpPr>
            <a:spLocks noGrp="1"/>
          </p:cNvSpPr>
          <p:nvPr>
            <p:ph type="sldNum" sz="quarter" idx="5"/>
          </p:nvPr>
        </p:nvSpPr>
        <p:spPr/>
        <p:txBody>
          <a:bodyPr/>
          <a:lstStyle/>
          <a:p>
            <a:fld id="{663C87DA-5334-EE43-AEDD-3F6C6E681030}" type="slidenum">
              <a:rPr lang="en-US" smtClean="0"/>
              <a:t>21</a:t>
            </a:fld>
            <a:endParaRPr lang="en-US"/>
          </a:p>
        </p:txBody>
      </p:sp>
    </p:spTree>
    <p:extLst>
      <p:ext uri="{BB962C8B-B14F-4D97-AF65-F5344CB8AC3E}">
        <p14:creationId xmlns:p14="http://schemas.microsoft.com/office/powerpoint/2010/main" val="38199821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773BB-7927-AD0A-D46F-031E457FF9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064A83-31E0-C06D-D57B-9C448635A5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F28298-637E-F0D6-07F7-F81384B4F10B}"/>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AE9E8EA1-E807-327A-DD75-AFD57ADB816E}"/>
              </a:ext>
            </a:extLst>
          </p:cNvPr>
          <p:cNvSpPr>
            <a:spLocks noGrp="1"/>
          </p:cNvSpPr>
          <p:nvPr>
            <p:ph type="sldNum" sz="quarter" idx="5"/>
          </p:nvPr>
        </p:nvSpPr>
        <p:spPr/>
        <p:txBody>
          <a:bodyPr/>
          <a:lstStyle/>
          <a:p>
            <a:fld id="{663C87DA-5334-EE43-AEDD-3F6C6E681030}" type="slidenum">
              <a:rPr lang="en-US" smtClean="0"/>
              <a:t>22</a:t>
            </a:fld>
            <a:endParaRPr lang="en-US"/>
          </a:p>
        </p:txBody>
      </p:sp>
    </p:spTree>
    <p:extLst>
      <p:ext uri="{BB962C8B-B14F-4D97-AF65-F5344CB8AC3E}">
        <p14:creationId xmlns:p14="http://schemas.microsoft.com/office/powerpoint/2010/main" val="32887395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FA084-FE17-9578-1BFA-EA1EBE2BA3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9A99EF-2763-C72B-9183-0CA06C7861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84194B-F1FF-6F05-F600-ECC3DB34965E}"/>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1EED64FC-3E36-0D26-88F2-799DB0D8EBFE}"/>
              </a:ext>
            </a:extLst>
          </p:cNvPr>
          <p:cNvSpPr>
            <a:spLocks noGrp="1"/>
          </p:cNvSpPr>
          <p:nvPr>
            <p:ph type="sldNum" sz="quarter" idx="5"/>
          </p:nvPr>
        </p:nvSpPr>
        <p:spPr/>
        <p:txBody>
          <a:bodyPr/>
          <a:lstStyle/>
          <a:p>
            <a:fld id="{663C87DA-5334-EE43-AEDD-3F6C6E681030}" type="slidenum">
              <a:rPr lang="en-US" smtClean="0"/>
              <a:t>23</a:t>
            </a:fld>
            <a:endParaRPr lang="en-US"/>
          </a:p>
        </p:txBody>
      </p:sp>
    </p:spTree>
    <p:extLst>
      <p:ext uri="{BB962C8B-B14F-4D97-AF65-F5344CB8AC3E}">
        <p14:creationId xmlns:p14="http://schemas.microsoft.com/office/powerpoint/2010/main" val="6215702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CE1A0-D25D-DFEC-8B74-BA76F3111D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488DB3-9B69-45A5-DFCD-470877F6F1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31FCA9-B7F1-242B-251D-15D593A1116D}"/>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EBC7D4EB-841C-DE4F-52DE-13B5F10BE116}"/>
              </a:ext>
            </a:extLst>
          </p:cNvPr>
          <p:cNvSpPr>
            <a:spLocks noGrp="1"/>
          </p:cNvSpPr>
          <p:nvPr>
            <p:ph type="sldNum" sz="quarter" idx="5"/>
          </p:nvPr>
        </p:nvSpPr>
        <p:spPr/>
        <p:txBody>
          <a:bodyPr/>
          <a:lstStyle/>
          <a:p>
            <a:fld id="{663C87DA-5334-EE43-AEDD-3F6C6E681030}" type="slidenum">
              <a:rPr lang="en-US" smtClean="0"/>
              <a:t>24</a:t>
            </a:fld>
            <a:endParaRPr lang="en-US"/>
          </a:p>
        </p:txBody>
      </p:sp>
    </p:spTree>
    <p:extLst>
      <p:ext uri="{BB962C8B-B14F-4D97-AF65-F5344CB8AC3E}">
        <p14:creationId xmlns:p14="http://schemas.microsoft.com/office/powerpoint/2010/main" val="23277677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A67C4-EE9C-A8C1-BE49-E0DBFC693E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FAE00F-7014-1966-047E-46771DC614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BFB12E-C893-D23C-D191-5FD9853E5570}"/>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142BCB7C-43B7-5FE7-3187-72526C0C707B}"/>
              </a:ext>
            </a:extLst>
          </p:cNvPr>
          <p:cNvSpPr>
            <a:spLocks noGrp="1"/>
          </p:cNvSpPr>
          <p:nvPr>
            <p:ph type="sldNum" sz="quarter" idx="5"/>
          </p:nvPr>
        </p:nvSpPr>
        <p:spPr/>
        <p:txBody>
          <a:bodyPr/>
          <a:lstStyle/>
          <a:p>
            <a:fld id="{663C87DA-5334-EE43-AEDD-3F6C6E681030}" type="slidenum">
              <a:rPr lang="en-US" smtClean="0"/>
              <a:t>25</a:t>
            </a:fld>
            <a:endParaRPr lang="en-US"/>
          </a:p>
        </p:txBody>
      </p:sp>
    </p:spTree>
    <p:extLst>
      <p:ext uri="{BB962C8B-B14F-4D97-AF65-F5344CB8AC3E}">
        <p14:creationId xmlns:p14="http://schemas.microsoft.com/office/powerpoint/2010/main" val="13115467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DF26B-1296-2466-F052-1769531826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32F5E3-096F-2BE6-B22A-33BB6ACE0F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E95EC5-E187-EAD0-042B-109B6FACB40C}"/>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97833EBE-2C57-1B57-8E1F-19F3C92B00DB}"/>
              </a:ext>
            </a:extLst>
          </p:cNvPr>
          <p:cNvSpPr>
            <a:spLocks noGrp="1"/>
          </p:cNvSpPr>
          <p:nvPr>
            <p:ph type="sldNum" sz="quarter" idx="5"/>
          </p:nvPr>
        </p:nvSpPr>
        <p:spPr/>
        <p:txBody>
          <a:bodyPr/>
          <a:lstStyle/>
          <a:p>
            <a:fld id="{663C87DA-5334-EE43-AEDD-3F6C6E681030}" type="slidenum">
              <a:rPr lang="en-US" smtClean="0"/>
              <a:t>26</a:t>
            </a:fld>
            <a:endParaRPr lang="en-US"/>
          </a:p>
        </p:txBody>
      </p:sp>
    </p:spTree>
    <p:extLst>
      <p:ext uri="{BB962C8B-B14F-4D97-AF65-F5344CB8AC3E}">
        <p14:creationId xmlns:p14="http://schemas.microsoft.com/office/powerpoint/2010/main" val="20377013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BA06D-941E-D626-F674-FE59E4582E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A43EE0-2025-0EDF-2CB0-58DB28E0DF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20C4D4-3E84-D567-B59C-5FECD4018504}"/>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48B37F08-DA27-8590-234A-D69DFC0A6539}"/>
              </a:ext>
            </a:extLst>
          </p:cNvPr>
          <p:cNvSpPr>
            <a:spLocks noGrp="1"/>
          </p:cNvSpPr>
          <p:nvPr>
            <p:ph type="sldNum" sz="quarter" idx="5"/>
          </p:nvPr>
        </p:nvSpPr>
        <p:spPr/>
        <p:txBody>
          <a:bodyPr/>
          <a:lstStyle/>
          <a:p>
            <a:fld id="{663C87DA-5334-EE43-AEDD-3F6C6E681030}" type="slidenum">
              <a:rPr lang="en-US" smtClean="0"/>
              <a:t>27</a:t>
            </a:fld>
            <a:endParaRPr lang="en-US"/>
          </a:p>
        </p:txBody>
      </p:sp>
    </p:spTree>
    <p:extLst>
      <p:ext uri="{BB962C8B-B14F-4D97-AF65-F5344CB8AC3E}">
        <p14:creationId xmlns:p14="http://schemas.microsoft.com/office/powerpoint/2010/main" val="23573344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9C546-C347-0B56-8BDD-5CDE2E6F9B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A4A359-7D67-0C53-8A2B-BC8C476835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8EB1CB-3B22-F569-34B2-6025BFAC616F}"/>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BB6D0479-6A73-DB36-F875-E55C60882080}"/>
              </a:ext>
            </a:extLst>
          </p:cNvPr>
          <p:cNvSpPr>
            <a:spLocks noGrp="1"/>
          </p:cNvSpPr>
          <p:nvPr>
            <p:ph type="sldNum" sz="quarter" idx="5"/>
          </p:nvPr>
        </p:nvSpPr>
        <p:spPr/>
        <p:txBody>
          <a:bodyPr/>
          <a:lstStyle/>
          <a:p>
            <a:fld id="{663C87DA-5334-EE43-AEDD-3F6C6E681030}" type="slidenum">
              <a:rPr lang="en-US" smtClean="0"/>
              <a:t>28</a:t>
            </a:fld>
            <a:endParaRPr lang="en-US"/>
          </a:p>
        </p:txBody>
      </p:sp>
    </p:spTree>
    <p:extLst>
      <p:ext uri="{BB962C8B-B14F-4D97-AF65-F5344CB8AC3E}">
        <p14:creationId xmlns:p14="http://schemas.microsoft.com/office/powerpoint/2010/main" val="28596133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F5BD0-20FC-9EC7-A04D-1AE166A1BC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DB4368-C7DE-ADF9-B531-4CD5771A1D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81D992-1B41-7898-9202-2044BBD5B4C2}"/>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0E14EA7E-BF44-6446-94CE-177D20FE89CB}"/>
              </a:ext>
            </a:extLst>
          </p:cNvPr>
          <p:cNvSpPr>
            <a:spLocks noGrp="1"/>
          </p:cNvSpPr>
          <p:nvPr>
            <p:ph type="sldNum" sz="quarter" idx="5"/>
          </p:nvPr>
        </p:nvSpPr>
        <p:spPr/>
        <p:txBody>
          <a:bodyPr/>
          <a:lstStyle/>
          <a:p>
            <a:fld id="{663C87DA-5334-EE43-AEDD-3F6C6E681030}" type="slidenum">
              <a:rPr lang="en-US" smtClean="0"/>
              <a:t>29</a:t>
            </a:fld>
            <a:endParaRPr lang="en-US"/>
          </a:p>
        </p:txBody>
      </p:sp>
    </p:spTree>
    <p:extLst>
      <p:ext uri="{BB962C8B-B14F-4D97-AF65-F5344CB8AC3E}">
        <p14:creationId xmlns:p14="http://schemas.microsoft.com/office/powerpoint/2010/main" val="5247561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219C4-D1C3-1D0A-0F56-7A2B2657EC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903D92-AD0C-C337-738B-9474501352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B03F1C-4805-B3F9-292C-8D451AD6DA59}"/>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3C1C1D34-BE47-6BC4-E536-E818BC12728B}"/>
              </a:ext>
            </a:extLst>
          </p:cNvPr>
          <p:cNvSpPr>
            <a:spLocks noGrp="1"/>
          </p:cNvSpPr>
          <p:nvPr>
            <p:ph type="sldNum" sz="quarter" idx="5"/>
          </p:nvPr>
        </p:nvSpPr>
        <p:spPr/>
        <p:txBody>
          <a:bodyPr/>
          <a:lstStyle/>
          <a:p>
            <a:fld id="{663C87DA-5334-EE43-AEDD-3F6C6E681030}" type="slidenum">
              <a:rPr lang="en-US" smtClean="0"/>
              <a:t>30</a:t>
            </a:fld>
            <a:endParaRPr lang="en-US"/>
          </a:p>
        </p:txBody>
      </p:sp>
    </p:spTree>
    <p:extLst>
      <p:ext uri="{BB962C8B-B14F-4D97-AF65-F5344CB8AC3E}">
        <p14:creationId xmlns:p14="http://schemas.microsoft.com/office/powerpoint/2010/main" val="38969561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56044-ED25-E955-F104-B189891E0A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3FC3CA-3DF8-65AC-C5EE-47352585C3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AD1E47-D4C6-D9BC-2EAF-AA4261080EFE}"/>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34EE7835-0429-7BAF-2536-7802B53CC451}"/>
              </a:ext>
            </a:extLst>
          </p:cNvPr>
          <p:cNvSpPr>
            <a:spLocks noGrp="1"/>
          </p:cNvSpPr>
          <p:nvPr>
            <p:ph type="sldNum" sz="quarter" idx="5"/>
          </p:nvPr>
        </p:nvSpPr>
        <p:spPr/>
        <p:txBody>
          <a:bodyPr/>
          <a:lstStyle/>
          <a:p>
            <a:fld id="{663C87DA-5334-EE43-AEDD-3F6C6E681030}" type="slidenum">
              <a:rPr lang="en-US" smtClean="0"/>
              <a:t>31</a:t>
            </a:fld>
            <a:endParaRPr lang="en-US"/>
          </a:p>
        </p:txBody>
      </p:sp>
    </p:spTree>
    <p:extLst>
      <p:ext uri="{BB962C8B-B14F-4D97-AF65-F5344CB8AC3E}">
        <p14:creationId xmlns:p14="http://schemas.microsoft.com/office/powerpoint/2010/main" val="4317058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9FAB2-F860-4AD6-114D-29C5E6204D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9C9A23-9F79-DE68-4FD1-CA999457D7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C87B23-D4C6-1252-DB58-112A5A87A2F2}"/>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AD355DB9-539A-680D-9A9A-D0247A0250BD}"/>
              </a:ext>
            </a:extLst>
          </p:cNvPr>
          <p:cNvSpPr>
            <a:spLocks noGrp="1"/>
          </p:cNvSpPr>
          <p:nvPr>
            <p:ph type="sldNum" sz="quarter" idx="5"/>
          </p:nvPr>
        </p:nvSpPr>
        <p:spPr/>
        <p:txBody>
          <a:bodyPr/>
          <a:lstStyle/>
          <a:p>
            <a:fld id="{663C87DA-5334-EE43-AEDD-3F6C6E681030}" type="slidenum">
              <a:rPr lang="en-US" smtClean="0"/>
              <a:t>32</a:t>
            </a:fld>
            <a:endParaRPr lang="en-US"/>
          </a:p>
        </p:txBody>
      </p:sp>
    </p:spTree>
    <p:extLst>
      <p:ext uri="{BB962C8B-B14F-4D97-AF65-F5344CB8AC3E}">
        <p14:creationId xmlns:p14="http://schemas.microsoft.com/office/powerpoint/2010/main" val="36838150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67943-97EE-EBB5-43CE-11689252B3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0622AF-88C0-0C7C-F009-5BD2D2257E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A3BBBD-BBD7-0C92-5BF6-40C709662E84}"/>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DC56E990-E7AB-0A90-F3B3-C31D245CA1DA}"/>
              </a:ext>
            </a:extLst>
          </p:cNvPr>
          <p:cNvSpPr>
            <a:spLocks noGrp="1"/>
          </p:cNvSpPr>
          <p:nvPr>
            <p:ph type="sldNum" sz="quarter" idx="5"/>
          </p:nvPr>
        </p:nvSpPr>
        <p:spPr/>
        <p:txBody>
          <a:bodyPr/>
          <a:lstStyle/>
          <a:p>
            <a:fld id="{663C87DA-5334-EE43-AEDD-3F6C6E681030}" type="slidenum">
              <a:rPr lang="en-US" smtClean="0"/>
              <a:t>33</a:t>
            </a:fld>
            <a:endParaRPr lang="en-US"/>
          </a:p>
        </p:txBody>
      </p:sp>
    </p:spTree>
    <p:extLst>
      <p:ext uri="{BB962C8B-B14F-4D97-AF65-F5344CB8AC3E}">
        <p14:creationId xmlns:p14="http://schemas.microsoft.com/office/powerpoint/2010/main" val="31733742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EE121-4AAF-1AD9-6A12-905BB2185B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94EE53-50A4-2229-1D23-090BF7C270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294E73-EB7E-0DE4-D203-BDBC52F16B4C}"/>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F3B372E3-5060-6163-FCC9-E604103343F4}"/>
              </a:ext>
            </a:extLst>
          </p:cNvPr>
          <p:cNvSpPr>
            <a:spLocks noGrp="1"/>
          </p:cNvSpPr>
          <p:nvPr>
            <p:ph type="sldNum" sz="quarter" idx="5"/>
          </p:nvPr>
        </p:nvSpPr>
        <p:spPr/>
        <p:txBody>
          <a:bodyPr/>
          <a:lstStyle/>
          <a:p>
            <a:fld id="{663C87DA-5334-EE43-AEDD-3F6C6E681030}" type="slidenum">
              <a:rPr lang="en-US" smtClean="0"/>
              <a:t>34</a:t>
            </a:fld>
            <a:endParaRPr lang="en-US"/>
          </a:p>
        </p:txBody>
      </p:sp>
    </p:spTree>
    <p:extLst>
      <p:ext uri="{BB962C8B-B14F-4D97-AF65-F5344CB8AC3E}">
        <p14:creationId xmlns:p14="http://schemas.microsoft.com/office/powerpoint/2010/main" val="42544439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DCAED-8636-0381-2D85-AFE312CDB1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4F50EA-F5D8-DFE9-AAD4-A77584D2AF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2D9CEB-D60A-2E01-5C9B-D6CB20BC660D}"/>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A34ED967-D081-8AEF-1550-C4A9F4970E2A}"/>
              </a:ext>
            </a:extLst>
          </p:cNvPr>
          <p:cNvSpPr>
            <a:spLocks noGrp="1"/>
          </p:cNvSpPr>
          <p:nvPr>
            <p:ph type="sldNum" sz="quarter" idx="5"/>
          </p:nvPr>
        </p:nvSpPr>
        <p:spPr/>
        <p:txBody>
          <a:bodyPr/>
          <a:lstStyle/>
          <a:p>
            <a:fld id="{663C87DA-5334-EE43-AEDD-3F6C6E681030}" type="slidenum">
              <a:rPr lang="en-US" smtClean="0"/>
              <a:t>35</a:t>
            </a:fld>
            <a:endParaRPr lang="en-US"/>
          </a:p>
        </p:txBody>
      </p:sp>
    </p:spTree>
    <p:extLst>
      <p:ext uri="{BB962C8B-B14F-4D97-AF65-F5344CB8AC3E}">
        <p14:creationId xmlns:p14="http://schemas.microsoft.com/office/powerpoint/2010/main" val="22006654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F4F4A-3678-C696-8ECD-4BF327C044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9F29A8-B04E-4021-0BFB-76121E1CD6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381BEB-76FD-B544-2A1B-EC1F105B7B09}"/>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59D2CA03-8058-3459-A23C-BFBD62708B2D}"/>
              </a:ext>
            </a:extLst>
          </p:cNvPr>
          <p:cNvSpPr>
            <a:spLocks noGrp="1"/>
          </p:cNvSpPr>
          <p:nvPr>
            <p:ph type="sldNum" sz="quarter" idx="5"/>
          </p:nvPr>
        </p:nvSpPr>
        <p:spPr/>
        <p:txBody>
          <a:bodyPr/>
          <a:lstStyle/>
          <a:p>
            <a:fld id="{663C87DA-5334-EE43-AEDD-3F6C6E681030}" type="slidenum">
              <a:rPr lang="en-US" smtClean="0"/>
              <a:t>36</a:t>
            </a:fld>
            <a:endParaRPr lang="en-US"/>
          </a:p>
        </p:txBody>
      </p:sp>
    </p:spTree>
    <p:extLst>
      <p:ext uri="{BB962C8B-B14F-4D97-AF65-F5344CB8AC3E}">
        <p14:creationId xmlns:p14="http://schemas.microsoft.com/office/powerpoint/2010/main" val="8232124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CFFFA-9006-79CD-612C-156871A8EA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1BEC7F-DB0B-33BB-7EC9-43A084A8AD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A1218A-6EDE-BBA7-D9B5-79FB8D8C3A33}"/>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F0A40AF8-2504-3279-FECB-AA0E1D75225F}"/>
              </a:ext>
            </a:extLst>
          </p:cNvPr>
          <p:cNvSpPr>
            <a:spLocks noGrp="1"/>
          </p:cNvSpPr>
          <p:nvPr>
            <p:ph type="sldNum" sz="quarter" idx="5"/>
          </p:nvPr>
        </p:nvSpPr>
        <p:spPr/>
        <p:txBody>
          <a:bodyPr/>
          <a:lstStyle/>
          <a:p>
            <a:fld id="{663C87DA-5334-EE43-AEDD-3F6C6E681030}" type="slidenum">
              <a:rPr lang="en-US" smtClean="0"/>
              <a:t>37</a:t>
            </a:fld>
            <a:endParaRPr lang="en-US"/>
          </a:p>
        </p:txBody>
      </p:sp>
    </p:spTree>
    <p:extLst>
      <p:ext uri="{BB962C8B-B14F-4D97-AF65-F5344CB8AC3E}">
        <p14:creationId xmlns:p14="http://schemas.microsoft.com/office/powerpoint/2010/main" val="2629688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2/2/25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2/2/25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hyperlink" Target="https://us06web.zoom.us/j/9292344900?pwd=zRRQfpEYDgAOIzT06QKO3IA8LF2PXV.1"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ound-doctrine.us/"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9.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video" Target="https://www.youtube.com/embed/7F-05Imh5NI?feature=oembed" TargetMode="External"/><Relationship Id="rId4" Type="http://schemas.openxmlformats.org/officeDocument/2006/relationships/image" Target="../media/image19.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8579C-BF04-2EDA-C0A3-ED4B7492F7C8}"/>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EFB22A50-BAAF-BE32-6B9A-9764F18FDF5A}"/>
              </a:ext>
            </a:extLst>
          </p:cNvPr>
          <p:cNvSpPr>
            <a:spLocks noGrp="1"/>
          </p:cNvSpPr>
          <p:nvPr>
            <p:ph type="subTitle" idx="1"/>
          </p:nvPr>
        </p:nvSpPr>
        <p:spPr/>
        <p:txBody>
          <a:bodyPr/>
          <a:lstStyle/>
          <a:p>
            <a:endParaRPr lang="en-US"/>
          </a:p>
        </p:txBody>
      </p:sp>
      <p:pic>
        <p:nvPicPr>
          <p:cNvPr id="5" name="Picture 4" descr="A planet earth with clouds&#10;&#10;Description automatically generated">
            <a:extLst>
              <a:ext uri="{FF2B5EF4-FFF2-40B4-BE49-F238E27FC236}">
                <a16:creationId xmlns:a16="http://schemas.microsoft.com/office/drawing/2014/main" id="{0F74FC21-1E9A-95D0-D625-66DF7862058C}"/>
              </a:ext>
            </a:extLst>
          </p:cNvPr>
          <p:cNvPicPr>
            <a:picLocks noChangeAspect="1"/>
          </p:cNvPicPr>
          <p:nvPr/>
        </p:nvPicPr>
        <p:blipFill>
          <a:blip r:embed="rId3"/>
          <a:stretch>
            <a:fillRect/>
          </a:stretch>
        </p:blipFill>
        <p:spPr>
          <a:xfrm>
            <a:off x="826844" y="449734"/>
            <a:ext cx="10619165" cy="5958531"/>
          </a:xfrm>
          <a:prstGeom prst="rect">
            <a:avLst/>
          </a:prstGeom>
          <a:ln w="127000">
            <a:solidFill>
              <a:schemeClr val="bg1"/>
            </a:solidFill>
          </a:ln>
          <a:effectLst>
            <a:outerShdw blurRad="50800" dist="343979" dir="2700000" algn="tl" rotWithShape="0">
              <a:prstClr val="black">
                <a:alpha val="40000"/>
              </a:prstClr>
            </a:outerShdw>
          </a:effectLst>
        </p:spPr>
      </p:pic>
      <p:sp>
        <p:nvSpPr>
          <p:cNvPr id="4" name="TextBox 3">
            <a:extLst>
              <a:ext uri="{FF2B5EF4-FFF2-40B4-BE49-F238E27FC236}">
                <a16:creationId xmlns:a16="http://schemas.microsoft.com/office/drawing/2014/main" id="{3B50C282-2C88-96E7-B15A-4FE406E30C5C}"/>
              </a:ext>
            </a:extLst>
          </p:cNvPr>
          <p:cNvSpPr txBox="1"/>
          <p:nvPr/>
        </p:nvSpPr>
        <p:spPr>
          <a:xfrm>
            <a:off x="2526915" y="4003228"/>
            <a:ext cx="7219025" cy="1200329"/>
          </a:xfrm>
          <a:prstGeom prst="rect">
            <a:avLst/>
          </a:prstGeom>
          <a:noFill/>
        </p:spPr>
        <p:txBody>
          <a:bodyPr wrap="square" rtlCol="0">
            <a:spAutoFit/>
          </a:bodyPr>
          <a:lstStyle/>
          <a:p>
            <a:pPr algn="ctr"/>
            <a:r>
              <a:rPr lang="en-US" sz="7200" b="1" dirty="0">
                <a:latin typeface="Copperplate" panose="02000504000000020004" pitchFamily="2" charset="77"/>
                <a:cs typeface="Eras Medium ITC" panose="020F0502020204030204" pitchFamily="34" charset="0"/>
              </a:rPr>
              <a:t>Chapter 2</a:t>
            </a:r>
          </a:p>
        </p:txBody>
      </p:sp>
      <p:sp>
        <p:nvSpPr>
          <p:cNvPr id="6" name="TextBox 5">
            <a:extLst>
              <a:ext uri="{FF2B5EF4-FFF2-40B4-BE49-F238E27FC236}">
                <a16:creationId xmlns:a16="http://schemas.microsoft.com/office/drawing/2014/main" id="{9726717D-A889-D8FC-9FE6-D4DAB006ECF6}"/>
              </a:ext>
            </a:extLst>
          </p:cNvPr>
          <p:cNvSpPr txBox="1"/>
          <p:nvPr/>
        </p:nvSpPr>
        <p:spPr>
          <a:xfrm>
            <a:off x="2486487" y="3953469"/>
            <a:ext cx="7219025" cy="1200329"/>
          </a:xfrm>
          <a:prstGeom prst="rect">
            <a:avLst/>
          </a:prstGeom>
          <a:noFill/>
        </p:spPr>
        <p:txBody>
          <a:bodyPr wrap="square" rtlCol="0">
            <a:spAutoFit/>
          </a:bodyPr>
          <a:lstStyle/>
          <a:p>
            <a:pPr algn="ctr"/>
            <a:r>
              <a:rPr lang="en-US" sz="7200" b="1" dirty="0">
                <a:solidFill>
                  <a:srgbClr val="C4A128"/>
                </a:solidFill>
                <a:latin typeface="Copperplate" panose="02000504000000020004" pitchFamily="2" charset="77"/>
                <a:cs typeface="Eras Medium ITC" panose="020F0502020204030204" pitchFamily="34" charset="0"/>
              </a:rPr>
              <a:t>Chapter 2</a:t>
            </a:r>
          </a:p>
        </p:txBody>
      </p:sp>
      <p:pic>
        <p:nvPicPr>
          <p:cNvPr id="9" name="Graphic 8" descr="Bamboo with solid fill">
            <a:hlinkClick r:id="rId4"/>
            <a:extLst>
              <a:ext uri="{FF2B5EF4-FFF2-40B4-BE49-F238E27FC236}">
                <a16:creationId xmlns:a16="http://schemas.microsoft.com/office/drawing/2014/main" id="{BBE77236-5E5B-4322-DA0F-1837C0D98F3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402008" y="5903662"/>
            <a:ext cx="914400" cy="914400"/>
          </a:xfrm>
          <a:prstGeom prst="rect">
            <a:avLst/>
          </a:prstGeom>
        </p:spPr>
      </p:pic>
    </p:spTree>
    <p:extLst>
      <p:ext uri="{BB962C8B-B14F-4D97-AF65-F5344CB8AC3E}">
        <p14:creationId xmlns:p14="http://schemas.microsoft.com/office/powerpoint/2010/main" val="668743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B574B60-38D9-6054-EFCE-4193D1669CCD}"/>
              </a:ext>
            </a:extLst>
          </p:cNvPr>
          <p:cNvPicPr>
            <a:picLocks noChangeAspect="1"/>
          </p:cNvPicPr>
          <p:nvPr/>
        </p:nvPicPr>
        <p:blipFill>
          <a:blip r:embed="rId3"/>
          <a:stretch>
            <a:fillRect/>
          </a:stretch>
        </p:blipFill>
        <p:spPr>
          <a:xfrm>
            <a:off x="6443362" y="889685"/>
            <a:ext cx="5385830" cy="5461687"/>
          </a:xfrm>
          <a:prstGeom prst="rect">
            <a:avLst/>
          </a:prstGeom>
        </p:spPr>
      </p:pic>
      <p:sp>
        <p:nvSpPr>
          <p:cNvPr id="3" name="TextBox 2">
            <a:extLst>
              <a:ext uri="{FF2B5EF4-FFF2-40B4-BE49-F238E27FC236}">
                <a16:creationId xmlns:a16="http://schemas.microsoft.com/office/drawing/2014/main" id="{0637D25A-CFC4-3D9C-BD7C-1F5912D6D0A2}"/>
              </a:ext>
            </a:extLst>
          </p:cNvPr>
          <p:cNvSpPr txBox="1"/>
          <p:nvPr/>
        </p:nvSpPr>
        <p:spPr>
          <a:xfrm>
            <a:off x="1606378" y="632718"/>
            <a:ext cx="4843849" cy="6001643"/>
          </a:xfrm>
          <a:prstGeom prst="rect">
            <a:avLst/>
          </a:prstGeom>
          <a:noFill/>
        </p:spPr>
        <p:txBody>
          <a:bodyPr wrap="square" rtlCol="0">
            <a:spAutoFit/>
          </a:bodyPr>
          <a:lstStyle/>
          <a:p>
            <a:r>
              <a:rPr lang="en-US" sz="3200" b="1" dirty="0" err="1">
                <a:latin typeface="Cambria" panose="02040503050406030204" pitchFamily="18" charset="0"/>
                <a:cs typeface="Calibri" panose="020F0502020204030204" pitchFamily="34" charset="0"/>
              </a:rPr>
              <a:t>WiFi</a:t>
            </a:r>
            <a:r>
              <a:rPr lang="en-US" sz="3200" b="1" dirty="0">
                <a:latin typeface="Cambria" panose="02040503050406030204" pitchFamily="18" charset="0"/>
                <a:cs typeface="Calibri" panose="020F0502020204030204" pitchFamily="34" charset="0"/>
              </a:rPr>
              <a:t> Access</a:t>
            </a:r>
          </a:p>
          <a:p>
            <a:endParaRPr lang="en-US" sz="3200" dirty="0">
              <a:latin typeface="Cambria" panose="02040503050406030204" pitchFamily="18" charset="0"/>
              <a:cs typeface="Calibri" panose="020F0502020204030204" pitchFamily="34" charset="0"/>
            </a:endParaRPr>
          </a:p>
          <a:p>
            <a:r>
              <a:rPr lang="en-US" sz="3200" dirty="0">
                <a:latin typeface="Cambria" panose="02040503050406030204" pitchFamily="18" charset="0"/>
                <a:cs typeface="Calibri" panose="020F0502020204030204" pitchFamily="34" charset="0"/>
              </a:rPr>
              <a:t>Campus </a:t>
            </a:r>
            <a:r>
              <a:rPr lang="en-US" sz="3200" dirty="0" err="1">
                <a:latin typeface="Cambria" panose="02040503050406030204" pitchFamily="18" charset="0"/>
                <a:cs typeface="Calibri" panose="020F0502020204030204" pitchFamily="34" charset="0"/>
              </a:rPr>
              <a:t>WiFi</a:t>
            </a:r>
            <a:r>
              <a:rPr lang="en-US" sz="3200" dirty="0">
                <a:latin typeface="Cambria" panose="02040503050406030204" pitchFamily="18" charset="0"/>
                <a:cs typeface="Calibri" panose="020F0502020204030204" pitchFamily="34" charset="0"/>
              </a:rPr>
              <a:t> is quite slow with so many people using it. So, we have set up a local hotspot. If you want faster Internet, scan this QR Code to connect to the hotspot network in this classroom.</a:t>
            </a:r>
          </a:p>
          <a:p>
            <a:endParaRPr lang="en-US" sz="3200" dirty="0">
              <a:latin typeface="Cambria" panose="02040503050406030204" pitchFamily="18" charset="0"/>
              <a:cs typeface="Calibri" panose="020F0502020204030204" pitchFamily="34" charset="0"/>
            </a:endParaRPr>
          </a:p>
          <a:p>
            <a:r>
              <a:rPr lang="en-US" sz="3200" b="1" dirty="0">
                <a:latin typeface="Cambria" panose="02040503050406030204" pitchFamily="18" charset="0"/>
                <a:cs typeface="Calibri" panose="020F0502020204030204" pitchFamily="34" charset="0"/>
              </a:rPr>
              <a:t>Genesis</a:t>
            </a:r>
            <a:r>
              <a:rPr lang="en-US" sz="3200" dirty="0">
                <a:latin typeface="Cambria" panose="02040503050406030204" pitchFamily="18" charset="0"/>
                <a:cs typeface="Calibri" panose="020F0502020204030204" pitchFamily="34" charset="0"/>
              </a:rPr>
              <a:t>	PW: </a:t>
            </a:r>
            <a:r>
              <a:rPr lang="en-US" sz="3200" dirty="0" err="1">
                <a:latin typeface="Cambria" panose="02040503050406030204" pitchFamily="18" charset="0"/>
                <a:cs typeface="Calibri" panose="020F0502020204030204" pitchFamily="34" charset="0"/>
              </a:rPr>
              <a:t>Adam&amp;Eve</a:t>
            </a:r>
            <a:endParaRPr lang="en-US" sz="3200" dirty="0">
              <a:latin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302633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FDD4C-73C0-D479-9DFD-F235E1D04FD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11C52CE-9AF3-5964-C977-3A4E6E74EBA6}"/>
              </a:ext>
            </a:extLst>
          </p:cNvPr>
          <p:cNvSpPr txBox="1"/>
          <p:nvPr/>
        </p:nvSpPr>
        <p:spPr>
          <a:xfrm>
            <a:off x="1606378" y="632718"/>
            <a:ext cx="4843849" cy="4031873"/>
          </a:xfrm>
          <a:prstGeom prst="rect">
            <a:avLst/>
          </a:prstGeom>
          <a:noFill/>
        </p:spPr>
        <p:txBody>
          <a:bodyPr wrap="square" rtlCol="0">
            <a:spAutoFit/>
          </a:bodyPr>
          <a:lstStyle/>
          <a:p>
            <a:r>
              <a:rPr lang="en-US" sz="3200" b="1" dirty="0">
                <a:latin typeface="Cambria" panose="02040503050406030204" pitchFamily="18" charset="0"/>
                <a:cs typeface="Calibri" panose="020F0502020204030204" pitchFamily="34" charset="0"/>
              </a:rPr>
              <a:t>Class Registration</a:t>
            </a:r>
          </a:p>
          <a:p>
            <a:endParaRPr lang="en-US" sz="3200" dirty="0">
              <a:latin typeface="Cambria" panose="02040503050406030204" pitchFamily="18" charset="0"/>
              <a:cs typeface="Calibri" panose="020F0502020204030204" pitchFamily="34" charset="0"/>
            </a:endParaRPr>
          </a:p>
          <a:p>
            <a:r>
              <a:rPr lang="en-US" sz="3200" dirty="0">
                <a:latin typeface="Cambria" panose="02040503050406030204" pitchFamily="18" charset="0"/>
                <a:cs typeface="Calibri" panose="020F0502020204030204" pitchFamily="34" charset="0"/>
              </a:rPr>
              <a:t>Register for this class (if you haven’t already) so that I can communicate with you by Email important information from time to time.</a:t>
            </a:r>
          </a:p>
        </p:txBody>
      </p:sp>
      <p:pic>
        <p:nvPicPr>
          <p:cNvPr id="5" name="Picture 4">
            <a:extLst>
              <a:ext uri="{FF2B5EF4-FFF2-40B4-BE49-F238E27FC236}">
                <a16:creationId xmlns:a16="http://schemas.microsoft.com/office/drawing/2014/main" id="{2EA012F5-7681-4F29-E28B-5D230EE6D193}"/>
              </a:ext>
            </a:extLst>
          </p:cNvPr>
          <p:cNvPicPr>
            <a:picLocks noChangeAspect="1"/>
          </p:cNvPicPr>
          <p:nvPr/>
        </p:nvPicPr>
        <p:blipFill>
          <a:blip r:embed="rId3"/>
          <a:stretch>
            <a:fillRect/>
          </a:stretch>
        </p:blipFill>
        <p:spPr>
          <a:xfrm>
            <a:off x="6335849" y="836023"/>
            <a:ext cx="5514521" cy="5422356"/>
          </a:xfrm>
          <a:prstGeom prst="rect">
            <a:avLst/>
          </a:prstGeom>
        </p:spPr>
      </p:pic>
    </p:spTree>
    <p:extLst>
      <p:ext uri="{BB962C8B-B14F-4D97-AF65-F5344CB8AC3E}">
        <p14:creationId xmlns:p14="http://schemas.microsoft.com/office/powerpoint/2010/main" val="3666251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055CF-74EE-5641-EE85-259196C2E0F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4693F7-9F34-B06C-1BF4-16547E61CA5B}"/>
              </a:ext>
            </a:extLst>
          </p:cNvPr>
          <p:cNvSpPr txBox="1"/>
          <p:nvPr/>
        </p:nvSpPr>
        <p:spPr>
          <a:xfrm>
            <a:off x="1606378" y="632718"/>
            <a:ext cx="5041557" cy="6001643"/>
          </a:xfrm>
          <a:prstGeom prst="rect">
            <a:avLst/>
          </a:prstGeom>
          <a:noFill/>
        </p:spPr>
        <p:txBody>
          <a:bodyPr wrap="square" rtlCol="0">
            <a:spAutoFit/>
          </a:bodyPr>
          <a:lstStyle/>
          <a:p>
            <a:r>
              <a:rPr lang="en-US" sz="3200" b="1" dirty="0">
                <a:latin typeface="Cambria" panose="02040503050406030204" pitchFamily="18" charset="0"/>
                <a:cs typeface="Calibri" panose="020F0502020204030204" pitchFamily="34" charset="0"/>
              </a:rPr>
              <a:t>Class Website (http only!)</a:t>
            </a:r>
          </a:p>
          <a:p>
            <a:endParaRPr lang="en-US" sz="3200" dirty="0">
              <a:latin typeface="Cambria" panose="02040503050406030204" pitchFamily="18" charset="0"/>
              <a:cs typeface="Calibri" panose="020F0502020204030204" pitchFamily="34" charset="0"/>
            </a:endParaRPr>
          </a:p>
          <a:p>
            <a:r>
              <a:rPr lang="en-US" sz="3200" dirty="0">
                <a:latin typeface="Cambria" panose="02040503050406030204" pitchFamily="18" charset="0"/>
                <a:cs typeface="Calibri" panose="020F0502020204030204" pitchFamily="34" charset="0"/>
              </a:rPr>
              <a:t>We have set up a website for this class that has calls materials, as well as excellent supplementary materials. If you want to learn even more, please visit the site. Click the Genesis Menu item.</a:t>
            </a:r>
          </a:p>
          <a:p>
            <a:endParaRPr lang="en-US" sz="3200" dirty="0">
              <a:latin typeface="Cambria" panose="02040503050406030204" pitchFamily="18" charset="0"/>
              <a:cs typeface="Calibri" panose="020F0502020204030204" pitchFamily="34" charset="0"/>
            </a:endParaRPr>
          </a:p>
          <a:p>
            <a:r>
              <a:rPr lang="en-US" sz="3200" dirty="0">
                <a:latin typeface="Cambria" panose="02040503050406030204" pitchFamily="18" charset="0"/>
                <a:cs typeface="Calibri" panose="020F0502020204030204" pitchFamily="34" charset="0"/>
                <a:hlinkClick r:id="rId3"/>
              </a:rPr>
              <a:t>http://sound-</a:t>
            </a:r>
            <a:r>
              <a:rPr lang="en-US" sz="3200" dirty="0" err="1">
                <a:latin typeface="Cambria" panose="02040503050406030204" pitchFamily="18" charset="0"/>
                <a:cs typeface="Calibri" panose="020F0502020204030204" pitchFamily="34" charset="0"/>
                <a:hlinkClick r:id="rId3"/>
              </a:rPr>
              <a:t>doctrine.us</a:t>
            </a:r>
            <a:endParaRPr lang="en-US" sz="3200" dirty="0">
              <a:latin typeface="Cambria" panose="02040503050406030204" pitchFamily="18" charset="0"/>
              <a:cs typeface="Calibri" panose="020F0502020204030204" pitchFamily="34" charset="0"/>
            </a:endParaRPr>
          </a:p>
        </p:txBody>
      </p:sp>
      <p:pic>
        <p:nvPicPr>
          <p:cNvPr id="6" name="Picture 5">
            <a:extLst>
              <a:ext uri="{FF2B5EF4-FFF2-40B4-BE49-F238E27FC236}">
                <a16:creationId xmlns:a16="http://schemas.microsoft.com/office/drawing/2014/main" id="{1533FA02-1798-4DE2-D350-CFC5BDEEAAE7}"/>
              </a:ext>
            </a:extLst>
          </p:cNvPr>
          <p:cNvPicPr>
            <a:picLocks noChangeAspect="1"/>
          </p:cNvPicPr>
          <p:nvPr/>
        </p:nvPicPr>
        <p:blipFill>
          <a:blip r:embed="rId4"/>
          <a:stretch>
            <a:fillRect/>
          </a:stretch>
        </p:blipFill>
        <p:spPr>
          <a:xfrm>
            <a:off x="6450227" y="849586"/>
            <a:ext cx="5497384" cy="5514144"/>
          </a:xfrm>
          <a:prstGeom prst="rect">
            <a:avLst/>
          </a:prstGeom>
        </p:spPr>
      </p:pic>
    </p:spTree>
    <p:extLst>
      <p:ext uri="{BB962C8B-B14F-4D97-AF65-F5344CB8AC3E}">
        <p14:creationId xmlns:p14="http://schemas.microsoft.com/office/powerpoint/2010/main" val="1841037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CCA05-E918-1120-2622-95DAD233EC3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64ECD13-A026-3AB4-B67F-EE961C231072}"/>
              </a:ext>
            </a:extLst>
          </p:cNvPr>
          <p:cNvSpPr txBox="1"/>
          <p:nvPr/>
        </p:nvSpPr>
        <p:spPr>
          <a:xfrm>
            <a:off x="1606378" y="632718"/>
            <a:ext cx="5041557" cy="5509200"/>
          </a:xfrm>
          <a:prstGeom prst="rect">
            <a:avLst/>
          </a:prstGeom>
          <a:noFill/>
        </p:spPr>
        <p:txBody>
          <a:bodyPr wrap="square" rtlCol="0">
            <a:spAutoFit/>
          </a:bodyPr>
          <a:lstStyle/>
          <a:p>
            <a:r>
              <a:rPr lang="en-US" sz="3200" b="1" dirty="0">
                <a:latin typeface="Cambria" panose="02040503050406030204" pitchFamily="18" charset="0"/>
                <a:cs typeface="Calibri" panose="020F0502020204030204" pitchFamily="34" charset="0"/>
              </a:rPr>
              <a:t>Zoom Link</a:t>
            </a:r>
          </a:p>
          <a:p>
            <a:endParaRPr lang="en-US" sz="3200" dirty="0">
              <a:latin typeface="Cambria" panose="02040503050406030204" pitchFamily="18" charset="0"/>
              <a:cs typeface="Calibri" panose="020F0502020204030204" pitchFamily="34" charset="0"/>
            </a:endParaRPr>
          </a:p>
          <a:p>
            <a:r>
              <a:rPr lang="en-US" sz="3200" dirty="0">
                <a:latin typeface="Cambria" panose="02040503050406030204" pitchFamily="18" charset="0"/>
                <a:cs typeface="Calibri" panose="020F0502020204030204" pitchFamily="34" charset="0"/>
              </a:rPr>
              <a:t>We realize some of you can’t make it every week (but please try!). We have arranged for a Zoom meeting for each class. Click the QR code here; or take a picture of it to send it to friends who may want to follow the class remotely.</a:t>
            </a:r>
          </a:p>
        </p:txBody>
      </p:sp>
      <p:pic>
        <p:nvPicPr>
          <p:cNvPr id="10" name="Picture 9">
            <a:extLst>
              <a:ext uri="{FF2B5EF4-FFF2-40B4-BE49-F238E27FC236}">
                <a16:creationId xmlns:a16="http://schemas.microsoft.com/office/drawing/2014/main" id="{3085258A-47B8-A7ED-D445-A4DB45DDDE7D}"/>
              </a:ext>
            </a:extLst>
          </p:cNvPr>
          <p:cNvPicPr>
            <a:picLocks noChangeAspect="1"/>
          </p:cNvPicPr>
          <p:nvPr/>
        </p:nvPicPr>
        <p:blipFill>
          <a:blip r:embed="rId3"/>
          <a:stretch>
            <a:fillRect/>
          </a:stretch>
        </p:blipFill>
        <p:spPr>
          <a:xfrm>
            <a:off x="6647935" y="1037332"/>
            <a:ext cx="5216692" cy="5187950"/>
          </a:xfrm>
          <a:prstGeom prst="rect">
            <a:avLst/>
          </a:prstGeom>
        </p:spPr>
      </p:pic>
    </p:spTree>
    <p:extLst>
      <p:ext uri="{BB962C8B-B14F-4D97-AF65-F5344CB8AC3E}">
        <p14:creationId xmlns:p14="http://schemas.microsoft.com/office/powerpoint/2010/main" val="32299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E53CD-7C43-0E14-D100-25F79C2D646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FBDD886-155D-6B46-37CF-A50D780F4944}"/>
              </a:ext>
            </a:extLst>
          </p:cNvPr>
          <p:cNvSpPr txBox="1"/>
          <p:nvPr/>
        </p:nvSpPr>
        <p:spPr>
          <a:xfrm>
            <a:off x="1606378" y="632718"/>
            <a:ext cx="5041557" cy="6001643"/>
          </a:xfrm>
          <a:prstGeom prst="rect">
            <a:avLst/>
          </a:prstGeom>
          <a:noFill/>
        </p:spPr>
        <p:txBody>
          <a:bodyPr wrap="square" rtlCol="0">
            <a:spAutoFit/>
          </a:bodyPr>
          <a:lstStyle/>
          <a:p>
            <a:r>
              <a:rPr lang="en-US" sz="3200" b="1" dirty="0">
                <a:latin typeface="Cambria" panose="02040503050406030204" pitchFamily="18" charset="0"/>
                <a:cs typeface="Calibri" panose="020F0502020204030204" pitchFamily="34" charset="0"/>
              </a:rPr>
              <a:t>Anonymous Questions?</a:t>
            </a:r>
          </a:p>
          <a:p>
            <a:endParaRPr lang="en-US" sz="3200" dirty="0">
              <a:latin typeface="Cambria" panose="02040503050406030204" pitchFamily="18" charset="0"/>
              <a:cs typeface="Calibri" panose="020F0502020204030204" pitchFamily="34" charset="0"/>
            </a:endParaRPr>
          </a:p>
          <a:p>
            <a:r>
              <a:rPr lang="en-US" sz="3200" dirty="0">
                <a:latin typeface="Cambria" panose="02040503050406030204" pitchFamily="18" charset="0"/>
                <a:cs typeface="Calibri" panose="020F0502020204030204" pitchFamily="34" charset="0"/>
              </a:rPr>
              <a:t>Sometimes people are hesitant to ask questions in class. We have the solution. Anonymously ask any question by texting “Answers” to 877-324-4480 to register; and then text your question. Or scan this QR code, which also appears on the website.</a:t>
            </a:r>
          </a:p>
        </p:txBody>
      </p:sp>
      <p:pic>
        <p:nvPicPr>
          <p:cNvPr id="2050" name="Picture 2">
            <a:extLst>
              <a:ext uri="{FF2B5EF4-FFF2-40B4-BE49-F238E27FC236}">
                <a16:creationId xmlns:a16="http://schemas.microsoft.com/office/drawing/2014/main" id="{EA16A5D0-1B31-C481-0830-30CCD16A83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4601" y="816848"/>
            <a:ext cx="5408434" cy="5408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750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CA887-80B2-7533-4214-F75802DFF2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F7D5A9-98B0-F991-7E0C-ECB33A0910E3}"/>
              </a:ext>
            </a:extLst>
          </p:cNvPr>
          <p:cNvSpPr txBox="1">
            <a:spLocks/>
          </p:cNvSpPr>
          <p:nvPr/>
        </p:nvSpPr>
        <p:spPr>
          <a:xfrm>
            <a:off x="1640156" y="332010"/>
            <a:ext cx="10259744" cy="1280890"/>
          </a:xfrm>
          <a:prstGeom prst="rect">
            <a:avLst/>
          </a:prstGeom>
        </p:spPr>
        <p:txBody>
          <a:bodyPr>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5400" b="1" dirty="0"/>
              <a:t>DNA Replication</a:t>
            </a:r>
          </a:p>
        </p:txBody>
      </p:sp>
      <p:pic>
        <p:nvPicPr>
          <p:cNvPr id="7" name="DNA Replication.mp4">
            <a:hlinkClick r:id="" action="ppaction://media"/>
            <a:extLst>
              <a:ext uri="{FF2B5EF4-FFF2-40B4-BE49-F238E27FC236}">
                <a16:creationId xmlns:a16="http://schemas.microsoft.com/office/drawing/2014/main" id="{C6752859-63B8-9CB9-8B83-48F366F26D9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515647" y="1092401"/>
            <a:ext cx="9384253" cy="5248095"/>
          </a:xfrm>
          <a:prstGeom prst="rect">
            <a:avLst/>
          </a:prstGeom>
        </p:spPr>
      </p:pic>
    </p:spTree>
    <p:extLst>
      <p:ext uri="{BB962C8B-B14F-4D97-AF65-F5344CB8AC3E}">
        <p14:creationId xmlns:p14="http://schemas.microsoft.com/office/powerpoint/2010/main" val="2779901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66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92424">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B9692-1F30-7A8A-0568-3B38842E25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916866-524D-DC07-3531-005E9844FA6F}"/>
              </a:ext>
            </a:extLst>
          </p:cNvPr>
          <p:cNvSpPr>
            <a:spLocks noGrp="1"/>
          </p:cNvSpPr>
          <p:nvPr>
            <p:ph type="title"/>
          </p:nvPr>
        </p:nvSpPr>
        <p:spPr>
          <a:xfrm>
            <a:off x="1640156" y="332010"/>
            <a:ext cx="10259744" cy="855412"/>
          </a:xfrm>
        </p:spPr>
        <p:txBody>
          <a:bodyPr>
            <a:noAutofit/>
          </a:bodyPr>
          <a:lstStyle/>
          <a:p>
            <a:r>
              <a:rPr lang="en-US" sz="4400" b="1" dirty="0"/>
              <a:t>Genesis Chapter 2:1-3, God Rests</a:t>
            </a:r>
          </a:p>
        </p:txBody>
      </p:sp>
      <p:sp>
        <p:nvSpPr>
          <p:cNvPr id="5" name="Content Placeholder 2">
            <a:extLst>
              <a:ext uri="{FF2B5EF4-FFF2-40B4-BE49-F238E27FC236}">
                <a16:creationId xmlns:a16="http://schemas.microsoft.com/office/drawing/2014/main" id="{D75C641A-D0F5-A4AA-68E9-C0D43342B311}"/>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3731DAC0-DF1C-40D8-0B42-925312A10FB4}"/>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pic>
        <p:nvPicPr>
          <p:cNvPr id="1026" name="Picture 2" descr="Genesis - Rest in Holiness (Day 7) - Wilderness Wonderings">
            <a:extLst>
              <a:ext uri="{FF2B5EF4-FFF2-40B4-BE49-F238E27FC236}">
                <a16:creationId xmlns:a16="http://schemas.microsoft.com/office/drawing/2014/main" id="{8BEA6A3E-9125-C10E-CEDE-C9EB096B6E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5079" y="1187422"/>
            <a:ext cx="9928298" cy="5338568"/>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0674E6A5-24FC-C2A0-9D1F-2F4745A1751A}"/>
              </a:ext>
            </a:extLst>
          </p:cNvPr>
          <p:cNvSpPr txBox="1">
            <a:spLocks/>
          </p:cNvSpPr>
          <p:nvPr/>
        </p:nvSpPr>
        <p:spPr>
          <a:xfrm>
            <a:off x="1946262" y="1442434"/>
            <a:ext cx="9545931" cy="508355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800" b="1" i="1" dirty="0">
                <a:solidFill>
                  <a:schemeClr val="bg1"/>
                </a:solidFill>
                <a:effectLst>
                  <a:outerShdw blurRad="50800" dist="38100" dir="2700000" algn="tl" rotWithShape="0">
                    <a:prstClr val="black"/>
                  </a:outerShdw>
                </a:effectLst>
              </a:rPr>
              <a:t>1 Thus the heavens and the earth were finished, and all the host of them. 2 And on the seventh day God finished his work that he had done, and he rested on the seventh day from all his work that he had done. 3 So God blessed the seventh day and made it holy, because on it God rested from all his work that he had done in creation.</a:t>
            </a:r>
            <a:endParaRPr lang="en-US" sz="2800" dirty="0">
              <a:solidFill>
                <a:schemeClr val="bg1"/>
              </a:solidFill>
              <a:effectLst>
                <a:outerShdw blurRad="50800" dist="38100" dir="2700000" algn="tl" rotWithShape="0">
                  <a:prstClr val="black"/>
                </a:outerShdw>
              </a:effectLst>
            </a:endParaRPr>
          </a:p>
          <a:p>
            <a:pPr lvl="1"/>
            <a:endParaRPr lang="en-US" sz="2200" i="1" dirty="0">
              <a:solidFill>
                <a:schemeClr val="bg1"/>
              </a:solidFill>
              <a:effectLst>
                <a:outerShdw blurRad="50800" dist="38100" dir="2700000" algn="tl" rotWithShape="0">
                  <a:prstClr val="black"/>
                </a:outerShdw>
              </a:effectLst>
            </a:endParaRPr>
          </a:p>
        </p:txBody>
      </p:sp>
    </p:spTree>
    <p:extLst>
      <p:ext uri="{BB962C8B-B14F-4D97-AF65-F5344CB8AC3E}">
        <p14:creationId xmlns:p14="http://schemas.microsoft.com/office/powerpoint/2010/main" val="93405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P spid="6" grpId="0"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887C1-3EFA-3B76-FAFC-E97875983B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C032E8-F94B-09B3-1441-C2AE153748CA}"/>
              </a:ext>
            </a:extLst>
          </p:cNvPr>
          <p:cNvSpPr>
            <a:spLocks noGrp="1"/>
          </p:cNvSpPr>
          <p:nvPr>
            <p:ph type="title"/>
          </p:nvPr>
        </p:nvSpPr>
        <p:spPr>
          <a:xfrm>
            <a:off x="1640156" y="332010"/>
            <a:ext cx="10259744" cy="855412"/>
          </a:xfrm>
        </p:spPr>
        <p:txBody>
          <a:bodyPr>
            <a:noAutofit/>
          </a:bodyPr>
          <a:lstStyle/>
          <a:p>
            <a:r>
              <a:rPr lang="en-US" b="1" dirty="0"/>
              <a:t>God rests, Genesis 2:1-3</a:t>
            </a:r>
          </a:p>
        </p:txBody>
      </p:sp>
      <p:sp>
        <p:nvSpPr>
          <p:cNvPr id="5" name="Content Placeholder 2">
            <a:extLst>
              <a:ext uri="{FF2B5EF4-FFF2-40B4-BE49-F238E27FC236}">
                <a16:creationId xmlns:a16="http://schemas.microsoft.com/office/drawing/2014/main" id="{0821AECB-6E63-4A94-6708-D85D13A66B22}"/>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53EF2D05-78DB-EF3C-0EB1-6DFFD3426329}"/>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chemeClr val="tx1"/>
                </a:solidFill>
              </a:rPr>
              <a:t>1 </a:t>
            </a:r>
            <a:r>
              <a:rPr lang="en-US" sz="2400" b="1" i="1" u="sng" dirty="0">
                <a:solidFill>
                  <a:schemeClr val="tx1"/>
                </a:solidFill>
              </a:rPr>
              <a:t>Thus the heavens and the earth were finished</a:t>
            </a:r>
            <a:r>
              <a:rPr lang="en-US" sz="2400" b="1" i="1" dirty="0">
                <a:solidFill>
                  <a:schemeClr val="tx1"/>
                </a:solidFill>
              </a:rPr>
              <a:t>, and all the host of them. 2 And on the seventh day God finished his work that he had done, and he rested on the seventh day from all his work that he had done. 3 So God blessed the seventh day and made it holy, because on it God rested from all his work that he had done in creation.</a:t>
            </a:r>
          </a:p>
          <a:p>
            <a:pPr lvl="1"/>
            <a:r>
              <a:rPr lang="en-US" sz="2000" dirty="0">
                <a:solidFill>
                  <a:schemeClr val="tx1"/>
                </a:solidFill>
              </a:rPr>
              <a:t>Many creation studies put this verse at the end of Chapter 1</a:t>
            </a:r>
          </a:p>
          <a:p>
            <a:pPr lvl="2"/>
            <a:r>
              <a:rPr lang="en-US" sz="1800" dirty="0">
                <a:solidFill>
                  <a:schemeClr val="tx1"/>
                </a:solidFill>
              </a:rPr>
              <a:t>The MacArthur Bible Study book does this</a:t>
            </a:r>
          </a:p>
          <a:p>
            <a:pPr lvl="1"/>
            <a:r>
              <a:rPr lang="en-US" sz="2000" dirty="0">
                <a:solidFill>
                  <a:schemeClr val="tx1"/>
                </a:solidFill>
              </a:rPr>
              <a:t>The original Hebrew text did not have chapter divisions</a:t>
            </a:r>
          </a:p>
          <a:p>
            <a:pPr lvl="1"/>
            <a:r>
              <a:rPr lang="en-US" sz="2000" dirty="0">
                <a:solidFill>
                  <a:schemeClr val="tx1"/>
                </a:solidFill>
              </a:rPr>
              <a:t>The ones we use today were developed in the 13</a:t>
            </a:r>
            <a:r>
              <a:rPr lang="en-US" sz="2000" baseline="30000" dirty="0">
                <a:solidFill>
                  <a:schemeClr val="tx1"/>
                </a:solidFill>
              </a:rPr>
              <a:t>th</a:t>
            </a:r>
            <a:r>
              <a:rPr lang="en-US" sz="2000" dirty="0">
                <a:solidFill>
                  <a:schemeClr val="tx1"/>
                </a:solidFill>
              </a:rPr>
              <a:t> century monk, Stephen Langton</a:t>
            </a:r>
          </a:p>
          <a:p>
            <a:pPr lvl="1"/>
            <a:r>
              <a:rPr lang="en-US" sz="2000" dirty="0">
                <a:solidFill>
                  <a:schemeClr val="tx1"/>
                </a:solidFill>
              </a:rPr>
              <a:t>QUESTION: Why do you think he did it this way?</a:t>
            </a:r>
          </a:p>
          <a:p>
            <a:pPr lvl="2"/>
            <a:r>
              <a:rPr lang="en-US" sz="1800" dirty="0">
                <a:solidFill>
                  <a:schemeClr val="tx1"/>
                </a:solidFill>
              </a:rPr>
              <a:t>Possibly to emphasize that creation took place in six days</a:t>
            </a:r>
          </a:p>
          <a:p>
            <a:pPr lvl="1"/>
            <a:r>
              <a:rPr lang="en-US" sz="2000" dirty="0">
                <a:solidFill>
                  <a:schemeClr val="tx1"/>
                </a:solidFill>
              </a:rPr>
              <a:t>On the seventh day, God rested and admired His creation</a:t>
            </a:r>
          </a:p>
          <a:p>
            <a:pPr lvl="1"/>
            <a:endParaRPr lang="en-US" sz="1800" dirty="0">
              <a:solidFill>
                <a:schemeClr val="tx1"/>
              </a:solidFill>
            </a:endParaRPr>
          </a:p>
          <a:p>
            <a:pPr lvl="1"/>
            <a:endParaRPr lang="en-US" sz="2200" i="1" dirty="0">
              <a:solidFill>
                <a:schemeClr val="tx1"/>
              </a:solidFill>
            </a:endParaRPr>
          </a:p>
        </p:txBody>
      </p:sp>
    </p:spTree>
    <p:extLst>
      <p:ext uri="{BB962C8B-B14F-4D97-AF65-F5344CB8AC3E}">
        <p14:creationId xmlns:p14="http://schemas.microsoft.com/office/powerpoint/2010/main" val="1703106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 calcmode="lin" valueType="num">
                                      <p:cBhvr additive="base">
                                        <p:cTn id="17"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2">
                                            <p:txEl>
                                              <p:pRg st="3" end="3"/>
                                            </p:txEl>
                                          </p:spTgt>
                                        </p:tgtEl>
                                        <p:attrNameLst>
                                          <p:attrName>style.visibility</p:attrName>
                                        </p:attrNameLst>
                                      </p:cBhvr>
                                      <p:to>
                                        <p:strVal val="visible"/>
                                      </p:to>
                                    </p:set>
                                    <p:anim calcmode="lin" valueType="num">
                                      <p:cBhvr additive="base">
                                        <p:cTn id="23"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2">
                                            <p:txEl>
                                              <p:pRg st="4" end="4"/>
                                            </p:txEl>
                                          </p:spTgt>
                                        </p:tgtEl>
                                        <p:attrNameLst>
                                          <p:attrName>style.visibility</p:attrName>
                                        </p:attrNameLst>
                                      </p:cBhvr>
                                      <p:to>
                                        <p:strVal val="visible"/>
                                      </p:to>
                                    </p:set>
                                    <p:anim calcmode="lin" valueType="num">
                                      <p:cBhvr additive="base">
                                        <p:cTn id="29"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2">
                                            <p:txEl>
                                              <p:pRg st="5" end="5"/>
                                            </p:txEl>
                                          </p:spTgt>
                                        </p:tgtEl>
                                        <p:attrNameLst>
                                          <p:attrName>style.visibility</p:attrName>
                                        </p:attrNameLst>
                                      </p:cBhvr>
                                      <p:to>
                                        <p:strVal val="visible"/>
                                      </p:to>
                                    </p:set>
                                    <p:anim calcmode="lin" valueType="num">
                                      <p:cBhvr additive="base">
                                        <p:cTn id="35"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2">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2">
                                            <p:txEl>
                                              <p:pRg st="6" end="6"/>
                                            </p:txEl>
                                          </p:spTgt>
                                        </p:tgtEl>
                                        <p:attrNameLst>
                                          <p:attrName>style.visibility</p:attrName>
                                        </p:attrNameLst>
                                      </p:cBhvr>
                                      <p:to>
                                        <p:strVal val="visible"/>
                                      </p:to>
                                    </p:set>
                                    <p:anim calcmode="lin" valueType="num">
                                      <p:cBhvr additive="base">
                                        <p:cTn id="39"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2">
                                            <p:txEl>
                                              <p:pRg st="7" end="7"/>
                                            </p:txEl>
                                          </p:spTgt>
                                        </p:tgtEl>
                                        <p:attrNameLst>
                                          <p:attrName>style.visibility</p:attrName>
                                        </p:attrNameLst>
                                      </p:cBhvr>
                                      <p:to>
                                        <p:strVal val="visible"/>
                                      </p:to>
                                    </p:set>
                                    <p:anim calcmode="lin" valueType="num">
                                      <p:cBhvr additive="base">
                                        <p:cTn id="45"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19F2C-234E-8B1D-5901-5F668DFBD9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57DC36-4BA3-EC5F-3D0D-25B9A6A74BC8}"/>
              </a:ext>
            </a:extLst>
          </p:cNvPr>
          <p:cNvSpPr>
            <a:spLocks noGrp="1"/>
          </p:cNvSpPr>
          <p:nvPr>
            <p:ph type="title"/>
          </p:nvPr>
        </p:nvSpPr>
        <p:spPr>
          <a:xfrm>
            <a:off x="1640156" y="332010"/>
            <a:ext cx="10259744" cy="855412"/>
          </a:xfrm>
        </p:spPr>
        <p:txBody>
          <a:bodyPr>
            <a:noAutofit/>
          </a:bodyPr>
          <a:lstStyle/>
          <a:p>
            <a:r>
              <a:rPr lang="en-US" b="1" dirty="0"/>
              <a:t>God rests, page 2</a:t>
            </a:r>
          </a:p>
        </p:txBody>
      </p:sp>
      <p:sp>
        <p:nvSpPr>
          <p:cNvPr id="5" name="Content Placeholder 2">
            <a:extLst>
              <a:ext uri="{FF2B5EF4-FFF2-40B4-BE49-F238E27FC236}">
                <a16:creationId xmlns:a16="http://schemas.microsoft.com/office/drawing/2014/main" id="{11B16333-6AEA-07AE-181A-DDDE4C8D20A7}"/>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2877F799-747E-AD85-FF21-4DC6438732AF}"/>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t>1 Thus the heavens and the earth were finished, and all the host of them. 2 And on the seventh day God finished his work that he had done, and </a:t>
            </a:r>
            <a:r>
              <a:rPr lang="en-US" sz="2400" b="1" i="1" u="sng" dirty="0"/>
              <a:t>he rested on the seventh day from all his work that he had done</a:t>
            </a:r>
            <a:r>
              <a:rPr lang="en-US" sz="2400" b="1" i="1" dirty="0"/>
              <a:t>. 3 So God blessed the seventh day and made it holy, because on it God rested from all his work that he had done in creation.</a:t>
            </a:r>
          </a:p>
          <a:p>
            <a:pPr lvl="1"/>
            <a:r>
              <a:rPr lang="en-US" sz="2400" dirty="0"/>
              <a:t>“Rested”, Hebrew: </a:t>
            </a:r>
            <a:r>
              <a:rPr lang="en-US" sz="2400" i="1" dirty="0" err="1"/>
              <a:t>Shabbath</a:t>
            </a:r>
            <a:r>
              <a:rPr lang="en-US" sz="2400" i="1" dirty="0"/>
              <a:t>, means to cease, desist, rest</a:t>
            </a:r>
          </a:p>
          <a:p>
            <a:pPr lvl="2"/>
            <a:r>
              <a:rPr lang="en-US" sz="2000" dirty="0"/>
              <a:t>QUESTION: What is a “rest” in music?</a:t>
            </a:r>
          </a:p>
          <a:p>
            <a:pPr lvl="2"/>
            <a:r>
              <a:rPr lang="en-US" sz="2000" dirty="0"/>
              <a:t>It’s not our human understanding of rest. God does not need rest!</a:t>
            </a:r>
          </a:p>
          <a:p>
            <a:pPr lvl="2"/>
            <a:r>
              <a:rPr lang="en-US" sz="1800" i="1" dirty="0"/>
              <a:t>Psalm 121:3-4, 3 He will not let your foot be moved; he who keeps you will not slumber. 4 Behold, he who keeps Israel will neither slumber nor sleep.</a:t>
            </a:r>
          </a:p>
          <a:p>
            <a:pPr lvl="2"/>
            <a:r>
              <a:rPr lang="en-US" sz="1800" i="1" dirty="0"/>
              <a:t>Isa 40:28, Have you not known? Have you not heard? The Lord is the everlasting God, the Creator of the ends of the earth. He does not faint or grow weary; his understanding is unsearchable.</a:t>
            </a:r>
          </a:p>
          <a:p>
            <a:pPr lvl="2"/>
            <a:endParaRPr lang="en-US" sz="2000" i="1" dirty="0"/>
          </a:p>
          <a:p>
            <a:pPr lvl="1"/>
            <a:endParaRPr lang="en-US" sz="2200" i="1" dirty="0"/>
          </a:p>
        </p:txBody>
      </p:sp>
    </p:spTree>
    <p:extLst>
      <p:ext uri="{BB962C8B-B14F-4D97-AF65-F5344CB8AC3E}">
        <p14:creationId xmlns:p14="http://schemas.microsoft.com/office/powerpoint/2010/main" val="3795017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 calcmode="lin" valueType="num">
                                      <p:cBhvr additive="base">
                                        <p:cTn id="17"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2">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2">
                                            <p:txEl>
                                              <p:pRg st="3" end="3"/>
                                            </p:txEl>
                                          </p:spTgt>
                                        </p:tgtEl>
                                        <p:attrNameLst>
                                          <p:attrName>style.visibility</p:attrName>
                                        </p:attrNameLst>
                                      </p:cBhvr>
                                      <p:to>
                                        <p:strVal val="visible"/>
                                      </p:to>
                                    </p:set>
                                    <p:anim calcmode="lin" valueType="num">
                                      <p:cBhvr additive="base">
                                        <p:cTn id="21"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2">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2">
                                            <p:txEl>
                                              <p:pRg st="4" end="4"/>
                                            </p:txEl>
                                          </p:spTgt>
                                        </p:tgtEl>
                                        <p:attrNameLst>
                                          <p:attrName>style.visibility</p:attrName>
                                        </p:attrNameLst>
                                      </p:cBhvr>
                                      <p:to>
                                        <p:strVal val="visible"/>
                                      </p:to>
                                    </p:set>
                                    <p:anim calcmode="lin" valueType="num">
                                      <p:cBhvr additive="base">
                                        <p:cTn id="25"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2">
                                            <p:txEl>
                                              <p:pRg st="5" end="5"/>
                                            </p:txEl>
                                          </p:spTgt>
                                        </p:tgtEl>
                                        <p:attrNameLst>
                                          <p:attrName>style.visibility</p:attrName>
                                        </p:attrNameLst>
                                      </p:cBhvr>
                                      <p:to>
                                        <p:strVal val="visible"/>
                                      </p:to>
                                    </p:set>
                                    <p:anim calcmode="lin" valueType="num">
                                      <p:cBhvr additive="base">
                                        <p:cTn id="29"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8E66C-5E9E-51D2-6D43-1013F85785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188D22-9349-43A5-2804-75FB85D4CCC9}"/>
              </a:ext>
            </a:extLst>
          </p:cNvPr>
          <p:cNvSpPr>
            <a:spLocks noGrp="1"/>
          </p:cNvSpPr>
          <p:nvPr>
            <p:ph type="title"/>
          </p:nvPr>
        </p:nvSpPr>
        <p:spPr>
          <a:xfrm>
            <a:off x="1640156" y="332010"/>
            <a:ext cx="10259744" cy="855412"/>
          </a:xfrm>
        </p:spPr>
        <p:txBody>
          <a:bodyPr>
            <a:noAutofit/>
          </a:bodyPr>
          <a:lstStyle/>
          <a:p>
            <a:r>
              <a:rPr lang="en-US" b="1" dirty="0"/>
              <a:t>God rests, page 3</a:t>
            </a:r>
          </a:p>
        </p:txBody>
      </p:sp>
      <p:sp>
        <p:nvSpPr>
          <p:cNvPr id="5" name="Content Placeholder 2">
            <a:extLst>
              <a:ext uri="{FF2B5EF4-FFF2-40B4-BE49-F238E27FC236}">
                <a16:creationId xmlns:a16="http://schemas.microsoft.com/office/drawing/2014/main" id="{FC5E5858-4E55-D53E-7FE4-C309B03E887A}"/>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61FE7FFD-5CD1-CD42-E1B4-B185A6D1C24C}"/>
              </a:ext>
            </a:extLst>
          </p:cNvPr>
          <p:cNvSpPr txBox="1">
            <a:spLocks/>
          </p:cNvSpPr>
          <p:nvPr/>
        </p:nvSpPr>
        <p:spPr>
          <a:xfrm>
            <a:off x="2423565" y="1187421"/>
            <a:ext cx="9545931" cy="5522471"/>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t>1 Thus the heavens and the earth were finished, and all the host of them. 2 And on the seventh day God finished his work that he had done, and he rested on the seventh day from all his work that he had done. 3 </a:t>
            </a:r>
            <a:r>
              <a:rPr lang="en-US" sz="2400" b="1" i="1" u="sng" dirty="0"/>
              <a:t>So God blessed the seventh day and made it holy, because on it God rested from all his work that he had done in creation.</a:t>
            </a:r>
          </a:p>
          <a:p>
            <a:pPr lvl="1"/>
            <a:r>
              <a:rPr lang="en-US" sz="2000" dirty="0"/>
              <a:t>God blesses the day and makes it holy (sets it apart as special)</a:t>
            </a:r>
          </a:p>
          <a:p>
            <a:pPr lvl="1"/>
            <a:r>
              <a:rPr lang="en-US" sz="2000" dirty="0"/>
              <a:t>QUESTION: And what did he rest </a:t>
            </a:r>
            <a:r>
              <a:rPr lang="en-US" sz="2000" i="1" dirty="0"/>
              <a:t>from</a:t>
            </a:r>
            <a:r>
              <a:rPr lang="en-US" sz="2000" dirty="0"/>
              <a:t>?</a:t>
            </a:r>
          </a:p>
          <a:p>
            <a:pPr lvl="2"/>
            <a:r>
              <a:rPr lang="en-US" sz="2000" i="1" dirty="0"/>
              <a:t>Heb 4:3b, his works were finished from the foundation of the world</a:t>
            </a:r>
          </a:p>
          <a:p>
            <a:pPr lvl="1"/>
            <a:r>
              <a:rPr lang="en-US" sz="2000" dirty="0"/>
              <a:t>QUESTION: Is God working now?</a:t>
            </a:r>
          </a:p>
          <a:p>
            <a:pPr lvl="2"/>
            <a:r>
              <a:rPr lang="en-US" sz="1800" dirty="0"/>
              <a:t>John 5:17, But Jesus answered them, “My Father is working until now, and I am working.”</a:t>
            </a:r>
          </a:p>
          <a:p>
            <a:pPr lvl="1"/>
            <a:r>
              <a:rPr lang="en-US" sz="1800" dirty="0"/>
              <a:t>QUESTION: Days, Months, Years! Where does our 7-day week come from?</a:t>
            </a:r>
          </a:p>
          <a:p>
            <a:pPr lvl="1"/>
            <a:r>
              <a:rPr lang="en-US" sz="1800" dirty="0"/>
              <a:t>QUESTION: Do you ever wonder why God took so long to create? A model!</a:t>
            </a:r>
          </a:p>
        </p:txBody>
      </p:sp>
    </p:spTree>
    <p:extLst>
      <p:ext uri="{BB962C8B-B14F-4D97-AF65-F5344CB8AC3E}">
        <p14:creationId xmlns:p14="http://schemas.microsoft.com/office/powerpoint/2010/main" val="306771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anim calcmode="lin" valueType="num">
                                      <p:cBhvr additive="base">
                                        <p:cTn id="11"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anim calcmode="lin" valueType="num">
                                      <p:cBhvr additive="base">
                                        <p:cTn id="15"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anim calcmode="lin" valueType="num">
                                      <p:cBhvr additive="base">
                                        <p:cTn id="19"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4" end="4"/>
                                            </p:txEl>
                                          </p:spTgt>
                                        </p:tgtEl>
                                        <p:attrNameLst>
                                          <p:attrName>style.visibility</p:attrName>
                                        </p:attrNameLst>
                                      </p:cBhvr>
                                      <p:to>
                                        <p:strVal val="visible"/>
                                      </p:to>
                                    </p:set>
                                    <p:anim calcmode="lin" valueType="num">
                                      <p:cBhvr additive="base">
                                        <p:cTn id="25"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2">
                                            <p:txEl>
                                              <p:pRg st="5" end="5"/>
                                            </p:txEl>
                                          </p:spTgt>
                                        </p:tgtEl>
                                        <p:attrNameLst>
                                          <p:attrName>style.visibility</p:attrName>
                                        </p:attrNameLst>
                                      </p:cBhvr>
                                      <p:to>
                                        <p:strVal val="visible"/>
                                      </p:to>
                                    </p:set>
                                    <p:anim calcmode="lin" valueType="num">
                                      <p:cBhvr additive="base">
                                        <p:cTn id="29"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2">
                                            <p:txEl>
                                              <p:pRg st="6" end="6"/>
                                            </p:txEl>
                                          </p:spTgt>
                                        </p:tgtEl>
                                        <p:attrNameLst>
                                          <p:attrName>style.visibility</p:attrName>
                                        </p:attrNameLst>
                                      </p:cBhvr>
                                      <p:to>
                                        <p:strVal val="visible"/>
                                      </p:to>
                                    </p:set>
                                    <p:anim calcmode="lin" valueType="num">
                                      <p:cBhvr additive="base">
                                        <p:cTn id="35"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2">
                                            <p:txEl>
                                              <p:pRg st="7" end="7"/>
                                            </p:txEl>
                                          </p:spTgt>
                                        </p:tgtEl>
                                        <p:attrNameLst>
                                          <p:attrName>style.visibility</p:attrName>
                                        </p:attrNameLst>
                                      </p:cBhvr>
                                      <p:to>
                                        <p:strVal val="visible"/>
                                      </p:to>
                                    </p:set>
                                    <p:anim calcmode="lin" valueType="num">
                                      <p:cBhvr additive="base">
                                        <p:cTn id="41"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92F3F-C3F4-1E30-88CD-EC1C214212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B9FB07-A519-0EC7-BC22-C3D84457240B}"/>
              </a:ext>
            </a:extLst>
          </p:cNvPr>
          <p:cNvSpPr>
            <a:spLocks noGrp="1"/>
          </p:cNvSpPr>
          <p:nvPr>
            <p:ph type="title"/>
          </p:nvPr>
        </p:nvSpPr>
        <p:spPr>
          <a:xfrm>
            <a:off x="1640156" y="332010"/>
            <a:ext cx="10259744" cy="855412"/>
          </a:xfrm>
        </p:spPr>
        <p:txBody>
          <a:bodyPr>
            <a:noAutofit/>
          </a:bodyPr>
          <a:lstStyle/>
          <a:p>
            <a:r>
              <a:rPr lang="en-US" b="1" dirty="0"/>
              <a:t>God rests, so we rest, page 4</a:t>
            </a:r>
          </a:p>
        </p:txBody>
      </p:sp>
      <p:sp>
        <p:nvSpPr>
          <p:cNvPr id="5" name="Content Placeholder 2">
            <a:extLst>
              <a:ext uri="{FF2B5EF4-FFF2-40B4-BE49-F238E27FC236}">
                <a16:creationId xmlns:a16="http://schemas.microsoft.com/office/drawing/2014/main" id="{D213DD92-70D1-1398-92A6-D05DD4279498}"/>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0023B21E-2564-9D86-3D84-5FCADF533A94}"/>
              </a:ext>
            </a:extLst>
          </p:cNvPr>
          <p:cNvSpPr txBox="1">
            <a:spLocks/>
          </p:cNvSpPr>
          <p:nvPr/>
        </p:nvSpPr>
        <p:spPr>
          <a:xfrm>
            <a:off x="1811353" y="1187421"/>
            <a:ext cx="10158143" cy="5522471"/>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t>Exodus 20:8-11, 8 “Remember the Sabbath day, to keep it holy. 9 Six days you shall labor, and do all your work, 10 but the seventh day is a Sabbath to the Lord your God. On it you shall not do any work, you, or your son, or your daughter, your male servant, or your female servant, or your livestock, or the sojourner who is within your gates. 11 </a:t>
            </a:r>
            <a:r>
              <a:rPr lang="en-US" sz="2400" b="1" i="1" u="sng" dirty="0"/>
              <a:t>For in six days the Lord made heaven and earth, the sea, and all that is in them, and rested on the seventh day. Therefore the Lord blessed the Sabbath day and made it holy.</a:t>
            </a:r>
          </a:p>
          <a:p>
            <a:pPr lvl="1"/>
            <a:r>
              <a:rPr lang="en-US" sz="2200" dirty="0"/>
              <a:t>Creation week is the very basis for the working week</a:t>
            </a:r>
          </a:p>
          <a:p>
            <a:pPr lvl="1"/>
            <a:r>
              <a:rPr lang="en-US" sz="2200" dirty="0"/>
              <a:t>How many days in a week?</a:t>
            </a:r>
          </a:p>
          <a:p>
            <a:pPr lvl="1"/>
            <a:r>
              <a:rPr lang="en-US" sz="2200" dirty="0"/>
              <a:t>How long are the days?</a:t>
            </a:r>
          </a:p>
        </p:txBody>
      </p:sp>
    </p:spTree>
    <p:extLst>
      <p:ext uri="{BB962C8B-B14F-4D97-AF65-F5344CB8AC3E}">
        <p14:creationId xmlns:p14="http://schemas.microsoft.com/office/powerpoint/2010/main" val="2242608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9B108F90-4B71-EA78-8C27-B35515368292}"/>
            </a:ext>
          </a:extLst>
        </p:cNvPr>
        <p:cNvGrpSpPr/>
        <p:nvPr/>
      </p:nvGrpSpPr>
      <p:grpSpPr>
        <a:xfrm>
          <a:off x="0" y="0"/>
          <a:ext cx="0" cy="0"/>
          <a:chOff x="0" y="0"/>
          <a:chExt cx="0" cy="0"/>
        </a:xfrm>
      </p:grpSpPr>
      <p:grpSp>
        <p:nvGrpSpPr>
          <p:cNvPr id="17" name="Group 16">
            <a:extLst>
              <a:ext uri="{FF2B5EF4-FFF2-40B4-BE49-F238E27FC236}">
                <a16:creationId xmlns:a16="http://schemas.microsoft.com/office/drawing/2014/main" id="{8CD25866-F15D-40A4-AEC5-47C044637A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8" name="Freeform 11">
              <a:extLst>
                <a:ext uri="{FF2B5EF4-FFF2-40B4-BE49-F238E27FC236}">
                  <a16:creationId xmlns:a16="http://schemas.microsoft.com/office/drawing/2014/main" id="{DCB8E995-36E8-40B6-82D4-F52DE2987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9" name="Freeform 12">
              <a:extLst>
                <a:ext uri="{FF2B5EF4-FFF2-40B4-BE49-F238E27FC236}">
                  <a16:creationId xmlns:a16="http://schemas.microsoft.com/office/drawing/2014/main" id="{DF54AEB5-68B5-46AE-B8F0-EEBE5DFED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20" name="Freeform 13">
              <a:extLst>
                <a:ext uri="{FF2B5EF4-FFF2-40B4-BE49-F238E27FC236}">
                  <a16:creationId xmlns:a16="http://schemas.microsoft.com/office/drawing/2014/main" id="{E3F708CB-F094-4EE7-8AD5-A462F1DF8B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21" name="Freeform 14">
              <a:extLst>
                <a:ext uri="{FF2B5EF4-FFF2-40B4-BE49-F238E27FC236}">
                  <a16:creationId xmlns:a16="http://schemas.microsoft.com/office/drawing/2014/main" id="{ECFCFB22-E8B5-4FAC-A354-E7E0CE6F2B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22" name="Freeform 15">
              <a:extLst>
                <a:ext uri="{FF2B5EF4-FFF2-40B4-BE49-F238E27FC236}">
                  <a16:creationId xmlns:a16="http://schemas.microsoft.com/office/drawing/2014/main" id="{ED1DB3B4-A6DC-476F-986E-DF361EE84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23" name="Freeform 16">
              <a:extLst>
                <a:ext uri="{FF2B5EF4-FFF2-40B4-BE49-F238E27FC236}">
                  <a16:creationId xmlns:a16="http://schemas.microsoft.com/office/drawing/2014/main" id="{4EE13DFA-3489-4DE6-9154-34D9CB4005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24" name="Freeform 17">
              <a:extLst>
                <a:ext uri="{FF2B5EF4-FFF2-40B4-BE49-F238E27FC236}">
                  <a16:creationId xmlns:a16="http://schemas.microsoft.com/office/drawing/2014/main" id="{5CD12D51-F9A8-4CC9-B9C9-206EAFD8C1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25" name="Freeform 18">
              <a:extLst>
                <a:ext uri="{FF2B5EF4-FFF2-40B4-BE49-F238E27FC236}">
                  <a16:creationId xmlns:a16="http://schemas.microsoft.com/office/drawing/2014/main" id="{266B326C-1178-40F9-A265-6067D363B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26" name="Freeform 19">
              <a:extLst>
                <a:ext uri="{FF2B5EF4-FFF2-40B4-BE49-F238E27FC236}">
                  <a16:creationId xmlns:a16="http://schemas.microsoft.com/office/drawing/2014/main" id="{12F3B319-F00B-4755-BC54-95511E21DB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7" name="Freeform 20">
              <a:extLst>
                <a:ext uri="{FF2B5EF4-FFF2-40B4-BE49-F238E27FC236}">
                  <a16:creationId xmlns:a16="http://schemas.microsoft.com/office/drawing/2014/main" id="{3079D7BD-8A3F-47F6-8407-D9DA96FF35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8" name="Freeform 21">
              <a:extLst>
                <a:ext uri="{FF2B5EF4-FFF2-40B4-BE49-F238E27FC236}">
                  <a16:creationId xmlns:a16="http://schemas.microsoft.com/office/drawing/2014/main" id="{1F97C31C-8585-43FB-924B-8ADD651233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9" name="Freeform 22">
              <a:extLst>
                <a:ext uri="{FF2B5EF4-FFF2-40B4-BE49-F238E27FC236}">
                  <a16:creationId xmlns:a16="http://schemas.microsoft.com/office/drawing/2014/main" id="{A33E1C89-7E74-49BF-A5D1-9A352ED03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31" name="Group 30">
            <a:extLst>
              <a:ext uri="{FF2B5EF4-FFF2-40B4-BE49-F238E27FC236}">
                <a16:creationId xmlns:a16="http://schemas.microsoft.com/office/drawing/2014/main" id="{0C4A17ED-96AA-44A6-A050-E1A7A1CDD9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32" name="Freeform 27">
              <a:extLst>
                <a:ext uri="{FF2B5EF4-FFF2-40B4-BE49-F238E27FC236}">
                  <a16:creationId xmlns:a16="http://schemas.microsoft.com/office/drawing/2014/main" id="{FBB2A87E-3E24-4A6F-9FD8-0F1436D4D3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33" name="Freeform 28">
              <a:extLst>
                <a:ext uri="{FF2B5EF4-FFF2-40B4-BE49-F238E27FC236}">
                  <a16:creationId xmlns:a16="http://schemas.microsoft.com/office/drawing/2014/main" id="{257F945B-2AA3-4328-BFF5-20DE64011B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34" name="Freeform 29">
              <a:extLst>
                <a:ext uri="{FF2B5EF4-FFF2-40B4-BE49-F238E27FC236}">
                  <a16:creationId xmlns:a16="http://schemas.microsoft.com/office/drawing/2014/main" id="{E1A7230F-6A6F-403C-9D83-7176E28525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35" name="Freeform 30">
              <a:extLst>
                <a:ext uri="{FF2B5EF4-FFF2-40B4-BE49-F238E27FC236}">
                  <a16:creationId xmlns:a16="http://schemas.microsoft.com/office/drawing/2014/main" id="{E33E315A-9CB0-460E-A8B7-0A064BBFA0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36" name="Freeform 31">
              <a:extLst>
                <a:ext uri="{FF2B5EF4-FFF2-40B4-BE49-F238E27FC236}">
                  <a16:creationId xmlns:a16="http://schemas.microsoft.com/office/drawing/2014/main" id="{22CAAD33-CFAD-4E61-82AE-0C6F838530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37" name="Freeform 32">
              <a:extLst>
                <a:ext uri="{FF2B5EF4-FFF2-40B4-BE49-F238E27FC236}">
                  <a16:creationId xmlns:a16="http://schemas.microsoft.com/office/drawing/2014/main" id="{1A20E13C-2540-4000-A13B-8F781100E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38" name="Freeform 33">
              <a:extLst>
                <a:ext uri="{FF2B5EF4-FFF2-40B4-BE49-F238E27FC236}">
                  <a16:creationId xmlns:a16="http://schemas.microsoft.com/office/drawing/2014/main" id="{51EF0A01-E03D-448B-B12E-D5BFC6D0D2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9" name="Freeform 34">
              <a:extLst>
                <a:ext uri="{FF2B5EF4-FFF2-40B4-BE49-F238E27FC236}">
                  <a16:creationId xmlns:a16="http://schemas.microsoft.com/office/drawing/2014/main" id="{58286A03-168E-477B-8876-2C53E4950D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40" name="Freeform 35">
              <a:extLst>
                <a:ext uri="{FF2B5EF4-FFF2-40B4-BE49-F238E27FC236}">
                  <a16:creationId xmlns:a16="http://schemas.microsoft.com/office/drawing/2014/main" id="{3DFFC705-1899-4E4C-AE76-F85BAF2F66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41" name="Freeform 36">
              <a:extLst>
                <a:ext uri="{FF2B5EF4-FFF2-40B4-BE49-F238E27FC236}">
                  <a16:creationId xmlns:a16="http://schemas.microsoft.com/office/drawing/2014/main" id="{01C9598D-BDF6-4A24-83B6-4DCA4D1349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42" name="Freeform 37">
              <a:extLst>
                <a:ext uri="{FF2B5EF4-FFF2-40B4-BE49-F238E27FC236}">
                  <a16:creationId xmlns:a16="http://schemas.microsoft.com/office/drawing/2014/main" id="{950C8213-67CD-4DEF-AA44-8BB3101392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43" name="Freeform 38">
              <a:extLst>
                <a:ext uri="{FF2B5EF4-FFF2-40B4-BE49-F238E27FC236}">
                  <a16:creationId xmlns:a16="http://schemas.microsoft.com/office/drawing/2014/main" id="{2016FE1D-E3EB-4CF6-809B-159872CC7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45" name="Rectangle 44">
            <a:extLst>
              <a:ext uri="{FF2B5EF4-FFF2-40B4-BE49-F238E27FC236}">
                <a16:creationId xmlns:a16="http://schemas.microsoft.com/office/drawing/2014/main" id="{CE6C63DC-BAE4-42B6-8FDF-F6467C2D2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7" name="Freeform 11">
            <a:extLst>
              <a:ext uri="{FF2B5EF4-FFF2-40B4-BE49-F238E27FC236}">
                <a16:creationId xmlns:a16="http://schemas.microsoft.com/office/drawing/2014/main" id="{BFE4781A-41C7-4F27-8792-A74EFB8E5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useBgFill="1">
        <p:nvSpPr>
          <p:cNvPr id="49" name="Rectangle 48">
            <a:extLst>
              <a:ext uri="{FF2B5EF4-FFF2-40B4-BE49-F238E27FC236}">
                <a16:creationId xmlns:a16="http://schemas.microsoft.com/office/drawing/2014/main" id="{0A46F010-D160-4609-8979-FFD8C1EA6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C2690A-5F47-9F9F-E7A5-56945956D11C}"/>
              </a:ext>
            </a:extLst>
          </p:cNvPr>
          <p:cNvSpPr>
            <a:spLocks noGrp="1"/>
          </p:cNvSpPr>
          <p:nvPr>
            <p:ph type="title"/>
          </p:nvPr>
        </p:nvSpPr>
        <p:spPr>
          <a:xfrm>
            <a:off x="3075219" y="624110"/>
            <a:ext cx="8894277" cy="1280890"/>
          </a:xfrm>
        </p:spPr>
        <p:txBody>
          <a:bodyPr vert="horz" lIns="91440" tIns="45720" rIns="91440" bIns="45720" rtlCol="0" anchor="t">
            <a:normAutofit/>
          </a:bodyPr>
          <a:lstStyle/>
          <a:p>
            <a:r>
              <a:rPr lang="en-US" sz="4000" b="1" dirty="0"/>
              <a:t>Genesis 2:4, The First </a:t>
            </a:r>
            <a:r>
              <a:rPr lang="en-US" sz="4000" b="1" dirty="0" err="1"/>
              <a:t>Toledot</a:t>
            </a:r>
            <a:endParaRPr lang="en-US" sz="4000" b="1" dirty="0"/>
          </a:p>
        </p:txBody>
      </p:sp>
      <p:sp>
        <p:nvSpPr>
          <p:cNvPr id="51" name="Rectangle 50">
            <a:extLst>
              <a:ext uri="{FF2B5EF4-FFF2-40B4-BE49-F238E27FC236}">
                <a16:creationId xmlns:a16="http://schemas.microsoft.com/office/drawing/2014/main" id="{81B8C4F6-C3AC-4C94-8EC7-E4F7B7E9C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851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3" name="Group 52">
            <a:extLst>
              <a:ext uri="{FF2B5EF4-FFF2-40B4-BE49-F238E27FC236}">
                <a16:creationId xmlns:a16="http://schemas.microsoft.com/office/drawing/2014/main" id="{0B789310-9859-4942-98C8-3D2F12AAAE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tx2">
              <a:lumMod val="60000"/>
              <a:lumOff val="40000"/>
              <a:alpha val="40000"/>
            </a:schemeClr>
          </a:solidFill>
        </p:grpSpPr>
        <p:sp>
          <p:nvSpPr>
            <p:cNvPr id="54" name="Freeform 11">
              <a:extLst>
                <a:ext uri="{FF2B5EF4-FFF2-40B4-BE49-F238E27FC236}">
                  <a16:creationId xmlns:a16="http://schemas.microsoft.com/office/drawing/2014/main" id="{FE9E5460-2AA9-4786-B69C-23DBEF356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US"/>
            </a:p>
          </p:txBody>
        </p:sp>
        <p:sp>
          <p:nvSpPr>
            <p:cNvPr id="55" name="Freeform 12">
              <a:extLst>
                <a:ext uri="{FF2B5EF4-FFF2-40B4-BE49-F238E27FC236}">
                  <a16:creationId xmlns:a16="http://schemas.microsoft.com/office/drawing/2014/main" id="{E344A2AF-3860-4427-B13E-98021C17AB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US"/>
            </a:p>
          </p:txBody>
        </p:sp>
        <p:sp>
          <p:nvSpPr>
            <p:cNvPr id="56" name="Freeform 13">
              <a:extLst>
                <a:ext uri="{FF2B5EF4-FFF2-40B4-BE49-F238E27FC236}">
                  <a16:creationId xmlns:a16="http://schemas.microsoft.com/office/drawing/2014/main" id="{DDBDD44E-1DC0-48AB-8FEC-E098D9197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US"/>
            </a:p>
          </p:txBody>
        </p:sp>
        <p:sp>
          <p:nvSpPr>
            <p:cNvPr id="57" name="Freeform 14">
              <a:extLst>
                <a:ext uri="{FF2B5EF4-FFF2-40B4-BE49-F238E27FC236}">
                  <a16:creationId xmlns:a16="http://schemas.microsoft.com/office/drawing/2014/main" id="{3151FF3E-5E3F-4D82-A684-0003BACEA8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US"/>
            </a:p>
          </p:txBody>
        </p:sp>
        <p:sp>
          <p:nvSpPr>
            <p:cNvPr id="58" name="Freeform 15">
              <a:extLst>
                <a:ext uri="{FF2B5EF4-FFF2-40B4-BE49-F238E27FC236}">
                  <a16:creationId xmlns:a16="http://schemas.microsoft.com/office/drawing/2014/main" id="{C6CBF27E-7F0C-4489-95A7-82DE1C046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US"/>
            </a:p>
          </p:txBody>
        </p:sp>
        <p:sp>
          <p:nvSpPr>
            <p:cNvPr id="59" name="Freeform 16">
              <a:extLst>
                <a:ext uri="{FF2B5EF4-FFF2-40B4-BE49-F238E27FC236}">
                  <a16:creationId xmlns:a16="http://schemas.microsoft.com/office/drawing/2014/main" id="{233BE304-221E-425E-A484-4B2E5F405B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US"/>
            </a:p>
          </p:txBody>
        </p:sp>
        <p:sp>
          <p:nvSpPr>
            <p:cNvPr id="60" name="Freeform 17">
              <a:extLst>
                <a:ext uri="{FF2B5EF4-FFF2-40B4-BE49-F238E27FC236}">
                  <a16:creationId xmlns:a16="http://schemas.microsoft.com/office/drawing/2014/main" id="{10D5734E-EAEA-4A08-86A9-39BD5563E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US"/>
            </a:p>
          </p:txBody>
        </p:sp>
        <p:sp>
          <p:nvSpPr>
            <p:cNvPr id="61" name="Freeform 18">
              <a:extLst>
                <a:ext uri="{FF2B5EF4-FFF2-40B4-BE49-F238E27FC236}">
                  <a16:creationId xmlns:a16="http://schemas.microsoft.com/office/drawing/2014/main" id="{4D47FE86-98D1-4E35-86E4-16E9A19A64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US"/>
            </a:p>
          </p:txBody>
        </p:sp>
        <p:sp>
          <p:nvSpPr>
            <p:cNvPr id="62" name="Freeform 19">
              <a:extLst>
                <a:ext uri="{FF2B5EF4-FFF2-40B4-BE49-F238E27FC236}">
                  <a16:creationId xmlns:a16="http://schemas.microsoft.com/office/drawing/2014/main" id="{F00661F9-B224-4DB1-8EFB-ABF9402BDE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US"/>
            </a:p>
          </p:txBody>
        </p:sp>
        <p:sp>
          <p:nvSpPr>
            <p:cNvPr id="63" name="Freeform 20">
              <a:extLst>
                <a:ext uri="{FF2B5EF4-FFF2-40B4-BE49-F238E27FC236}">
                  <a16:creationId xmlns:a16="http://schemas.microsoft.com/office/drawing/2014/main" id="{679DCB4E-8D36-4B7A-AF0C-8399F113AE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US"/>
            </a:p>
          </p:txBody>
        </p:sp>
        <p:sp>
          <p:nvSpPr>
            <p:cNvPr id="64" name="Freeform 21">
              <a:extLst>
                <a:ext uri="{FF2B5EF4-FFF2-40B4-BE49-F238E27FC236}">
                  <a16:creationId xmlns:a16="http://schemas.microsoft.com/office/drawing/2014/main" id="{4FAD51F6-D24C-4FD6-BEAE-41F0E5A825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US"/>
            </a:p>
          </p:txBody>
        </p:sp>
        <p:sp>
          <p:nvSpPr>
            <p:cNvPr id="65" name="Freeform 22">
              <a:extLst>
                <a:ext uri="{FF2B5EF4-FFF2-40B4-BE49-F238E27FC236}">
                  <a16:creationId xmlns:a16="http://schemas.microsoft.com/office/drawing/2014/main" id="{87AC773F-6D31-458A-9DD7-76566C8A9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US"/>
            </a:p>
          </p:txBody>
        </p:sp>
      </p:grpSp>
      <p:grpSp>
        <p:nvGrpSpPr>
          <p:cNvPr id="67" name="Group 66">
            <a:extLst>
              <a:ext uri="{FF2B5EF4-FFF2-40B4-BE49-F238E27FC236}">
                <a16:creationId xmlns:a16="http://schemas.microsoft.com/office/drawing/2014/main" id="{6F1CEC7A-E419-4950-AA57-B00546C29C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tx2">
              <a:lumMod val="75000"/>
              <a:alpha val="70000"/>
            </a:schemeClr>
          </a:solidFill>
        </p:grpSpPr>
        <p:sp>
          <p:nvSpPr>
            <p:cNvPr id="68" name="Freeform 27">
              <a:extLst>
                <a:ext uri="{FF2B5EF4-FFF2-40B4-BE49-F238E27FC236}">
                  <a16:creationId xmlns:a16="http://schemas.microsoft.com/office/drawing/2014/main" id="{7AE7DCD1-5235-45E8-B229-15A3E3962E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US"/>
            </a:p>
          </p:txBody>
        </p:sp>
        <p:sp>
          <p:nvSpPr>
            <p:cNvPr id="69" name="Freeform 28">
              <a:extLst>
                <a:ext uri="{FF2B5EF4-FFF2-40B4-BE49-F238E27FC236}">
                  <a16:creationId xmlns:a16="http://schemas.microsoft.com/office/drawing/2014/main" id="{C82E58C3-65A5-4079-BF94-E675AA410C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US"/>
            </a:p>
          </p:txBody>
        </p:sp>
        <p:sp>
          <p:nvSpPr>
            <p:cNvPr id="70" name="Freeform 29">
              <a:extLst>
                <a:ext uri="{FF2B5EF4-FFF2-40B4-BE49-F238E27FC236}">
                  <a16:creationId xmlns:a16="http://schemas.microsoft.com/office/drawing/2014/main" id="{7AABE1FA-6DC8-4A47-AC5C-F05B9C111C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US"/>
            </a:p>
          </p:txBody>
        </p:sp>
        <p:sp>
          <p:nvSpPr>
            <p:cNvPr id="71" name="Freeform 30">
              <a:extLst>
                <a:ext uri="{FF2B5EF4-FFF2-40B4-BE49-F238E27FC236}">
                  <a16:creationId xmlns:a16="http://schemas.microsoft.com/office/drawing/2014/main" id="{17BB7298-8900-4C67-B800-BD241F019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US"/>
            </a:p>
          </p:txBody>
        </p:sp>
        <p:sp>
          <p:nvSpPr>
            <p:cNvPr id="72" name="Freeform 31">
              <a:extLst>
                <a:ext uri="{FF2B5EF4-FFF2-40B4-BE49-F238E27FC236}">
                  <a16:creationId xmlns:a16="http://schemas.microsoft.com/office/drawing/2014/main" id="{EE3442F8-53C2-490C-94EF-E423ECB95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US"/>
            </a:p>
          </p:txBody>
        </p:sp>
        <p:sp>
          <p:nvSpPr>
            <p:cNvPr id="73" name="Freeform 32">
              <a:extLst>
                <a:ext uri="{FF2B5EF4-FFF2-40B4-BE49-F238E27FC236}">
                  <a16:creationId xmlns:a16="http://schemas.microsoft.com/office/drawing/2014/main" id="{3DBEA916-8B10-493A-8CBF-9B5FA2A4A0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US"/>
            </a:p>
          </p:txBody>
        </p:sp>
        <p:sp>
          <p:nvSpPr>
            <p:cNvPr id="74" name="Freeform 33">
              <a:extLst>
                <a:ext uri="{FF2B5EF4-FFF2-40B4-BE49-F238E27FC236}">
                  <a16:creationId xmlns:a16="http://schemas.microsoft.com/office/drawing/2014/main" id="{248DB27B-F9EA-4F81-A746-7D57B768E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US"/>
            </a:p>
          </p:txBody>
        </p:sp>
        <p:sp>
          <p:nvSpPr>
            <p:cNvPr id="75" name="Freeform 34">
              <a:extLst>
                <a:ext uri="{FF2B5EF4-FFF2-40B4-BE49-F238E27FC236}">
                  <a16:creationId xmlns:a16="http://schemas.microsoft.com/office/drawing/2014/main" id="{998E5C90-2A81-4013-AE09-2023B4407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US"/>
            </a:p>
          </p:txBody>
        </p:sp>
        <p:sp>
          <p:nvSpPr>
            <p:cNvPr id="76" name="Freeform 35">
              <a:extLst>
                <a:ext uri="{FF2B5EF4-FFF2-40B4-BE49-F238E27FC236}">
                  <a16:creationId xmlns:a16="http://schemas.microsoft.com/office/drawing/2014/main" id="{86A8318B-7607-4519-8EEB-C7DD509653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US"/>
            </a:p>
          </p:txBody>
        </p:sp>
        <p:sp>
          <p:nvSpPr>
            <p:cNvPr id="77" name="Freeform 36">
              <a:extLst>
                <a:ext uri="{FF2B5EF4-FFF2-40B4-BE49-F238E27FC236}">
                  <a16:creationId xmlns:a16="http://schemas.microsoft.com/office/drawing/2014/main" id="{5009FB1B-4865-45DB-8727-F012E3ACA5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US"/>
            </a:p>
          </p:txBody>
        </p:sp>
        <p:sp>
          <p:nvSpPr>
            <p:cNvPr id="78" name="Freeform 37">
              <a:extLst>
                <a:ext uri="{FF2B5EF4-FFF2-40B4-BE49-F238E27FC236}">
                  <a16:creationId xmlns:a16="http://schemas.microsoft.com/office/drawing/2014/main" id="{5B209B64-3A98-4B1A-857A-2368AFED6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US"/>
            </a:p>
          </p:txBody>
        </p:sp>
        <p:sp>
          <p:nvSpPr>
            <p:cNvPr id="79" name="Freeform 38">
              <a:extLst>
                <a:ext uri="{FF2B5EF4-FFF2-40B4-BE49-F238E27FC236}">
                  <a16:creationId xmlns:a16="http://schemas.microsoft.com/office/drawing/2014/main" id="{EB3B5D03-7AE3-411C-A820-6844E7D0C6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US"/>
            </a:p>
          </p:txBody>
        </p:sp>
      </p:grpSp>
      <p:sp>
        <p:nvSpPr>
          <p:cNvPr id="81" name="Freeform 11">
            <a:extLst>
              <a:ext uri="{FF2B5EF4-FFF2-40B4-BE49-F238E27FC236}">
                <a16:creationId xmlns:a16="http://schemas.microsoft.com/office/drawing/2014/main" id="{91328346-8BAD-4616-B50B-5CFDA5648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411452"/>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p:nvSpPr>
          <p:cNvPr id="3" name="Content Placeholder 2">
            <a:extLst>
              <a:ext uri="{FF2B5EF4-FFF2-40B4-BE49-F238E27FC236}">
                <a16:creationId xmlns:a16="http://schemas.microsoft.com/office/drawing/2014/main" id="{3E8D47A6-5012-6DC7-C454-CC74CAD5221F}"/>
              </a:ext>
            </a:extLst>
          </p:cNvPr>
          <p:cNvSpPr txBox="1">
            <a:spLocks/>
          </p:cNvSpPr>
          <p:nvPr/>
        </p:nvSpPr>
        <p:spPr>
          <a:xfrm>
            <a:off x="3130755" y="1522640"/>
            <a:ext cx="8131550" cy="5201545"/>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dirty="0"/>
              <a:t>4 These are the generations (</a:t>
            </a:r>
            <a:r>
              <a:rPr lang="en-US" sz="2600" b="1" i="1" dirty="0" err="1"/>
              <a:t>toledot</a:t>
            </a:r>
            <a:r>
              <a:rPr lang="en-US" sz="2600" b="1" i="1" dirty="0"/>
              <a:t>) of the heavens and the earth when they were created, in the day that the Lord God made the earth and the heavens.</a:t>
            </a:r>
          </a:p>
          <a:p>
            <a:r>
              <a:rPr lang="en-US" sz="2000" b="1" dirty="0" err="1"/>
              <a:t>Toledot</a:t>
            </a:r>
            <a:r>
              <a:rPr lang="en-US" sz="2000" b="1" dirty="0"/>
              <a:t> (plural) “the procession of history as humans shape it”</a:t>
            </a:r>
          </a:p>
          <a:p>
            <a:r>
              <a:rPr lang="en-US" sz="2000" b="1" dirty="0"/>
              <a:t>This is the beginning of the human “story”</a:t>
            </a:r>
          </a:p>
          <a:p>
            <a:r>
              <a:rPr lang="en-US" sz="2000" b="1" dirty="0"/>
              <a:t>The record of generations</a:t>
            </a:r>
          </a:p>
          <a:p>
            <a:r>
              <a:rPr lang="en-US" sz="2000" b="1" dirty="0"/>
              <a:t>God says he made man</a:t>
            </a:r>
            <a:br>
              <a:rPr lang="en-US" sz="2000" b="1" dirty="0"/>
            </a:br>
            <a:r>
              <a:rPr lang="en-US" sz="2000" b="1" dirty="0"/>
              <a:t>in Genesis 1:26.</a:t>
            </a:r>
          </a:p>
          <a:p>
            <a:pPr lvl="1"/>
            <a:r>
              <a:rPr lang="en-US" sz="1800" b="1" dirty="0"/>
              <a:t>So, what’s this?</a:t>
            </a:r>
          </a:p>
          <a:p>
            <a:pPr lvl="1"/>
            <a:r>
              <a:rPr lang="en-US" sz="1800" b="1" dirty="0"/>
              <a:t>Not a “second creation”</a:t>
            </a:r>
          </a:p>
          <a:p>
            <a:r>
              <a:rPr lang="en-US" sz="2000" b="1" dirty="0"/>
              <a:t>This is a deeper dive into</a:t>
            </a:r>
            <a:br>
              <a:rPr lang="en-US" sz="2000" b="1" dirty="0"/>
            </a:br>
            <a:r>
              <a:rPr lang="en-US" sz="2000" b="1" dirty="0"/>
              <a:t>the creation of man and </a:t>
            </a:r>
            <a:br>
              <a:rPr lang="en-US" sz="2000" b="1" dirty="0"/>
            </a:br>
            <a:r>
              <a:rPr lang="en-US" sz="2000" b="1" dirty="0"/>
              <a:t>the beginning of mankind.</a:t>
            </a:r>
          </a:p>
        </p:txBody>
      </p:sp>
      <p:sp>
        <p:nvSpPr>
          <p:cNvPr id="5" name="Content Placeholder 2">
            <a:extLst>
              <a:ext uri="{FF2B5EF4-FFF2-40B4-BE49-F238E27FC236}">
                <a16:creationId xmlns:a16="http://schemas.microsoft.com/office/drawing/2014/main" id="{CD8E1C7C-96CA-2835-8336-911A3D839DAC}"/>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E55A51DA-FACB-A74F-B85A-DBDF643A81FF}"/>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pic>
        <p:nvPicPr>
          <p:cNvPr id="7174" name="Picture 6" descr="toledot.sfread.es - Sfarad.es">
            <a:extLst>
              <a:ext uri="{FF2B5EF4-FFF2-40B4-BE49-F238E27FC236}">
                <a16:creationId xmlns:a16="http://schemas.microsoft.com/office/drawing/2014/main" id="{44591974-0DFE-2319-9210-A895698B42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2300" y="3818531"/>
            <a:ext cx="4826000" cy="271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8058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additive="base">
                                        <p:cTn id="5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12" grpId="0"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8E4B36A6-8158-F813-0C4C-EE42A4AA7F81}"/>
            </a:ext>
          </a:extLst>
        </p:cNvPr>
        <p:cNvGrpSpPr/>
        <p:nvPr/>
      </p:nvGrpSpPr>
      <p:grpSpPr>
        <a:xfrm>
          <a:off x="0" y="0"/>
          <a:ext cx="0" cy="0"/>
          <a:chOff x="0" y="0"/>
          <a:chExt cx="0" cy="0"/>
        </a:xfrm>
      </p:grpSpPr>
      <p:grpSp>
        <p:nvGrpSpPr>
          <p:cNvPr id="17" name="Group 16">
            <a:extLst>
              <a:ext uri="{FF2B5EF4-FFF2-40B4-BE49-F238E27FC236}">
                <a16:creationId xmlns:a16="http://schemas.microsoft.com/office/drawing/2014/main" id="{65F38F09-33A3-658E-5A5B-756590C06E6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8" name="Freeform 11">
              <a:extLst>
                <a:ext uri="{FF2B5EF4-FFF2-40B4-BE49-F238E27FC236}">
                  <a16:creationId xmlns:a16="http://schemas.microsoft.com/office/drawing/2014/main" id="{1814CBDF-A4E1-DEF6-B699-08E89C87D7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9" name="Freeform 12">
              <a:extLst>
                <a:ext uri="{FF2B5EF4-FFF2-40B4-BE49-F238E27FC236}">
                  <a16:creationId xmlns:a16="http://schemas.microsoft.com/office/drawing/2014/main" id="{0CD90A0B-C624-53A3-9652-B5B477560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20" name="Freeform 13">
              <a:extLst>
                <a:ext uri="{FF2B5EF4-FFF2-40B4-BE49-F238E27FC236}">
                  <a16:creationId xmlns:a16="http://schemas.microsoft.com/office/drawing/2014/main" id="{F08670BC-F094-E1C4-D429-7F62BB0A0C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21" name="Freeform 14">
              <a:extLst>
                <a:ext uri="{FF2B5EF4-FFF2-40B4-BE49-F238E27FC236}">
                  <a16:creationId xmlns:a16="http://schemas.microsoft.com/office/drawing/2014/main" id="{844BBA1A-9872-F085-AF9D-598A3872B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22" name="Freeform 15">
              <a:extLst>
                <a:ext uri="{FF2B5EF4-FFF2-40B4-BE49-F238E27FC236}">
                  <a16:creationId xmlns:a16="http://schemas.microsoft.com/office/drawing/2014/main" id="{02D43CF9-F4BF-C1A7-13E7-4E44869429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23" name="Freeform 16">
              <a:extLst>
                <a:ext uri="{FF2B5EF4-FFF2-40B4-BE49-F238E27FC236}">
                  <a16:creationId xmlns:a16="http://schemas.microsoft.com/office/drawing/2014/main" id="{04CAF7B5-BE05-7CDC-4E48-1B2D99F645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24" name="Freeform 17">
              <a:extLst>
                <a:ext uri="{FF2B5EF4-FFF2-40B4-BE49-F238E27FC236}">
                  <a16:creationId xmlns:a16="http://schemas.microsoft.com/office/drawing/2014/main" id="{27FE3407-460B-C149-1074-732522BE8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25" name="Freeform 18">
              <a:extLst>
                <a:ext uri="{FF2B5EF4-FFF2-40B4-BE49-F238E27FC236}">
                  <a16:creationId xmlns:a16="http://schemas.microsoft.com/office/drawing/2014/main" id="{EAA1F9DB-0BA7-4135-0C89-2A6E72D3D2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26" name="Freeform 19">
              <a:extLst>
                <a:ext uri="{FF2B5EF4-FFF2-40B4-BE49-F238E27FC236}">
                  <a16:creationId xmlns:a16="http://schemas.microsoft.com/office/drawing/2014/main" id="{A1762464-1620-4ABC-8D2E-07E6CAC7C1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7" name="Freeform 20">
              <a:extLst>
                <a:ext uri="{FF2B5EF4-FFF2-40B4-BE49-F238E27FC236}">
                  <a16:creationId xmlns:a16="http://schemas.microsoft.com/office/drawing/2014/main" id="{57DA24A5-C371-FF5E-EFE0-9759F53B71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8" name="Freeform 21">
              <a:extLst>
                <a:ext uri="{FF2B5EF4-FFF2-40B4-BE49-F238E27FC236}">
                  <a16:creationId xmlns:a16="http://schemas.microsoft.com/office/drawing/2014/main" id="{D8FABE5D-E812-71F0-66E9-7756844B1D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9" name="Freeform 22">
              <a:extLst>
                <a:ext uri="{FF2B5EF4-FFF2-40B4-BE49-F238E27FC236}">
                  <a16:creationId xmlns:a16="http://schemas.microsoft.com/office/drawing/2014/main" id="{573C97AB-0CD0-5007-8077-074EF114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31" name="Group 30">
            <a:extLst>
              <a:ext uri="{FF2B5EF4-FFF2-40B4-BE49-F238E27FC236}">
                <a16:creationId xmlns:a16="http://schemas.microsoft.com/office/drawing/2014/main" id="{EB5120C2-FD71-B000-A404-16B9EC7CB0F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32" name="Freeform 27">
              <a:extLst>
                <a:ext uri="{FF2B5EF4-FFF2-40B4-BE49-F238E27FC236}">
                  <a16:creationId xmlns:a16="http://schemas.microsoft.com/office/drawing/2014/main" id="{A8519B2C-A624-C9C9-1986-E284BC96FB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33" name="Freeform 28">
              <a:extLst>
                <a:ext uri="{FF2B5EF4-FFF2-40B4-BE49-F238E27FC236}">
                  <a16:creationId xmlns:a16="http://schemas.microsoft.com/office/drawing/2014/main" id="{282E9115-EAD7-BE61-C27B-1A0E4FBA17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34" name="Freeform 29">
              <a:extLst>
                <a:ext uri="{FF2B5EF4-FFF2-40B4-BE49-F238E27FC236}">
                  <a16:creationId xmlns:a16="http://schemas.microsoft.com/office/drawing/2014/main" id="{68AF57D4-BE0D-7313-BB3E-DE9499CC7F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35" name="Freeform 30">
              <a:extLst>
                <a:ext uri="{FF2B5EF4-FFF2-40B4-BE49-F238E27FC236}">
                  <a16:creationId xmlns:a16="http://schemas.microsoft.com/office/drawing/2014/main" id="{68522141-9A8F-6D27-8A25-874206874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36" name="Freeform 31">
              <a:extLst>
                <a:ext uri="{FF2B5EF4-FFF2-40B4-BE49-F238E27FC236}">
                  <a16:creationId xmlns:a16="http://schemas.microsoft.com/office/drawing/2014/main" id="{4B58246D-77A2-8D5C-A4AA-8065C09D04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37" name="Freeform 32">
              <a:extLst>
                <a:ext uri="{FF2B5EF4-FFF2-40B4-BE49-F238E27FC236}">
                  <a16:creationId xmlns:a16="http://schemas.microsoft.com/office/drawing/2014/main" id="{D1374619-8422-DB89-2FEB-AC00B14805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38" name="Freeform 33">
              <a:extLst>
                <a:ext uri="{FF2B5EF4-FFF2-40B4-BE49-F238E27FC236}">
                  <a16:creationId xmlns:a16="http://schemas.microsoft.com/office/drawing/2014/main" id="{8275B2A8-2E26-3C79-4535-9A137E56CC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9" name="Freeform 34">
              <a:extLst>
                <a:ext uri="{FF2B5EF4-FFF2-40B4-BE49-F238E27FC236}">
                  <a16:creationId xmlns:a16="http://schemas.microsoft.com/office/drawing/2014/main" id="{79058068-7779-5410-760A-27919B974E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40" name="Freeform 35">
              <a:extLst>
                <a:ext uri="{FF2B5EF4-FFF2-40B4-BE49-F238E27FC236}">
                  <a16:creationId xmlns:a16="http://schemas.microsoft.com/office/drawing/2014/main" id="{8542CF69-3DA2-99AA-996D-CE2A2625B8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41" name="Freeform 36">
              <a:extLst>
                <a:ext uri="{FF2B5EF4-FFF2-40B4-BE49-F238E27FC236}">
                  <a16:creationId xmlns:a16="http://schemas.microsoft.com/office/drawing/2014/main" id="{22E0F999-F85D-6C93-DA70-F5370C590D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42" name="Freeform 37">
              <a:extLst>
                <a:ext uri="{FF2B5EF4-FFF2-40B4-BE49-F238E27FC236}">
                  <a16:creationId xmlns:a16="http://schemas.microsoft.com/office/drawing/2014/main" id="{7F60796F-D03D-7E02-9327-DA001F220E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43" name="Freeform 38">
              <a:extLst>
                <a:ext uri="{FF2B5EF4-FFF2-40B4-BE49-F238E27FC236}">
                  <a16:creationId xmlns:a16="http://schemas.microsoft.com/office/drawing/2014/main" id="{20405557-A16D-A08E-A60C-BDCB5C2C2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45" name="Rectangle 44">
            <a:extLst>
              <a:ext uri="{FF2B5EF4-FFF2-40B4-BE49-F238E27FC236}">
                <a16:creationId xmlns:a16="http://schemas.microsoft.com/office/drawing/2014/main" id="{4594660B-B051-5ED3-3124-F19C0136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7" name="Freeform 11">
            <a:extLst>
              <a:ext uri="{FF2B5EF4-FFF2-40B4-BE49-F238E27FC236}">
                <a16:creationId xmlns:a16="http://schemas.microsoft.com/office/drawing/2014/main" id="{A91BE47D-EBC0-D1B9-5B67-82CAE8F9AE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useBgFill="1">
        <p:nvSpPr>
          <p:cNvPr id="49" name="Rectangle 48">
            <a:extLst>
              <a:ext uri="{FF2B5EF4-FFF2-40B4-BE49-F238E27FC236}">
                <a16:creationId xmlns:a16="http://schemas.microsoft.com/office/drawing/2014/main" id="{F57376CC-1ED1-9652-BC05-32FECB2005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402B4A-6E8A-1371-0C40-0F7EC190EEA1}"/>
              </a:ext>
            </a:extLst>
          </p:cNvPr>
          <p:cNvSpPr>
            <a:spLocks noGrp="1"/>
          </p:cNvSpPr>
          <p:nvPr>
            <p:ph type="title"/>
          </p:nvPr>
        </p:nvSpPr>
        <p:spPr>
          <a:xfrm>
            <a:off x="3075219" y="624110"/>
            <a:ext cx="8894277" cy="1280890"/>
          </a:xfrm>
        </p:spPr>
        <p:txBody>
          <a:bodyPr vert="horz" lIns="91440" tIns="45720" rIns="91440" bIns="45720" rtlCol="0" anchor="t">
            <a:normAutofit/>
          </a:bodyPr>
          <a:lstStyle/>
          <a:p>
            <a:r>
              <a:rPr lang="en-US" sz="4000" b="1" dirty="0"/>
              <a:t>Genesis 2:4, The First </a:t>
            </a:r>
            <a:r>
              <a:rPr lang="en-US" sz="4000" b="1" dirty="0" err="1"/>
              <a:t>Toledot</a:t>
            </a:r>
            <a:endParaRPr lang="en-US" sz="4000" b="1" dirty="0"/>
          </a:p>
        </p:txBody>
      </p:sp>
      <p:sp>
        <p:nvSpPr>
          <p:cNvPr id="51" name="Rectangle 50">
            <a:extLst>
              <a:ext uri="{FF2B5EF4-FFF2-40B4-BE49-F238E27FC236}">
                <a16:creationId xmlns:a16="http://schemas.microsoft.com/office/drawing/2014/main" id="{EA008D0B-7409-F53C-8F94-07CAAD756D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851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3" name="Group 52">
            <a:extLst>
              <a:ext uri="{FF2B5EF4-FFF2-40B4-BE49-F238E27FC236}">
                <a16:creationId xmlns:a16="http://schemas.microsoft.com/office/drawing/2014/main" id="{453C4B1D-056D-09B2-A261-C7DD1CEA2B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tx2">
              <a:lumMod val="60000"/>
              <a:lumOff val="40000"/>
              <a:alpha val="40000"/>
            </a:schemeClr>
          </a:solidFill>
        </p:grpSpPr>
        <p:sp>
          <p:nvSpPr>
            <p:cNvPr id="54" name="Freeform 11">
              <a:extLst>
                <a:ext uri="{FF2B5EF4-FFF2-40B4-BE49-F238E27FC236}">
                  <a16:creationId xmlns:a16="http://schemas.microsoft.com/office/drawing/2014/main" id="{B958A5B6-3F39-867D-05E1-C3B7B75087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US"/>
            </a:p>
          </p:txBody>
        </p:sp>
        <p:sp>
          <p:nvSpPr>
            <p:cNvPr id="55" name="Freeform 12">
              <a:extLst>
                <a:ext uri="{FF2B5EF4-FFF2-40B4-BE49-F238E27FC236}">
                  <a16:creationId xmlns:a16="http://schemas.microsoft.com/office/drawing/2014/main" id="{EDB88828-C1F2-C494-B8FE-6B7370CBA5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US"/>
            </a:p>
          </p:txBody>
        </p:sp>
        <p:sp>
          <p:nvSpPr>
            <p:cNvPr id="56" name="Freeform 13">
              <a:extLst>
                <a:ext uri="{FF2B5EF4-FFF2-40B4-BE49-F238E27FC236}">
                  <a16:creationId xmlns:a16="http://schemas.microsoft.com/office/drawing/2014/main" id="{2E2DD679-0629-F179-C5DE-3F3D255E8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US"/>
            </a:p>
          </p:txBody>
        </p:sp>
        <p:sp>
          <p:nvSpPr>
            <p:cNvPr id="57" name="Freeform 14">
              <a:extLst>
                <a:ext uri="{FF2B5EF4-FFF2-40B4-BE49-F238E27FC236}">
                  <a16:creationId xmlns:a16="http://schemas.microsoft.com/office/drawing/2014/main" id="{D52EBF6B-0F16-F824-97C3-0898E89EB4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US"/>
            </a:p>
          </p:txBody>
        </p:sp>
        <p:sp>
          <p:nvSpPr>
            <p:cNvPr id="58" name="Freeform 15">
              <a:extLst>
                <a:ext uri="{FF2B5EF4-FFF2-40B4-BE49-F238E27FC236}">
                  <a16:creationId xmlns:a16="http://schemas.microsoft.com/office/drawing/2014/main" id="{570228AC-A51E-C168-FAC0-1E2AB2581F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US"/>
            </a:p>
          </p:txBody>
        </p:sp>
        <p:sp>
          <p:nvSpPr>
            <p:cNvPr id="59" name="Freeform 16">
              <a:extLst>
                <a:ext uri="{FF2B5EF4-FFF2-40B4-BE49-F238E27FC236}">
                  <a16:creationId xmlns:a16="http://schemas.microsoft.com/office/drawing/2014/main" id="{A7F361EE-3074-5881-4E63-F631F9E81F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US"/>
            </a:p>
          </p:txBody>
        </p:sp>
        <p:sp>
          <p:nvSpPr>
            <p:cNvPr id="60" name="Freeform 17">
              <a:extLst>
                <a:ext uri="{FF2B5EF4-FFF2-40B4-BE49-F238E27FC236}">
                  <a16:creationId xmlns:a16="http://schemas.microsoft.com/office/drawing/2014/main" id="{35294519-312C-D336-62F5-E0785EC7B1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US"/>
            </a:p>
          </p:txBody>
        </p:sp>
        <p:sp>
          <p:nvSpPr>
            <p:cNvPr id="61" name="Freeform 18">
              <a:extLst>
                <a:ext uri="{FF2B5EF4-FFF2-40B4-BE49-F238E27FC236}">
                  <a16:creationId xmlns:a16="http://schemas.microsoft.com/office/drawing/2014/main" id="{DD978967-0CFF-3DD3-A4AD-4AC88CB979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US"/>
            </a:p>
          </p:txBody>
        </p:sp>
        <p:sp>
          <p:nvSpPr>
            <p:cNvPr id="62" name="Freeform 19">
              <a:extLst>
                <a:ext uri="{FF2B5EF4-FFF2-40B4-BE49-F238E27FC236}">
                  <a16:creationId xmlns:a16="http://schemas.microsoft.com/office/drawing/2014/main" id="{50888410-BBA3-C4D8-6BFE-BED596A86B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US"/>
            </a:p>
          </p:txBody>
        </p:sp>
        <p:sp>
          <p:nvSpPr>
            <p:cNvPr id="63" name="Freeform 20">
              <a:extLst>
                <a:ext uri="{FF2B5EF4-FFF2-40B4-BE49-F238E27FC236}">
                  <a16:creationId xmlns:a16="http://schemas.microsoft.com/office/drawing/2014/main" id="{67C53B9B-C003-70F1-C394-D076586F2A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US"/>
            </a:p>
          </p:txBody>
        </p:sp>
        <p:sp>
          <p:nvSpPr>
            <p:cNvPr id="64" name="Freeform 21">
              <a:extLst>
                <a:ext uri="{FF2B5EF4-FFF2-40B4-BE49-F238E27FC236}">
                  <a16:creationId xmlns:a16="http://schemas.microsoft.com/office/drawing/2014/main" id="{FD217EF3-4929-30C4-BB2F-9287DAB76E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US"/>
            </a:p>
          </p:txBody>
        </p:sp>
        <p:sp>
          <p:nvSpPr>
            <p:cNvPr id="65" name="Freeform 22">
              <a:extLst>
                <a:ext uri="{FF2B5EF4-FFF2-40B4-BE49-F238E27FC236}">
                  <a16:creationId xmlns:a16="http://schemas.microsoft.com/office/drawing/2014/main" id="{5B2150F4-A5B8-C9D2-2CDA-D56DAF2D21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US"/>
            </a:p>
          </p:txBody>
        </p:sp>
      </p:grpSp>
      <p:grpSp>
        <p:nvGrpSpPr>
          <p:cNvPr id="67" name="Group 66">
            <a:extLst>
              <a:ext uri="{FF2B5EF4-FFF2-40B4-BE49-F238E27FC236}">
                <a16:creationId xmlns:a16="http://schemas.microsoft.com/office/drawing/2014/main" id="{57AAA192-E4C5-A59F-CCF5-146CC759F5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tx2">
              <a:lumMod val="75000"/>
              <a:alpha val="70000"/>
            </a:schemeClr>
          </a:solidFill>
        </p:grpSpPr>
        <p:sp>
          <p:nvSpPr>
            <p:cNvPr id="68" name="Freeform 27">
              <a:extLst>
                <a:ext uri="{FF2B5EF4-FFF2-40B4-BE49-F238E27FC236}">
                  <a16:creationId xmlns:a16="http://schemas.microsoft.com/office/drawing/2014/main" id="{BCBF1ADE-B784-9C0E-0765-726F6788C8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US"/>
            </a:p>
          </p:txBody>
        </p:sp>
        <p:sp>
          <p:nvSpPr>
            <p:cNvPr id="69" name="Freeform 28">
              <a:extLst>
                <a:ext uri="{FF2B5EF4-FFF2-40B4-BE49-F238E27FC236}">
                  <a16:creationId xmlns:a16="http://schemas.microsoft.com/office/drawing/2014/main" id="{B7D194BB-41C6-8830-2A84-7622922ED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US"/>
            </a:p>
          </p:txBody>
        </p:sp>
        <p:sp>
          <p:nvSpPr>
            <p:cNvPr id="70" name="Freeform 29">
              <a:extLst>
                <a:ext uri="{FF2B5EF4-FFF2-40B4-BE49-F238E27FC236}">
                  <a16:creationId xmlns:a16="http://schemas.microsoft.com/office/drawing/2014/main" id="{B70D7BDE-311C-39CA-4075-6728670487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US"/>
            </a:p>
          </p:txBody>
        </p:sp>
        <p:sp>
          <p:nvSpPr>
            <p:cNvPr id="71" name="Freeform 30">
              <a:extLst>
                <a:ext uri="{FF2B5EF4-FFF2-40B4-BE49-F238E27FC236}">
                  <a16:creationId xmlns:a16="http://schemas.microsoft.com/office/drawing/2014/main" id="{A52BB64B-B37E-1FCC-421A-FAD952846D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US"/>
            </a:p>
          </p:txBody>
        </p:sp>
        <p:sp>
          <p:nvSpPr>
            <p:cNvPr id="72" name="Freeform 31">
              <a:extLst>
                <a:ext uri="{FF2B5EF4-FFF2-40B4-BE49-F238E27FC236}">
                  <a16:creationId xmlns:a16="http://schemas.microsoft.com/office/drawing/2014/main" id="{5263953A-0136-30D9-4164-E4A72CF0F3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US"/>
            </a:p>
          </p:txBody>
        </p:sp>
        <p:sp>
          <p:nvSpPr>
            <p:cNvPr id="73" name="Freeform 32">
              <a:extLst>
                <a:ext uri="{FF2B5EF4-FFF2-40B4-BE49-F238E27FC236}">
                  <a16:creationId xmlns:a16="http://schemas.microsoft.com/office/drawing/2014/main" id="{65E3951F-BBA2-4654-9601-537828258F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US"/>
            </a:p>
          </p:txBody>
        </p:sp>
        <p:sp>
          <p:nvSpPr>
            <p:cNvPr id="74" name="Freeform 33">
              <a:extLst>
                <a:ext uri="{FF2B5EF4-FFF2-40B4-BE49-F238E27FC236}">
                  <a16:creationId xmlns:a16="http://schemas.microsoft.com/office/drawing/2014/main" id="{A790B374-75D6-C169-6266-EFAF737144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US"/>
            </a:p>
          </p:txBody>
        </p:sp>
        <p:sp>
          <p:nvSpPr>
            <p:cNvPr id="75" name="Freeform 34">
              <a:extLst>
                <a:ext uri="{FF2B5EF4-FFF2-40B4-BE49-F238E27FC236}">
                  <a16:creationId xmlns:a16="http://schemas.microsoft.com/office/drawing/2014/main" id="{440A7724-CE17-31ED-78B0-A00DD9A455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US"/>
            </a:p>
          </p:txBody>
        </p:sp>
        <p:sp>
          <p:nvSpPr>
            <p:cNvPr id="76" name="Freeform 35">
              <a:extLst>
                <a:ext uri="{FF2B5EF4-FFF2-40B4-BE49-F238E27FC236}">
                  <a16:creationId xmlns:a16="http://schemas.microsoft.com/office/drawing/2014/main" id="{106F4032-1C63-D74A-60D0-C59113E428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US"/>
            </a:p>
          </p:txBody>
        </p:sp>
        <p:sp>
          <p:nvSpPr>
            <p:cNvPr id="77" name="Freeform 36">
              <a:extLst>
                <a:ext uri="{FF2B5EF4-FFF2-40B4-BE49-F238E27FC236}">
                  <a16:creationId xmlns:a16="http://schemas.microsoft.com/office/drawing/2014/main" id="{F939E2D7-373F-7773-BBB7-89551EFCD8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US"/>
            </a:p>
          </p:txBody>
        </p:sp>
        <p:sp>
          <p:nvSpPr>
            <p:cNvPr id="78" name="Freeform 37">
              <a:extLst>
                <a:ext uri="{FF2B5EF4-FFF2-40B4-BE49-F238E27FC236}">
                  <a16:creationId xmlns:a16="http://schemas.microsoft.com/office/drawing/2014/main" id="{52D0D7CA-0CCE-A3F1-FD3E-79B646698E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US"/>
            </a:p>
          </p:txBody>
        </p:sp>
        <p:sp>
          <p:nvSpPr>
            <p:cNvPr id="79" name="Freeform 38">
              <a:extLst>
                <a:ext uri="{FF2B5EF4-FFF2-40B4-BE49-F238E27FC236}">
                  <a16:creationId xmlns:a16="http://schemas.microsoft.com/office/drawing/2014/main" id="{D93B4873-853B-138C-1AA5-0277E0459E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US"/>
            </a:p>
          </p:txBody>
        </p:sp>
      </p:grpSp>
      <p:sp>
        <p:nvSpPr>
          <p:cNvPr id="81" name="Freeform 11">
            <a:extLst>
              <a:ext uri="{FF2B5EF4-FFF2-40B4-BE49-F238E27FC236}">
                <a16:creationId xmlns:a16="http://schemas.microsoft.com/office/drawing/2014/main" id="{4F34EA4A-8108-59B6-D097-48201278D1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411452"/>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p:nvSpPr>
          <p:cNvPr id="3" name="Content Placeholder 2">
            <a:extLst>
              <a:ext uri="{FF2B5EF4-FFF2-40B4-BE49-F238E27FC236}">
                <a16:creationId xmlns:a16="http://schemas.microsoft.com/office/drawing/2014/main" id="{A260E362-E8F6-ECCF-92B8-A969DC8E0832}"/>
              </a:ext>
            </a:extLst>
          </p:cNvPr>
          <p:cNvSpPr txBox="1">
            <a:spLocks/>
          </p:cNvSpPr>
          <p:nvPr/>
        </p:nvSpPr>
        <p:spPr>
          <a:xfrm>
            <a:off x="3130755" y="1522640"/>
            <a:ext cx="8131550" cy="520154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dirty="0"/>
              <a:t>4 These are the generations (</a:t>
            </a:r>
            <a:r>
              <a:rPr lang="en-US" sz="2600" b="1" i="1" dirty="0" err="1"/>
              <a:t>toledot</a:t>
            </a:r>
            <a:r>
              <a:rPr lang="en-US" sz="2600" b="1" i="1" dirty="0"/>
              <a:t>) of the </a:t>
            </a:r>
            <a:r>
              <a:rPr lang="en-US" sz="2600" b="1" i="1" u="sng" dirty="0"/>
              <a:t>heavens and the ea</a:t>
            </a:r>
            <a:r>
              <a:rPr lang="en-US" sz="2600" b="1" i="1" dirty="0"/>
              <a:t>rth when they were created, in the day that the </a:t>
            </a:r>
            <a:r>
              <a:rPr lang="en-US" sz="2600" b="1" i="1" dirty="0">
                <a:solidFill>
                  <a:srgbClr val="0070C0"/>
                </a:solidFill>
              </a:rPr>
              <a:t>Lord God </a:t>
            </a:r>
            <a:r>
              <a:rPr lang="en-US" sz="2600" b="1" i="1" dirty="0"/>
              <a:t>made the </a:t>
            </a:r>
            <a:r>
              <a:rPr lang="en-US" sz="2600" b="1" i="1" u="sng" dirty="0"/>
              <a:t>earth and the heavens</a:t>
            </a:r>
            <a:r>
              <a:rPr lang="en-US" sz="2600" b="1" i="1" dirty="0"/>
              <a:t>.</a:t>
            </a:r>
          </a:p>
          <a:p>
            <a:r>
              <a:rPr lang="en-US" sz="2400" dirty="0"/>
              <a:t>Here we see the </a:t>
            </a:r>
            <a:r>
              <a:rPr lang="en-US" sz="2400" u="sng" dirty="0"/>
              <a:t>very first</a:t>
            </a:r>
            <a:r>
              <a:rPr lang="en-US" sz="2400" dirty="0"/>
              <a:t> instance of “Lord God”</a:t>
            </a:r>
          </a:p>
          <a:p>
            <a:pPr lvl="1"/>
            <a:r>
              <a:rPr lang="en-US" sz="2200" dirty="0"/>
              <a:t>Literally YHWY </a:t>
            </a:r>
            <a:r>
              <a:rPr lang="en-US" sz="2200" dirty="0" err="1"/>
              <a:t>Elohiym</a:t>
            </a:r>
            <a:r>
              <a:rPr lang="en-US" sz="2200" dirty="0"/>
              <a:t>. Occurring 20x in Genesis 2-3</a:t>
            </a:r>
          </a:p>
          <a:p>
            <a:pPr lvl="1"/>
            <a:r>
              <a:rPr lang="en-US" sz="2200" dirty="0"/>
              <a:t>YHWY is considered to be the proper name for God</a:t>
            </a:r>
          </a:p>
          <a:p>
            <a:pPr lvl="1"/>
            <a:r>
              <a:rPr lang="en-US" sz="2200" dirty="0"/>
              <a:t>QUESTION: Why does God start to use His proper name now (before it was just </a:t>
            </a:r>
            <a:r>
              <a:rPr lang="en-US" sz="2200" dirty="0" err="1"/>
              <a:t>Elohiym</a:t>
            </a:r>
            <a:r>
              <a:rPr lang="en-US" sz="2200" dirty="0"/>
              <a:t>)?</a:t>
            </a:r>
          </a:p>
          <a:p>
            <a:pPr lvl="1"/>
            <a:r>
              <a:rPr lang="en-US" sz="2200" dirty="0"/>
              <a:t>NOTICE “in the day”, referring to </a:t>
            </a:r>
            <a:r>
              <a:rPr lang="en-US" sz="2200" u="sng" dirty="0"/>
              <a:t>all six</a:t>
            </a:r>
            <a:r>
              <a:rPr lang="en-US" sz="2200" dirty="0"/>
              <a:t> creation days</a:t>
            </a:r>
          </a:p>
          <a:p>
            <a:pPr lvl="1"/>
            <a:r>
              <a:rPr lang="en-US" sz="2200" dirty="0"/>
              <a:t>NOTICE now the switch in word order to “the earth and the heavens”. WHY?</a:t>
            </a:r>
          </a:p>
          <a:p>
            <a:pPr lvl="1"/>
            <a:endParaRPr lang="en-US" sz="2200" dirty="0"/>
          </a:p>
        </p:txBody>
      </p:sp>
      <p:sp>
        <p:nvSpPr>
          <p:cNvPr id="12" name="Content Placeholder 2">
            <a:extLst>
              <a:ext uri="{FF2B5EF4-FFF2-40B4-BE49-F238E27FC236}">
                <a16:creationId xmlns:a16="http://schemas.microsoft.com/office/drawing/2014/main" id="{13F0070C-ECDB-2E3E-97B3-07ED13FE3E9A}"/>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spTree>
    <p:extLst>
      <p:ext uri="{BB962C8B-B14F-4D97-AF65-F5344CB8AC3E}">
        <p14:creationId xmlns:p14="http://schemas.microsoft.com/office/powerpoint/2010/main" val="3308030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12" grpId="0"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5FDE7-55B0-E1FF-0D27-135647D9F4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E168EC-4E2A-78C9-10B4-7789D4201385}"/>
              </a:ext>
            </a:extLst>
          </p:cNvPr>
          <p:cNvSpPr>
            <a:spLocks noGrp="1"/>
          </p:cNvSpPr>
          <p:nvPr>
            <p:ph type="title"/>
          </p:nvPr>
        </p:nvSpPr>
        <p:spPr>
          <a:xfrm>
            <a:off x="1640156" y="332010"/>
            <a:ext cx="10259744" cy="855412"/>
          </a:xfrm>
        </p:spPr>
        <p:txBody>
          <a:bodyPr>
            <a:noAutofit/>
          </a:bodyPr>
          <a:lstStyle/>
          <a:p>
            <a:r>
              <a:rPr lang="en-US" b="1" dirty="0"/>
              <a:t>Genesis 2:5-6, State of the Earth Before Man</a:t>
            </a:r>
          </a:p>
        </p:txBody>
      </p:sp>
      <p:sp>
        <p:nvSpPr>
          <p:cNvPr id="5" name="Content Placeholder 2">
            <a:extLst>
              <a:ext uri="{FF2B5EF4-FFF2-40B4-BE49-F238E27FC236}">
                <a16:creationId xmlns:a16="http://schemas.microsoft.com/office/drawing/2014/main" id="{61BF1FA6-D941-AAA6-7BF5-0A876A009247}"/>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A727FBDF-5556-9B11-8ACB-841011D2C178}"/>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pic>
        <p:nvPicPr>
          <p:cNvPr id="2052" name="Picture 4" descr="Low flight above Nordic landscape at dusk. Sparse mist rising from ground.  Colourful twilight sky. Iceland">
            <a:extLst>
              <a:ext uri="{FF2B5EF4-FFF2-40B4-BE49-F238E27FC236}">
                <a16:creationId xmlns:a16="http://schemas.microsoft.com/office/drawing/2014/main" id="{227196B2-7D16-550F-8682-767B80A61C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4180" y="1280009"/>
            <a:ext cx="9664700" cy="543639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78D45AC8-6A68-08FA-D881-2E6BCF9220C8}"/>
              </a:ext>
            </a:extLst>
          </p:cNvPr>
          <p:cNvSpPr txBox="1">
            <a:spLocks/>
          </p:cNvSpPr>
          <p:nvPr/>
        </p:nvSpPr>
        <p:spPr>
          <a:xfrm>
            <a:off x="2550017" y="1280009"/>
            <a:ext cx="4391669" cy="526776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dirty="0">
                <a:solidFill>
                  <a:schemeClr val="bg1"/>
                </a:solidFill>
                <a:effectLst>
                  <a:outerShdw blurRad="50800" dist="38100" dir="2700000" algn="tl" rotWithShape="0">
                    <a:prstClr val="black"/>
                  </a:outerShdw>
                </a:effectLst>
              </a:rPr>
              <a:t>5 When no bush of the field was yet in the land and </a:t>
            </a:r>
            <a:r>
              <a:rPr lang="en-US" sz="2600" b="1" i="1" u="sng" dirty="0">
                <a:solidFill>
                  <a:schemeClr val="bg1"/>
                </a:solidFill>
                <a:effectLst>
                  <a:outerShdw blurRad="50800" dist="38100" dir="2700000" algn="tl" rotWithShape="0">
                    <a:prstClr val="black"/>
                  </a:outerShdw>
                </a:effectLst>
              </a:rPr>
              <a:t>no small plant of the field had yet sprung up</a:t>
            </a:r>
            <a:r>
              <a:rPr lang="en-US" sz="2600" b="1" i="1" dirty="0">
                <a:solidFill>
                  <a:schemeClr val="bg1"/>
                </a:solidFill>
                <a:effectLst>
                  <a:outerShdw blurRad="50800" dist="38100" dir="2700000" algn="tl" rotWithShape="0">
                    <a:prstClr val="black"/>
                  </a:outerShdw>
                </a:effectLst>
              </a:rPr>
              <a:t>—for the </a:t>
            </a:r>
            <a:r>
              <a:rPr lang="en-US" sz="2600" b="1" i="1" dirty="0">
                <a:solidFill>
                  <a:srgbClr val="0070C0"/>
                </a:solidFill>
              </a:rPr>
              <a:t>Lord God </a:t>
            </a:r>
            <a:r>
              <a:rPr lang="en-US" sz="2600" b="1" i="1" dirty="0">
                <a:solidFill>
                  <a:schemeClr val="bg1"/>
                </a:solidFill>
                <a:effectLst>
                  <a:outerShdw blurRad="50800" dist="38100" dir="2700000" algn="tl" rotWithShape="0">
                    <a:prstClr val="black"/>
                  </a:outerShdw>
                </a:effectLst>
              </a:rPr>
              <a:t>had not caused it to rain on the land, and </a:t>
            </a:r>
            <a:r>
              <a:rPr lang="en-US" sz="2600" b="1" i="1" u="sng" dirty="0">
                <a:solidFill>
                  <a:schemeClr val="bg1"/>
                </a:solidFill>
                <a:effectLst>
                  <a:outerShdw blurRad="50800" dist="38100" dir="2700000" algn="tl" rotWithShape="0">
                    <a:prstClr val="black"/>
                  </a:outerShdw>
                </a:effectLst>
              </a:rPr>
              <a:t>there was no man to work the ground</a:t>
            </a:r>
            <a:r>
              <a:rPr lang="en-US" sz="2600" b="1" i="1" dirty="0">
                <a:solidFill>
                  <a:schemeClr val="bg1"/>
                </a:solidFill>
                <a:effectLst>
                  <a:outerShdw blurRad="50800" dist="38100" dir="2700000" algn="tl" rotWithShape="0">
                    <a:prstClr val="black"/>
                  </a:outerShdw>
                </a:effectLst>
              </a:rPr>
              <a:t>, 6 and a mist was going up from the land and was watering the whole face of the ground.</a:t>
            </a:r>
            <a:endParaRPr lang="en-US" sz="2600" b="1" dirty="0">
              <a:solidFill>
                <a:schemeClr val="bg1"/>
              </a:solidFill>
              <a:effectLst>
                <a:outerShdw blurRad="50800" dist="38100" dir="2700000" algn="tl" rotWithShape="0">
                  <a:prstClr val="black"/>
                </a:outerShdw>
              </a:effectLst>
            </a:endParaRPr>
          </a:p>
        </p:txBody>
      </p:sp>
    </p:spTree>
    <p:extLst>
      <p:ext uri="{BB962C8B-B14F-4D97-AF65-F5344CB8AC3E}">
        <p14:creationId xmlns:p14="http://schemas.microsoft.com/office/powerpoint/2010/main" val="1805164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P spid="3" grpId="0" build="p" bldLvl="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964CC-E0DD-6EDA-E601-0C45D0DDD7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5186F2-C1B9-9319-30C9-E8083E6C4F3F}"/>
              </a:ext>
            </a:extLst>
          </p:cNvPr>
          <p:cNvSpPr>
            <a:spLocks noGrp="1"/>
          </p:cNvSpPr>
          <p:nvPr>
            <p:ph type="title"/>
          </p:nvPr>
        </p:nvSpPr>
        <p:spPr>
          <a:xfrm>
            <a:off x="1640156" y="332010"/>
            <a:ext cx="10259744" cy="855412"/>
          </a:xfrm>
        </p:spPr>
        <p:txBody>
          <a:bodyPr>
            <a:noAutofit/>
          </a:bodyPr>
          <a:lstStyle/>
          <a:p>
            <a:r>
              <a:rPr lang="en-US" b="1" dirty="0"/>
              <a:t>Genesis 2:5-6, State of the Earth Before Man</a:t>
            </a:r>
          </a:p>
        </p:txBody>
      </p:sp>
      <p:sp>
        <p:nvSpPr>
          <p:cNvPr id="5" name="Content Placeholder 2">
            <a:extLst>
              <a:ext uri="{FF2B5EF4-FFF2-40B4-BE49-F238E27FC236}">
                <a16:creationId xmlns:a16="http://schemas.microsoft.com/office/drawing/2014/main" id="{3A605C6A-4433-6AD6-D2A8-3D63F3A7FD7C}"/>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5CB1B439-1C18-8346-E9D3-59753C6D6018}"/>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sp>
        <p:nvSpPr>
          <p:cNvPr id="3" name="Content Placeholder 2">
            <a:extLst>
              <a:ext uri="{FF2B5EF4-FFF2-40B4-BE49-F238E27FC236}">
                <a16:creationId xmlns:a16="http://schemas.microsoft.com/office/drawing/2014/main" id="{031F6AE8-F08A-8153-439C-63841BA9FECF}"/>
              </a:ext>
            </a:extLst>
          </p:cNvPr>
          <p:cNvSpPr txBox="1">
            <a:spLocks/>
          </p:cNvSpPr>
          <p:nvPr/>
        </p:nvSpPr>
        <p:spPr>
          <a:xfrm>
            <a:off x="1736501" y="1258221"/>
            <a:ext cx="9712817" cy="526776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dirty="0">
                <a:solidFill>
                  <a:schemeClr val="tx1"/>
                </a:solidFill>
              </a:rPr>
              <a:t>5 When no bush of the field was yet in the land and </a:t>
            </a:r>
            <a:r>
              <a:rPr lang="en-US" sz="2600" b="1" i="1" u="sng" dirty="0">
                <a:solidFill>
                  <a:schemeClr val="tx1"/>
                </a:solidFill>
              </a:rPr>
              <a:t>no small plant of the field had yet sprung up</a:t>
            </a:r>
            <a:r>
              <a:rPr lang="en-US" sz="2600" b="1" i="1" dirty="0">
                <a:solidFill>
                  <a:schemeClr val="tx1"/>
                </a:solidFill>
              </a:rPr>
              <a:t>—for the </a:t>
            </a:r>
            <a:r>
              <a:rPr lang="en-US" sz="2600" b="1" i="1" dirty="0">
                <a:solidFill>
                  <a:srgbClr val="0070C0"/>
                </a:solidFill>
              </a:rPr>
              <a:t>Lord God</a:t>
            </a:r>
            <a:r>
              <a:rPr lang="en-US" sz="2600" b="1" i="1" dirty="0">
                <a:solidFill>
                  <a:schemeClr val="tx1"/>
                </a:solidFill>
              </a:rPr>
              <a:t> had </a:t>
            </a:r>
            <a:r>
              <a:rPr lang="en-US" sz="2600" b="1" i="1" u="sng" dirty="0">
                <a:solidFill>
                  <a:schemeClr val="tx1"/>
                </a:solidFill>
              </a:rPr>
              <a:t>not caused it to rain </a:t>
            </a:r>
            <a:r>
              <a:rPr lang="en-US" sz="2600" b="1" i="1" dirty="0">
                <a:solidFill>
                  <a:schemeClr val="tx1"/>
                </a:solidFill>
              </a:rPr>
              <a:t>on the land, and </a:t>
            </a:r>
            <a:r>
              <a:rPr lang="en-US" sz="2600" b="1" i="1" u="sng" dirty="0">
                <a:solidFill>
                  <a:schemeClr val="tx1"/>
                </a:solidFill>
              </a:rPr>
              <a:t>there was no man to work the ground</a:t>
            </a:r>
            <a:r>
              <a:rPr lang="en-US" sz="2600" b="1" i="1" dirty="0">
                <a:solidFill>
                  <a:schemeClr val="tx1"/>
                </a:solidFill>
              </a:rPr>
              <a:t>, 6 and a mist was going up from the land and was watering the whole face of the ground.</a:t>
            </a:r>
          </a:p>
          <a:p>
            <a:pPr lvl="1"/>
            <a:r>
              <a:rPr lang="en-US" sz="2200" dirty="0">
                <a:solidFill>
                  <a:schemeClr val="tx1"/>
                </a:solidFill>
              </a:rPr>
              <a:t>QUESTION: What points do we see here?</a:t>
            </a:r>
          </a:p>
          <a:p>
            <a:pPr lvl="2"/>
            <a:r>
              <a:rPr lang="en-US" sz="2200" dirty="0">
                <a:solidFill>
                  <a:schemeClr val="tx1"/>
                </a:solidFill>
              </a:rPr>
              <a:t>In Genesis 1:11, Did God </a:t>
            </a:r>
            <a:r>
              <a:rPr lang="en-US" sz="2200" i="1" dirty="0">
                <a:solidFill>
                  <a:schemeClr val="tx1"/>
                </a:solidFill>
              </a:rPr>
              <a:t>himself</a:t>
            </a:r>
            <a:r>
              <a:rPr lang="en-US" sz="2200" dirty="0">
                <a:solidFill>
                  <a:schemeClr val="tx1"/>
                </a:solidFill>
              </a:rPr>
              <a:t> bring forth plants?</a:t>
            </a:r>
          </a:p>
          <a:p>
            <a:pPr lvl="3"/>
            <a:r>
              <a:rPr lang="en-US" sz="2200" dirty="0">
                <a:solidFill>
                  <a:schemeClr val="tx1"/>
                </a:solidFill>
              </a:rPr>
              <a:t>Or did He command the earth to do it?</a:t>
            </a:r>
          </a:p>
          <a:p>
            <a:pPr lvl="1"/>
            <a:r>
              <a:rPr lang="en-US" sz="2200" dirty="0">
                <a:solidFill>
                  <a:schemeClr val="tx1"/>
                </a:solidFill>
              </a:rPr>
              <a:t>It says that plants for cultivation had not yet sprouted</a:t>
            </a:r>
          </a:p>
          <a:p>
            <a:pPr lvl="1"/>
            <a:r>
              <a:rPr lang="en-US" sz="2200" dirty="0">
                <a:solidFill>
                  <a:schemeClr val="tx1"/>
                </a:solidFill>
              </a:rPr>
              <a:t>And there we no man to cultivate them</a:t>
            </a:r>
          </a:p>
          <a:p>
            <a:pPr lvl="1"/>
            <a:r>
              <a:rPr lang="en-US" sz="2200" dirty="0">
                <a:solidFill>
                  <a:schemeClr val="tx1"/>
                </a:solidFill>
              </a:rPr>
              <a:t>And there not yet any rain (which these plants need)</a:t>
            </a:r>
          </a:p>
          <a:p>
            <a:endParaRPr lang="en-US" sz="2600" b="1" dirty="0">
              <a:solidFill>
                <a:schemeClr val="tx1"/>
              </a:solidFill>
              <a:effectLst>
                <a:outerShdw blurRad="50800" dist="38100" dir="2700000" algn="tl" rotWithShape="0">
                  <a:prstClr val="black"/>
                </a:outerShdw>
              </a:effectLst>
            </a:endParaRPr>
          </a:p>
          <a:p>
            <a:endParaRPr lang="en-US" sz="2600" b="1" dirty="0">
              <a:solidFill>
                <a:schemeClr val="tx1"/>
              </a:solidFill>
              <a:effectLst>
                <a:outerShdw blurRad="50800" dist="38100" dir="2700000" algn="tl" rotWithShape="0">
                  <a:prstClr val="black"/>
                </a:outerShdw>
              </a:effectLst>
            </a:endParaRPr>
          </a:p>
        </p:txBody>
      </p:sp>
    </p:spTree>
    <p:extLst>
      <p:ext uri="{BB962C8B-B14F-4D97-AF65-F5344CB8AC3E}">
        <p14:creationId xmlns:p14="http://schemas.microsoft.com/office/powerpoint/2010/main" val="3350344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additive="base">
                                        <p:cTn id="3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 calcmode="lin" valueType="num">
                                      <p:cBhvr additive="base">
                                        <p:cTn id="3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 calcmode="lin" valueType="num">
                                      <p:cBhvr additive="base">
                                        <p:cTn id="4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P spid="3" grpId="0" build="p" bldLvl="2"/>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DAF96-56B5-F344-880A-80F5F78224C9}"/>
            </a:ext>
          </a:extLst>
        </p:cNvPr>
        <p:cNvGrpSpPr/>
        <p:nvPr/>
      </p:nvGrpSpPr>
      <p:grpSpPr>
        <a:xfrm>
          <a:off x="0" y="0"/>
          <a:ext cx="0" cy="0"/>
          <a:chOff x="0" y="0"/>
          <a:chExt cx="0" cy="0"/>
        </a:xfrm>
      </p:grpSpPr>
      <p:pic>
        <p:nvPicPr>
          <p:cNvPr id="4" name="Picture 4" descr="10+ Sunset Silhouette Of Man Kneeling And Head Bowed Stock Photos, Pictures  &amp; Royalty-Free Images - iStock">
            <a:extLst>
              <a:ext uri="{FF2B5EF4-FFF2-40B4-BE49-F238E27FC236}">
                <a16:creationId xmlns:a16="http://schemas.microsoft.com/office/drawing/2014/main" id="{CAD8959A-374E-824A-E097-55B46B9826F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713"/>
          <a:stretch/>
        </p:blipFill>
        <p:spPr bwMode="auto">
          <a:xfrm>
            <a:off x="1827355" y="972564"/>
            <a:ext cx="10158144" cy="577249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2D5F1C1-5D52-AB80-19E5-8CF71341BCA8}"/>
              </a:ext>
            </a:extLst>
          </p:cNvPr>
          <p:cNvSpPr>
            <a:spLocks noGrp="1"/>
          </p:cNvSpPr>
          <p:nvPr>
            <p:ph type="title"/>
          </p:nvPr>
        </p:nvSpPr>
        <p:spPr>
          <a:xfrm>
            <a:off x="1640156" y="332010"/>
            <a:ext cx="10259744" cy="855412"/>
          </a:xfrm>
        </p:spPr>
        <p:txBody>
          <a:bodyPr>
            <a:noAutofit/>
          </a:bodyPr>
          <a:lstStyle/>
          <a:p>
            <a:r>
              <a:rPr lang="en-US" b="1" dirty="0"/>
              <a:t>Genesis 2:7, The Creation of Man (Adam)</a:t>
            </a:r>
          </a:p>
        </p:txBody>
      </p:sp>
      <p:sp>
        <p:nvSpPr>
          <p:cNvPr id="5" name="Content Placeholder 2">
            <a:extLst>
              <a:ext uri="{FF2B5EF4-FFF2-40B4-BE49-F238E27FC236}">
                <a16:creationId xmlns:a16="http://schemas.microsoft.com/office/drawing/2014/main" id="{50FFAAED-87C9-673F-AC45-3276310B939A}"/>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91E3165C-08D5-9794-D338-A6394A2861B3}"/>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sp>
        <p:nvSpPr>
          <p:cNvPr id="3" name="Content Placeholder 2">
            <a:extLst>
              <a:ext uri="{FF2B5EF4-FFF2-40B4-BE49-F238E27FC236}">
                <a16:creationId xmlns:a16="http://schemas.microsoft.com/office/drawing/2014/main" id="{4D3D7457-3615-00E5-BD8D-0B7EC39E6739}"/>
              </a:ext>
            </a:extLst>
          </p:cNvPr>
          <p:cNvSpPr txBox="1">
            <a:spLocks/>
          </p:cNvSpPr>
          <p:nvPr/>
        </p:nvSpPr>
        <p:spPr>
          <a:xfrm>
            <a:off x="2023222" y="968351"/>
            <a:ext cx="503440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dirty="0">
                <a:solidFill>
                  <a:schemeClr val="bg1"/>
                </a:solidFill>
                <a:effectLst>
                  <a:outerShdw blurRad="50800" dist="38100" dir="2700000" algn="tl" rotWithShape="0">
                    <a:prstClr val="black"/>
                  </a:outerShdw>
                </a:effectLst>
              </a:rPr>
              <a:t>7 then the Lord God formed the man of dust from the ground and breathed into his nostrils the breath of life, and the man became a living creature.</a:t>
            </a:r>
          </a:p>
          <a:p>
            <a:r>
              <a:rPr lang="en-US" sz="2600" b="1" dirty="0">
                <a:solidFill>
                  <a:schemeClr val="bg1"/>
                </a:solidFill>
                <a:effectLst>
                  <a:outerShdw blurRad="50800" dist="38100" dir="2700000" algn="tl" rotWithShape="0">
                    <a:prstClr val="black"/>
                  </a:outerShdw>
                </a:effectLst>
              </a:rPr>
              <a:t>Man was created from the dust of the earth</a:t>
            </a:r>
          </a:p>
          <a:p>
            <a:r>
              <a:rPr lang="en-US" sz="2600" b="1" dirty="0">
                <a:solidFill>
                  <a:schemeClr val="bg1"/>
                </a:solidFill>
                <a:effectLst>
                  <a:outerShdw blurRad="50800" dist="38100" dir="2700000" algn="tl" rotWithShape="0">
                    <a:prstClr val="black"/>
                  </a:outerShdw>
                </a:effectLst>
              </a:rPr>
              <a:t>He was alone, except for the creatures created on Day 6</a:t>
            </a:r>
          </a:p>
          <a:p>
            <a:r>
              <a:rPr lang="en-US" sz="2600" b="1" dirty="0">
                <a:solidFill>
                  <a:schemeClr val="bg1"/>
                </a:solidFill>
                <a:effectLst>
                  <a:outerShdw blurRad="50800" dist="38100" dir="2700000" algn="tl" rotWithShape="0">
                    <a:prstClr val="black"/>
                  </a:outerShdw>
                </a:effectLst>
              </a:rPr>
              <a:t>The earth had not yet sprouted vegetation!</a:t>
            </a:r>
            <a:endParaRPr lang="en-US" sz="2600" dirty="0">
              <a:solidFill>
                <a:schemeClr val="bg1"/>
              </a:solidFill>
              <a:effectLst>
                <a:outerShdw blurRad="50800" dist="38100" dir="2700000" algn="tl" rotWithShape="0">
                  <a:prstClr val="black"/>
                </a:outerShdw>
              </a:effectLst>
            </a:endParaRPr>
          </a:p>
        </p:txBody>
      </p:sp>
    </p:spTree>
    <p:extLst>
      <p:ext uri="{BB962C8B-B14F-4D97-AF65-F5344CB8AC3E}">
        <p14:creationId xmlns:p14="http://schemas.microsoft.com/office/powerpoint/2010/main" val="659321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P spid="3" grpId="0" build="p" bldLvl="2"/>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6C95E-CF50-9FEE-6941-160E12673F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02BD20-847A-3E73-AA2F-07E0513E1E23}"/>
              </a:ext>
            </a:extLst>
          </p:cNvPr>
          <p:cNvSpPr>
            <a:spLocks noGrp="1"/>
          </p:cNvSpPr>
          <p:nvPr>
            <p:ph type="title"/>
          </p:nvPr>
        </p:nvSpPr>
        <p:spPr>
          <a:xfrm>
            <a:off x="1640156" y="332010"/>
            <a:ext cx="10259744" cy="855412"/>
          </a:xfrm>
        </p:spPr>
        <p:txBody>
          <a:bodyPr>
            <a:noAutofit/>
          </a:bodyPr>
          <a:lstStyle/>
          <a:p>
            <a:r>
              <a:rPr lang="en-US" b="1" dirty="0"/>
              <a:t>Genesis 2:7, The Creation of Man (Adam)</a:t>
            </a:r>
          </a:p>
        </p:txBody>
      </p:sp>
      <p:sp>
        <p:nvSpPr>
          <p:cNvPr id="12" name="Content Placeholder 2">
            <a:extLst>
              <a:ext uri="{FF2B5EF4-FFF2-40B4-BE49-F238E27FC236}">
                <a16:creationId xmlns:a16="http://schemas.microsoft.com/office/drawing/2014/main" id="{DC554104-A06F-9248-5106-3CE5B578F388}"/>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sp>
        <p:nvSpPr>
          <p:cNvPr id="6" name="Content Placeholder 2">
            <a:extLst>
              <a:ext uri="{FF2B5EF4-FFF2-40B4-BE49-F238E27FC236}">
                <a16:creationId xmlns:a16="http://schemas.microsoft.com/office/drawing/2014/main" id="{8A0E465C-1E61-2DBE-BA5E-95B56D3B52ED}"/>
              </a:ext>
            </a:extLst>
          </p:cNvPr>
          <p:cNvSpPr txBox="1">
            <a:spLocks/>
          </p:cNvSpPr>
          <p:nvPr/>
        </p:nvSpPr>
        <p:spPr>
          <a:xfrm>
            <a:off x="1736501" y="1258221"/>
            <a:ext cx="9712817" cy="526776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dirty="0">
                <a:solidFill>
                  <a:schemeClr val="tx1"/>
                </a:solidFill>
              </a:rPr>
              <a:t>7 then the </a:t>
            </a:r>
            <a:r>
              <a:rPr lang="en-US" sz="2600" b="1" i="1" dirty="0">
                <a:solidFill>
                  <a:srgbClr val="0070C0"/>
                </a:solidFill>
              </a:rPr>
              <a:t>Lord God</a:t>
            </a:r>
            <a:r>
              <a:rPr lang="en-US" sz="2600" b="1" i="1" dirty="0">
                <a:solidFill>
                  <a:schemeClr val="tx1"/>
                </a:solidFill>
              </a:rPr>
              <a:t> </a:t>
            </a:r>
            <a:r>
              <a:rPr lang="en-US" sz="2600" b="1" i="1" u="sng" dirty="0">
                <a:solidFill>
                  <a:schemeClr val="tx1"/>
                </a:solidFill>
              </a:rPr>
              <a:t>formed</a:t>
            </a:r>
            <a:r>
              <a:rPr lang="en-US" sz="2600" b="1" i="1" dirty="0">
                <a:solidFill>
                  <a:schemeClr val="tx1"/>
                </a:solidFill>
              </a:rPr>
              <a:t> the man of dust from the </a:t>
            </a:r>
            <a:r>
              <a:rPr lang="en-US" sz="2600" b="1" i="1" u="sng" dirty="0">
                <a:solidFill>
                  <a:schemeClr val="tx1"/>
                </a:solidFill>
              </a:rPr>
              <a:t>ground</a:t>
            </a:r>
            <a:r>
              <a:rPr lang="en-US" sz="2600" b="1" i="1" dirty="0">
                <a:solidFill>
                  <a:schemeClr val="tx1"/>
                </a:solidFill>
              </a:rPr>
              <a:t> and breathed into his nostrils the </a:t>
            </a:r>
            <a:r>
              <a:rPr lang="en-US" sz="2600" b="1" i="1" u="sng" dirty="0">
                <a:solidFill>
                  <a:schemeClr val="tx1"/>
                </a:solidFill>
              </a:rPr>
              <a:t>breath of life</a:t>
            </a:r>
            <a:r>
              <a:rPr lang="en-US" sz="2600" b="1" i="1" dirty="0">
                <a:solidFill>
                  <a:schemeClr val="tx1"/>
                </a:solidFill>
              </a:rPr>
              <a:t>, and the man became a </a:t>
            </a:r>
            <a:r>
              <a:rPr lang="en-US" sz="2600" b="1" i="1" u="sng" dirty="0">
                <a:solidFill>
                  <a:schemeClr val="tx1"/>
                </a:solidFill>
              </a:rPr>
              <a:t>living creature</a:t>
            </a:r>
            <a:r>
              <a:rPr lang="en-US" sz="2600" b="1" i="1" dirty="0">
                <a:solidFill>
                  <a:schemeClr val="tx1"/>
                </a:solidFill>
              </a:rPr>
              <a:t>.</a:t>
            </a:r>
          </a:p>
          <a:p>
            <a:pPr lvl="1"/>
            <a:r>
              <a:rPr lang="en-US" sz="2400" dirty="0">
                <a:solidFill>
                  <a:schemeClr val="tx1"/>
                </a:solidFill>
              </a:rPr>
              <a:t>Man was “formed” from the dust of the earth (ground)</a:t>
            </a:r>
          </a:p>
          <a:p>
            <a:pPr lvl="1"/>
            <a:r>
              <a:rPr lang="en-US" sz="2400" dirty="0">
                <a:solidFill>
                  <a:schemeClr val="tx1"/>
                </a:solidFill>
              </a:rPr>
              <a:t>Formed, Hebrew: </a:t>
            </a:r>
            <a:r>
              <a:rPr lang="en-US" sz="2400" i="1" dirty="0" err="1">
                <a:solidFill>
                  <a:schemeClr val="tx1"/>
                </a:solidFill>
              </a:rPr>
              <a:t>yatsar</a:t>
            </a:r>
            <a:r>
              <a:rPr lang="en-US" sz="2400" dirty="0">
                <a:solidFill>
                  <a:schemeClr val="tx1"/>
                </a:solidFill>
              </a:rPr>
              <a:t>, to shape or to fashion</a:t>
            </a:r>
          </a:p>
          <a:p>
            <a:pPr lvl="2"/>
            <a:r>
              <a:rPr lang="en-US" sz="2200" dirty="0">
                <a:solidFill>
                  <a:schemeClr val="tx1"/>
                </a:solidFill>
              </a:rPr>
              <a:t>The imagery is that of a potter with clay</a:t>
            </a:r>
          </a:p>
          <a:p>
            <a:pPr lvl="1"/>
            <a:r>
              <a:rPr lang="en-US" sz="2400" dirty="0">
                <a:solidFill>
                  <a:schemeClr val="tx1"/>
                </a:solidFill>
              </a:rPr>
              <a:t>Ground, Hebrew: </a:t>
            </a:r>
            <a:r>
              <a:rPr lang="en-US" sz="2400" i="1" dirty="0" err="1">
                <a:solidFill>
                  <a:schemeClr val="tx1"/>
                </a:solidFill>
              </a:rPr>
              <a:t>adamah</a:t>
            </a:r>
            <a:r>
              <a:rPr lang="en-US" sz="2400" dirty="0">
                <a:solidFill>
                  <a:schemeClr val="tx1"/>
                </a:solidFill>
              </a:rPr>
              <a:t>, from which we get “Adam”</a:t>
            </a:r>
          </a:p>
          <a:p>
            <a:pPr lvl="1"/>
            <a:r>
              <a:rPr lang="en-US" sz="2400" dirty="0">
                <a:solidFill>
                  <a:schemeClr val="tx1"/>
                </a:solidFill>
              </a:rPr>
              <a:t>But then he does something not done with the animals</a:t>
            </a:r>
          </a:p>
          <a:p>
            <a:pPr lvl="2"/>
            <a:r>
              <a:rPr lang="en-US" sz="2200" dirty="0">
                <a:solidFill>
                  <a:schemeClr val="tx1"/>
                </a:solidFill>
              </a:rPr>
              <a:t>He “breathed into his nostrils the breath of life”</a:t>
            </a:r>
          </a:p>
          <a:p>
            <a:pPr lvl="2"/>
            <a:r>
              <a:rPr lang="en-US" sz="2200" dirty="0">
                <a:solidFill>
                  <a:schemeClr val="tx1"/>
                </a:solidFill>
              </a:rPr>
              <a:t>Hebrew: </a:t>
            </a:r>
            <a:r>
              <a:rPr lang="en-US" sz="2200" i="1" dirty="0" err="1">
                <a:solidFill>
                  <a:schemeClr val="tx1"/>
                </a:solidFill>
              </a:rPr>
              <a:t>neshamah</a:t>
            </a:r>
            <a:r>
              <a:rPr lang="en-US" sz="2200" dirty="0">
                <a:solidFill>
                  <a:schemeClr val="tx1"/>
                </a:solidFill>
              </a:rPr>
              <a:t>, breath, wind, or spirit of life</a:t>
            </a:r>
          </a:p>
          <a:p>
            <a:pPr lvl="1"/>
            <a:r>
              <a:rPr lang="en-US" sz="2400" dirty="0">
                <a:solidFill>
                  <a:schemeClr val="tx1"/>
                </a:solidFill>
              </a:rPr>
              <a:t>So, man was made with non-living matter and made to live</a:t>
            </a:r>
          </a:p>
          <a:p>
            <a:pPr lvl="2"/>
            <a:endParaRPr lang="en-US" sz="2200" dirty="0">
              <a:solidFill>
                <a:schemeClr val="tx1"/>
              </a:solidFill>
            </a:endParaRPr>
          </a:p>
          <a:p>
            <a:pPr lvl="1"/>
            <a:endParaRPr lang="en-US" sz="2400" dirty="0">
              <a:solidFill>
                <a:schemeClr val="tx1"/>
              </a:solidFill>
            </a:endParaRPr>
          </a:p>
          <a:p>
            <a:pPr lvl="1"/>
            <a:r>
              <a:rPr lang="en-US" sz="2400" dirty="0">
                <a:solidFill>
                  <a:schemeClr val="tx1"/>
                </a:solidFill>
              </a:rPr>
              <a:t>He was alone, except for the creatures created on Day 6</a:t>
            </a:r>
          </a:p>
          <a:p>
            <a:endParaRPr lang="en-US" sz="2600" b="1" dirty="0">
              <a:solidFill>
                <a:schemeClr val="tx1"/>
              </a:solidFill>
              <a:effectLst>
                <a:outerShdw blurRad="50800" dist="38100" dir="2700000" algn="tl" rotWithShape="0">
                  <a:prstClr val="black"/>
                </a:outerShdw>
              </a:effectLst>
            </a:endParaRPr>
          </a:p>
        </p:txBody>
      </p:sp>
    </p:spTree>
    <p:extLst>
      <p:ext uri="{BB962C8B-B14F-4D97-AF65-F5344CB8AC3E}">
        <p14:creationId xmlns:p14="http://schemas.microsoft.com/office/powerpoint/2010/main" val="1987640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additive="base">
                                        <p:cTn id="19"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 calcmode="lin" valueType="num">
                                      <p:cBhvr additive="base">
                                        <p:cTn id="2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2" end="2"/>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 calcmode="lin" valueType="num">
                                      <p:cBhvr additive="base">
                                        <p:cTn id="2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 calcmode="lin" valueType="num">
                                      <p:cBhvr additive="base">
                                        <p:cTn id="35"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6">
                                            <p:txEl>
                                              <p:pRg st="5" end="5"/>
                                            </p:txEl>
                                          </p:spTgt>
                                        </p:tgtEl>
                                        <p:attrNameLst>
                                          <p:attrName>style.visibility</p:attrName>
                                        </p:attrNameLst>
                                      </p:cBhvr>
                                      <p:to>
                                        <p:strVal val="visible"/>
                                      </p:to>
                                    </p:set>
                                    <p:anim calcmode="lin" valueType="num">
                                      <p:cBhvr additive="base">
                                        <p:cTn id="41"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
                                            <p:txEl>
                                              <p:pRg st="5" end="5"/>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6">
                                            <p:txEl>
                                              <p:pRg st="6" end="6"/>
                                            </p:txEl>
                                          </p:spTgt>
                                        </p:tgtEl>
                                        <p:attrNameLst>
                                          <p:attrName>style.visibility</p:attrName>
                                        </p:attrNameLst>
                                      </p:cBhvr>
                                      <p:to>
                                        <p:strVal val="visible"/>
                                      </p:to>
                                    </p:set>
                                    <p:anim calcmode="lin" valueType="num">
                                      <p:cBhvr additive="base">
                                        <p:cTn id="45"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6">
                                            <p:txEl>
                                              <p:pRg st="6" end="6"/>
                                            </p:tx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anim calcmode="lin" valueType="num">
                                      <p:cBhvr additive="base">
                                        <p:cTn id="49"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
                                            <p:txEl>
                                              <p:pRg st="8" end="8"/>
                                            </p:txEl>
                                          </p:spTgt>
                                        </p:tgtEl>
                                        <p:attrNameLst>
                                          <p:attrName>style.visibility</p:attrName>
                                        </p:attrNameLst>
                                      </p:cBhvr>
                                      <p:to>
                                        <p:strVal val="visible"/>
                                      </p:to>
                                    </p:set>
                                    <p:anim calcmode="lin" valueType="num">
                                      <p:cBhvr additive="base">
                                        <p:cTn id="55"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6">
                                            <p:txEl>
                                              <p:pRg st="11" end="11"/>
                                            </p:txEl>
                                          </p:spTgt>
                                        </p:tgtEl>
                                        <p:attrNameLst>
                                          <p:attrName>style.visibility</p:attrName>
                                        </p:attrNameLst>
                                      </p:cBhvr>
                                      <p:to>
                                        <p:strVal val="visible"/>
                                      </p:to>
                                    </p:set>
                                    <p:anim calcmode="lin" valueType="num">
                                      <p:cBhvr additive="base">
                                        <p:cTn id="61" dur="500" fill="hold"/>
                                        <p:tgtEl>
                                          <p:spTgt spid="6">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P spid="6" grpId="0" build="p" bldLvl="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0F6BF-444B-F37D-D11B-AEA7907A20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CD072B-F0C4-2A2D-DAD0-DF8FDF3876C6}"/>
              </a:ext>
            </a:extLst>
          </p:cNvPr>
          <p:cNvSpPr>
            <a:spLocks noGrp="1"/>
          </p:cNvSpPr>
          <p:nvPr>
            <p:ph type="title"/>
          </p:nvPr>
        </p:nvSpPr>
        <p:spPr>
          <a:xfrm>
            <a:off x="1640156" y="332010"/>
            <a:ext cx="10259744" cy="855412"/>
          </a:xfrm>
        </p:spPr>
        <p:txBody>
          <a:bodyPr>
            <a:noAutofit/>
          </a:bodyPr>
          <a:lstStyle/>
          <a:p>
            <a:r>
              <a:rPr lang="en-US" b="1" dirty="0"/>
              <a:t>Genesis 2:8-9, The Garden and the Two Trees</a:t>
            </a:r>
          </a:p>
        </p:txBody>
      </p:sp>
      <p:sp>
        <p:nvSpPr>
          <p:cNvPr id="5" name="Content Placeholder 2">
            <a:extLst>
              <a:ext uri="{FF2B5EF4-FFF2-40B4-BE49-F238E27FC236}">
                <a16:creationId xmlns:a16="http://schemas.microsoft.com/office/drawing/2014/main" id="{BB2D4DF9-FEF8-A81B-F2D0-3A3AA000A68A}"/>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7CF0D11B-5167-62D1-31AF-11E24A1854AC}"/>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pic>
        <p:nvPicPr>
          <p:cNvPr id="9224" name="Picture 8" descr="The Beautiful Family-Owned New York Apple Orchard Named One Of The Best In  America">
            <a:extLst>
              <a:ext uri="{FF2B5EF4-FFF2-40B4-BE49-F238E27FC236}">
                <a16:creationId xmlns:a16="http://schemas.microsoft.com/office/drawing/2014/main" id="{CDA18C2D-3478-4115-6DF8-157E21E0A5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8865" y="1178248"/>
            <a:ext cx="9906000" cy="55626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3BE76430-8A3B-5C9C-A987-BB98F48B075B}"/>
              </a:ext>
            </a:extLst>
          </p:cNvPr>
          <p:cNvSpPr txBox="1">
            <a:spLocks/>
          </p:cNvSpPr>
          <p:nvPr/>
        </p:nvSpPr>
        <p:spPr>
          <a:xfrm>
            <a:off x="6935095" y="1834629"/>
            <a:ext cx="5034401" cy="501364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chemeClr val="bg1"/>
                </a:solidFill>
                <a:effectLst>
                  <a:outerShdw blurRad="50800" dist="38100" dir="2700000" algn="tl" rotWithShape="0">
                    <a:prstClr val="black"/>
                  </a:outerShdw>
                </a:effectLst>
              </a:rPr>
              <a:t>8 And the Lord God planted a garden in Eden, in the east, and there he put the man whom he had formed. 9 And out of the ground the Lord God made to spring up every tree that is pleasant to the sight and good for food. The tree of life was in the midst of the garden, and the tree of the knowledge of good and evil.</a:t>
            </a:r>
            <a:endParaRPr lang="en-US" sz="2200" dirty="0">
              <a:solidFill>
                <a:schemeClr val="bg1"/>
              </a:solidFill>
              <a:effectLst>
                <a:outerShdw blurRad="50800" dist="38100" dir="2700000" algn="tl" rotWithShape="0">
                  <a:prstClr val="black"/>
                </a:outerShdw>
              </a:effectLst>
            </a:endParaRPr>
          </a:p>
        </p:txBody>
      </p:sp>
    </p:spTree>
    <p:extLst>
      <p:ext uri="{BB962C8B-B14F-4D97-AF65-F5344CB8AC3E}">
        <p14:creationId xmlns:p14="http://schemas.microsoft.com/office/powerpoint/2010/main" val="1520119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P spid="3" grpId="0" build="p" bldLvl="2"/>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F4003-7004-85C7-FAF4-9F296236CF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77D6E9-9F9C-AC6C-B5A5-D5444B0A012C}"/>
              </a:ext>
            </a:extLst>
          </p:cNvPr>
          <p:cNvSpPr>
            <a:spLocks noGrp="1"/>
          </p:cNvSpPr>
          <p:nvPr>
            <p:ph type="title"/>
          </p:nvPr>
        </p:nvSpPr>
        <p:spPr>
          <a:xfrm>
            <a:off x="1640156" y="332010"/>
            <a:ext cx="10259744" cy="855412"/>
          </a:xfrm>
        </p:spPr>
        <p:txBody>
          <a:bodyPr>
            <a:noAutofit/>
          </a:bodyPr>
          <a:lstStyle/>
          <a:p>
            <a:r>
              <a:rPr lang="en-US" b="1" dirty="0"/>
              <a:t>Genesis 2:8-9, The Lord God Plants a Garden</a:t>
            </a:r>
          </a:p>
        </p:txBody>
      </p:sp>
      <p:sp>
        <p:nvSpPr>
          <p:cNvPr id="12" name="Content Placeholder 2">
            <a:extLst>
              <a:ext uri="{FF2B5EF4-FFF2-40B4-BE49-F238E27FC236}">
                <a16:creationId xmlns:a16="http://schemas.microsoft.com/office/drawing/2014/main" id="{01E45B7B-7D20-217F-5181-0773D41FB870}"/>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sp>
        <p:nvSpPr>
          <p:cNvPr id="6" name="Content Placeholder 2">
            <a:extLst>
              <a:ext uri="{FF2B5EF4-FFF2-40B4-BE49-F238E27FC236}">
                <a16:creationId xmlns:a16="http://schemas.microsoft.com/office/drawing/2014/main" id="{194EEC3C-CCBF-80C1-C487-D223DB976808}"/>
              </a:ext>
            </a:extLst>
          </p:cNvPr>
          <p:cNvSpPr txBox="1">
            <a:spLocks/>
          </p:cNvSpPr>
          <p:nvPr/>
        </p:nvSpPr>
        <p:spPr>
          <a:xfrm>
            <a:off x="1736501" y="1258221"/>
            <a:ext cx="9712817" cy="5267769"/>
          </a:xfrm>
          <a:prstGeom prst="rect">
            <a:avLst/>
          </a:prstGeom>
          <a:effectLst/>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dirty="0">
                <a:solidFill>
                  <a:schemeClr val="tx1"/>
                </a:solidFill>
              </a:rPr>
              <a:t>8 And the </a:t>
            </a:r>
            <a:r>
              <a:rPr lang="en-US" sz="2600" b="1" i="1" dirty="0">
                <a:solidFill>
                  <a:srgbClr val="0070C0"/>
                </a:solidFill>
              </a:rPr>
              <a:t>Lord God </a:t>
            </a:r>
            <a:r>
              <a:rPr lang="en-US" sz="2600" b="1" i="1" u="sng" dirty="0">
                <a:solidFill>
                  <a:schemeClr val="tx1"/>
                </a:solidFill>
              </a:rPr>
              <a:t>planted a garden </a:t>
            </a:r>
            <a:r>
              <a:rPr lang="en-US" sz="2600" b="1" i="1" dirty="0">
                <a:solidFill>
                  <a:schemeClr val="tx1"/>
                </a:solidFill>
              </a:rPr>
              <a:t>in Eden, in the east, and there he put the man whom he had formed. 9 And out of the ground the </a:t>
            </a:r>
            <a:r>
              <a:rPr lang="en-US" sz="2600" b="1" i="1" dirty="0">
                <a:solidFill>
                  <a:srgbClr val="0070C0"/>
                </a:solidFill>
              </a:rPr>
              <a:t>Lord God </a:t>
            </a:r>
            <a:r>
              <a:rPr lang="en-US" sz="2600" b="1" i="1" dirty="0">
                <a:solidFill>
                  <a:schemeClr val="tx1"/>
                </a:solidFill>
              </a:rPr>
              <a:t>made to spring up every tree that is pleasant to the sight and good for food. The </a:t>
            </a:r>
            <a:r>
              <a:rPr lang="en-US" sz="2600" b="1" i="1" u="sng" dirty="0">
                <a:solidFill>
                  <a:schemeClr val="tx1"/>
                </a:solidFill>
              </a:rPr>
              <a:t>tree of life </a:t>
            </a:r>
            <a:r>
              <a:rPr lang="en-US" sz="2600" b="1" i="1" dirty="0">
                <a:solidFill>
                  <a:schemeClr val="tx1"/>
                </a:solidFill>
              </a:rPr>
              <a:t>was in the midst of the garden, and the tree of the knowledge of good and evil.</a:t>
            </a:r>
          </a:p>
          <a:p>
            <a:r>
              <a:rPr lang="en-US" sz="2600" dirty="0">
                <a:solidFill>
                  <a:schemeClr val="tx1"/>
                </a:solidFill>
              </a:rPr>
              <a:t>God created a special place for Adam</a:t>
            </a:r>
          </a:p>
          <a:p>
            <a:pPr lvl="1"/>
            <a:r>
              <a:rPr lang="en-US" sz="2400" dirty="0">
                <a:solidFill>
                  <a:schemeClr val="tx1"/>
                </a:solidFill>
              </a:rPr>
              <a:t>Eden means “delight” in Hebrew</a:t>
            </a:r>
          </a:p>
          <a:p>
            <a:pPr lvl="1"/>
            <a:r>
              <a:rPr lang="en-US" sz="2400" dirty="0">
                <a:solidFill>
                  <a:schemeClr val="tx1"/>
                </a:solidFill>
              </a:rPr>
              <a:t>In the Greek OT (Septuagint) the word is “</a:t>
            </a:r>
            <a:r>
              <a:rPr lang="en-US" sz="2400" dirty="0" err="1">
                <a:solidFill>
                  <a:schemeClr val="tx1"/>
                </a:solidFill>
              </a:rPr>
              <a:t>paradeisos</a:t>
            </a:r>
            <a:r>
              <a:rPr lang="en-US" sz="2400" dirty="0">
                <a:solidFill>
                  <a:schemeClr val="tx1"/>
                </a:solidFill>
              </a:rPr>
              <a:t>”</a:t>
            </a:r>
          </a:p>
          <a:p>
            <a:r>
              <a:rPr lang="en-US" sz="2600" dirty="0">
                <a:solidFill>
                  <a:schemeClr val="tx1"/>
                </a:solidFill>
              </a:rPr>
              <a:t>QUESTION: Where else is the Tree of Life mentioned?</a:t>
            </a:r>
          </a:p>
          <a:p>
            <a:r>
              <a:rPr lang="en-US" sz="2600" dirty="0">
                <a:solidFill>
                  <a:schemeClr val="tx1"/>
                </a:solidFill>
              </a:rPr>
              <a:t>QUESTION: What is the purpose for the Tree of Life?</a:t>
            </a:r>
          </a:p>
          <a:p>
            <a:endParaRPr lang="en-US" sz="2600" dirty="0">
              <a:solidFill>
                <a:schemeClr val="tx1"/>
              </a:solidFill>
            </a:endParaRPr>
          </a:p>
          <a:p>
            <a:endParaRPr lang="en-US" sz="2600" dirty="0">
              <a:solidFill>
                <a:schemeClr val="tx1"/>
              </a:solidFill>
            </a:endParaRPr>
          </a:p>
        </p:txBody>
      </p:sp>
    </p:spTree>
    <p:extLst>
      <p:ext uri="{BB962C8B-B14F-4D97-AF65-F5344CB8AC3E}">
        <p14:creationId xmlns:p14="http://schemas.microsoft.com/office/powerpoint/2010/main" val="1202778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additive="base">
                                        <p:cTn id="19"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 calcmode="lin" valueType="num">
                                      <p:cBhvr additive="base">
                                        <p:cTn id="2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 calcmode="lin" valueType="num">
                                      <p:cBhvr additive="base">
                                        <p:cTn id="31"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 calcmode="lin" valueType="num">
                                      <p:cBhvr additive="base">
                                        <p:cTn id="37"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5" end="5"/>
                                            </p:txEl>
                                          </p:spTgt>
                                        </p:tgtEl>
                                        <p:attrNameLst>
                                          <p:attrName>style.visibility</p:attrName>
                                        </p:attrNameLst>
                                      </p:cBhvr>
                                      <p:to>
                                        <p:strVal val="visible"/>
                                      </p:to>
                                    </p:set>
                                    <p:anim calcmode="lin" valueType="num">
                                      <p:cBhvr additive="base">
                                        <p:cTn id="43"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P spid="6" grpId="0" build="p" bldLvl="2"/>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7647F-297F-4DA1-66A1-8EA8DA98D6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C427F4-FD10-3B2A-1159-CFB356FECB03}"/>
              </a:ext>
            </a:extLst>
          </p:cNvPr>
          <p:cNvSpPr>
            <a:spLocks noGrp="1"/>
          </p:cNvSpPr>
          <p:nvPr>
            <p:ph type="title"/>
          </p:nvPr>
        </p:nvSpPr>
        <p:spPr>
          <a:xfrm>
            <a:off x="1640156" y="332010"/>
            <a:ext cx="10259744" cy="855412"/>
          </a:xfrm>
        </p:spPr>
        <p:txBody>
          <a:bodyPr>
            <a:noAutofit/>
          </a:bodyPr>
          <a:lstStyle/>
          <a:p>
            <a:r>
              <a:rPr lang="en-US" b="1" dirty="0"/>
              <a:t>Genesis 2:8-9, The Lord God Plants a Garden</a:t>
            </a:r>
          </a:p>
        </p:txBody>
      </p:sp>
      <p:sp>
        <p:nvSpPr>
          <p:cNvPr id="12" name="Content Placeholder 2">
            <a:extLst>
              <a:ext uri="{FF2B5EF4-FFF2-40B4-BE49-F238E27FC236}">
                <a16:creationId xmlns:a16="http://schemas.microsoft.com/office/drawing/2014/main" id="{C5CD3FDA-297B-4D22-36DF-E08E5CA44C3D}"/>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sp>
        <p:nvSpPr>
          <p:cNvPr id="6" name="Content Placeholder 2">
            <a:extLst>
              <a:ext uri="{FF2B5EF4-FFF2-40B4-BE49-F238E27FC236}">
                <a16:creationId xmlns:a16="http://schemas.microsoft.com/office/drawing/2014/main" id="{6B9848ED-EED1-2B90-16A7-8C90D3CC796E}"/>
              </a:ext>
            </a:extLst>
          </p:cNvPr>
          <p:cNvSpPr txBox="1">
            <a:spLocks/>
          </p:cNvSpPr>
          <p:nvPr/>
        </p:nvSpPr>
        <p:spPr>
          <a:xfrm>
            <a:off x="1736501" y="1258221"/>
            <a:ext cx="9712817" cy="5267769"/>
          </a:xfrm>
          <a:prstGeom prst="rect">
            <a:avLst/>
          </a:prstGeom>
          <a:effectLst/>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dirty="0">
                <a:solidFill>
                  <a:schemeClr val="tx1"/>
                </a:solidFill>
              </a:rPr>
              <a:t>8 And the </a:t>
            </a:r>
            <a:r>
              <a:rPr lang="en-US" sz="2600" b="1" i="1" dirty="0">
                <a:solidFill>
                  <a:srgbClr val="0070C0"/>
                </a:solidFill>
              </a:rPr>
              <a:t>Lord God </a:t>
            </a:r>
            <a:r>
              <a:rPr lang="en-US" sz="2600" b="1" i="1" dirty="0">
                <a:solidFill>
                  <a:schemeClr val="tx1"/>
                </a:solidFill>
              </a:rPr>
              <a:t>planted a garden in Eden, in the east, and there he put the man whom he had formed. 9 And out of the ground the </a:t>
            </a:r>
            <a:r>
              <a:rPr lang="en-US" sz="2600" b="1" i="1" dirty="0">
                <a:solidFill>
                  <a:srgbClr val="0070C0"/>
                </a:solidFill>
              </a:rPr>
              <a:t>Lord God </a:t>
            </a:r>
            <a:r>
              <a:rPr lang="en-US" sz="2600" b="1" i="1" dirty="0">
                <a:solidFill>
                  <a:schemeClr val="tx1"/>
                </a:solidFill>
              </a:rPr>
              <a:t>made to spring up every tree that is pleasant to the sight and good for food. The tree of life was in the midst of the garden, and the </a:t>
            </a:r>
            <a:r>
              <a:rPr lang="en-US" sz="2600" b="1" i="1" u="sng" dirty="0">
                <a:solidFill>
                  <a:schemeClr val="tx1"/>
                </a:solidFill>
              </a:rPr>
              <a:t>tree of the knowledge of good and evil</a:t>
            </a:r>
            <a:r>
              <a:rPr lang="en-US" sz="2600" b="1" i="1" dirty="0">
                <a:solidFill>
                  <a:schemeClr val="tx1"/>
                </a:solidFill>
              </a:rPr>
              <a:t>.</a:t>
            </a:r>
          </a:p>
          <a:p>
            <a:r>
              <a:rPr lang="en-US" sz="2600" dirty="0">
                <a:solidFill>
                  <a:schemeClr val="tx1"/>
                </a:solidFill>
              </a:rPr>
              <a:t>QUESTION: What is the purpose for the Tree of the knowledge of good and evil?</a:t>
            </a:r>
          </a:p>
          <a:p>
            <a:pPr lvl="1"/>
            <a:r>
              <a:rPr lang="en-US" sz="2400" dirty="0">
                <a:solidFill>
                  <a:schemeClr val="tx1"/>
                </a:solidFill>
              </a:rPr>
              <a:t>Perhaps a test? Will they obey God?</a:t>
            </a:r>
          </a:p>
          <a:p>
            <a:pPr lvl="1"/>
            <a:r>
              <a:rPr lang="en-US" sz="2400" dirty="0">
                <a:solidFill>
                  <a:schemeClr val="tx1"/>
                </a:solidFill>
              </a:rPr>
              <a:t>What would be the downside of taking from that tree?</a:t>
            </a:r>
          </a:p>
          <a:p>
            <a:pPr lvl="1"/>
            <a:r>
              <a:rPr lang="en-US" sz="2400" dirty="0" err="1">
                <a:solidFill>
                  <a:schemeClr val="tx1"/>
                </a:solidFill>
              </a:rPr>
              <a:t>Sarfati</a:t>
            </a:r>
            <a:r>
              <a:rPr lang="en-US" sz="2400" dirty="0">
                <a:solidFill>
                  <a:schemeClr val="tx1"/>
                </a:solidFill>
              </a:rPr>
              <a:t> says, “it gives man self-determination of right and wrong, a privilege that should belong only to God.”</a:t>
            </a:r>
          </a:p>
          <a:p>
            <a:endParaRPr lang="en-US" sz="2600" dirty="0">
              <a:solidFill>
                <a:schemeClr val="tx1"/>
              </a:solidFill>
            </a:endParaRPr>
          </a:p>
          <a:p>
            <a:endParaRPr lang="en-US" sz="2600" dirty="0">
              <a:solidFill>
                <a:schemeClr val="tx1"/>
              </a:solidFill>
            </a:endParaRPr>
          </a:p>
        </p:txBody>
      </p:sp>
    </p:spTree>
    <p:extLst>
      <p:ext uri="{BB962C8B-B14F-4D97-AF65-F5344CB8AC3E}">
        <p14:creationId xmlns:p14="http://schemas.microsoft.com/office/powerpoint/2010/main" val="848787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additive="base">
                                        <p:cTn id="19"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 calcmode="lin" valueType="num">
                                      <p:cBhvr additive="base">
                                        <p:cTn id="2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 calcmode="lin" valueType="num">
                                      <p:cBhvr additive="base">
                                        <p:cTn id="31"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 calcmode="lin" valueType="num">
                                      <p:cBhvr additive="base">
                                        <p:cTn id="37"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P spid="6" grpId="0" build="p" bldLvl="2"/>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89DD8-6917-2396-9BC5-C7ED03FC49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2844DA-6CBB-7DC3-8562-E2AE0FF1E760}"/>
              </a:ext>
            </a:extLst>
          </p:cNvPr>
          <p:cNvSpPr>
            <a:spLocks noGrp="1"/>
          </p:cNvSpPr>
          <p:nvPr>
            <p:ph type="title"/>
          </p:nvPr>
        </p:nvSpPr>
        <p:spPr>
          <a:xfrm>
            <a:off x="1640156" y="332010"/>
            <a:ext cx="10259744" cy="855412"/>
          </a:xfrm>
        </p:spPr>
        <p:txBody>
          <a:bodyPr>
            <a:noAutofit/>
          </a:bodyPr>
          <a:lstStyle/>
          <a:p>
            <a:r>
              <a:rPr lang="en-US" b="1" dirty="0"/>
              <a:t>Genesis 2:10-14, Eden and the Four Rivers</a:t>
            </a:r>
          </a:p>
        </p:txBody>
      </p:sp>
      <p:sp>
        <p:nvSpPr>
          <p:cNvPr id="5" name="Content Placeholder 2">
            <a:extLst>
              <a:ext uri="{FF2B5EF4-FFF2-40B4-BE49-F238E27FC236}">
                <a16:creationId xmlns:a16="http://schemas.microsoft.com/office/drawing/2014/main" id="{57321221-C2B9-1F03-7C15-D97D1349F48D}"/>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48A53E4E-C5AF-1697-A3A4-F67E6AF404F1}"/>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pic>
        <p:nvPicPr>
          <p:cNvPr id="11266" name="Picture 2" descr="Genesis 2:10-14 – Some Thoughts on the Rivers of Paradise | Christian  Library">
            <a:extLst>
              <a:ext uri="{FF2B5EF4-FFF2-40B4-BE49-F238E27FC236}">
                <a16:creationId xmlns:a16="http://schemas.microsoft.com/office/drawing/2014/main" id="{8475B8A5-25B1-531A-A546-9F362F37DDE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30" t="4371" r="2430" b="4025"/>
          <a:stretch/>
        </p:blipFill>
        <p:spPr bwMode="auto">
          <a:xfrm>
            <a:off x="1640155" y="1403711"/>
            <a:ext cx="10435935" cy="533856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AC0DD67F-913E-9110-7687-D8ADDF4E2DF3}"/>
              </a:ext>
            </a:extLst>
          </p:cNvPr>
          <p:cNvSpPr txBox="1">
            <a:spLocks/>
          </p:cNvSpPr>
          <p:nvPr/>
        </p:nvSpPr>
        <p:spPr>
          <a:xfrm>
            <a:off x="1713365" y="1728631"/>
            <a:ext cx="6953353" cy="501364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chemeClr val="bg1"/>
                </a:solidFill>
                <a:effectLst>
                  <a:outerShdw blurRad="50800" dist="38100" dir="2700000" algn="tl" rotWithShape="0">
                    <a:prstClr val="black"/>
                  </a:outerShdw>
                </a:effectLst>
              </a:rPr>
              <a:t>10 A river flowed out of Eden to water the garden, and there it divided and became four rivers. 11 The name of the first is the </a:t>
            </a:r>
            <a:r>
              <a:rPr lang="en-US" sz="2400" b="1" i="1" dirty="0" err="1">
                <a:solidFill>
                  <a:schemeClr val="bg1"/>
                </a:solidFill>
                <a:effectLst>
                  <a:outerShdw blurRad="50800" dist="38100" dir="2700000" algn="tl" rotWithShape="0">
                    <a:prstClr val="black"/>
                  </a:outerShdw>
                </a:effectLst>
              </a:rPr>
              <a:t>Pishon</a:t>
            </a:r>
            <a:r>
              <a:rPr lang="en-US" sz="2400" b="1" i="1" dirty="0">
                <a:solidFill>
                  <a:schemeClr val="bg1"/>
                </a:solidFill>
                <a:effectLst>
                  <a:outerShdw blurRad="50800" dist="38100" dir="2700000" algn="tl" rotWithShape="0">
                    <a:prstClr val="black"/>
                  </a:outerShdw>
                </a:effectLst>
              </a:rPr>
              <a:t>. It is the one that flowed around the whole land of Havilah, where there is gold. 12 And the gold of that land is good; bdellium and onyx stone are there. 13 The name of the second river is the Gihon. It is the one that flowed around the whole land of Cush. 14 And the name of the third river is the Tigris, which flows east of Assyria. And the fourth river is the Euphrates.</a:t>
            </a:r>
            <a:endParaRPr lang="en-US" sz="2200" dirty="0">
              <a:solidFill>
                <a:schemeClr val="bg1"/>
              </a:solidFill>
              <a:effectLst>
                <a:outerShdw blurRad="50800" dist="38100" dir="2700000" algn="tl" rotWithShape="0">
                  <a:prstClr val="black"/>
                </a:outerShdw>
              </a:effectLst>
            </a:endParaRPr>
          </a:p>
        </p:txBody>
      </p:sp>
    </p:spTree>
    <p:extLst>
      <p:ext uri="{BB962C8B-B14F-4D97-AF65-F5344CB8AC3E}">
        <p14:creationId xmlns:p14="http://schemas.microsoft.com/office/powerpoint/2010/main" val="48185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P spid="3" grpId="0" build="p" bldLvl="2"/>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40A1E-CBFD-017D-AF26-53C52087F3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509BD8-1113-D133-8D8F-3F6451AB070D}"/>
              </a:ext>
            </a:extLst>
          </p:cNvPr>
          <p:cNvSpPr>
            <a:spLocks noGrp="1"/>
          </p:cNvSpPr>
          <p:nvPr>
            <p:ph type="title"/>
          </p:nvPr>
        </p:nvSpPr>
        <p:spPr>
          <a:xfrm>
            <a:off x="1640156" y="332010"/>
            <a:ext cx="10259744" cy="855412"/>
          </a:xfrm>
        </p:spPr>
        <p:txBody>
          <a:bodyPr>
            <a:noAutofit/>
          </a:bodyPr>
          <a:lstStyle/>
          <a:p>
            <a:r>
              <a:rPr lang="en-US" b="1" dirty="0"/>
              <a:t>Genesis 2:10-14, Eden and the Four Rivers </a:t>
            </a:r>
          </a:p>
        </p:txBody>
      </p:sp>
      <p:sp>
        <p:nvSpPr>
          <p:cNvPr id="12" name="Content Placeholder 2">
            <a:extLst>
              <a:ext uri="{FF2B5EF4-FFF2-40B4-BE49-F238E27FC236}">
                <a16:creationId xmlns:a16="http://schemas.microsoft.com/office/drawing/2014/main" id="{3399B687-91B2-0977-DD14-36BBA3F8A7AB}"/>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sp>
        <p:nvSpPr>
          <p:cNvPr id="6" name="Content Placeholder 2">
            <a:extLst>
              <a:ext uri="{FF2B5EF4-FFF2-40B4-BE49-F238E27FC236}">
                <a16:creationId xmlns:a16="http://schemas.microsoft.com/office/drawing/2014/main" id="{6965F4B6-229C-35DF-DAAE-B2EF7C3D7561}"/>
              </a:ext>
            </a:extLst>
          </p:cNvPr>
          <p:cNvSpPr txBox="1">
            <a:spLocks/>
          </p:cNvSpPr>
          <p:nvPr/>
        </p:nvSpPr>
        <p:spPr>
          <a:xfrm>
            <a:off x="1736501" y="1258221"/>
            <a:ext cx="9712817" cy="5267769"/>
          </a:xfrm>
          <a:prstGeom prst="rect">
            <a:avLst/>
          </a:prstGeom>
          <a:effectLst/>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chemeClr val="tx1"/>
                </a:solidFill>
              </a:rPr>
              <a:t>10 A river flowed out of Eden to water the garden, and </a:t>
            </a:r>
            <a:r>
              <a:rPr lang="en-US" sz="2400" b="1" i="1" u="sng" dirty="0">
                <a:solidFill>
                  <a:schemeClr val="tx1"/>
                </a:solidFill>
              </a:rPr>
              <a:t>there it divided and became four rivers</a:t>
            </a:r>
            <a:r>
              <a:rPr lang="en-US" sz="2400" b="1" i="1" dirty="0">
                <a:solidFill>
                  <a:schemeClr val="tx1"/>
                </a:solidFill>
              </a:rPr>
              <a:t>. 11 The name of the first is the </a:t>
            </a:r>
            <a:r>
              <a:rPr lang="en-US" sz="2400" b="1" i="1" dirty="0" err="1">
                <a:solidFill>
                  <a:schemeClr val="tx1"/>
                </a:solidFill>
              </a:rPr>
              <a:t>Pishon</a:t>
            </a:r>
            <a:r>
              <a:rPr lang="en-US" sz="2400" b="1" i="1" dirty="0">
                <a:solidFill>
                  <a:schemeClr val="tx1"/>
                </a:solidFill>
              </a:rPr>
              <a:t>. It is the one that flowed around the whole land of Havilah, where there is gold. 12 And the gold of that land is good; bdellium and onyx stone are there. 13 The name of the second river is the Gihon. It is the one that flowed around the whole land of Cush. 14 And the name of the third river is the Tigris, which flows east of Assyria. And the fourth river is the Euphrates.</a:t>
            </a:r>
          </a:p>
          <a:p>
            <a:r>
              <a:rPr lang="en-US" sz="2600" dirty="0">
                <a:solidFill>
                  <a:schemeClr val="tx1"/>
                </a:solidFill>
              </a:rPr>
              <a:t>QUESTION: Where is Eden located?</a:t>
            </a:r>
          </a:p>
          <a:p>
            <a:r>
              <a:rPr lang="en-US" sz="2600" dirty="0">
                <a:solidFill>
                  <a:schemeClr val="tx1"/>
                </a:solidFill>
              </a:rPr>
              <a:t>Most rivers combine into one larger river</a:t>
            </a:r>
          </a:p>
          <a:p>
            <a:r>
              <a:rPr lang="en-US" sz="2600" dirty="0">
                <a:solidFill>
                  <a:schemeClr val="tx1"/>
                </a:solidFill>
              </a:rPr>
              <a:t>This river splits into four rivers, meaning it must be on a hill</a:t>
            </a:r>
          </a:p>
          <a:p>
            <a:r>
              <a:rPr lang="en-US" sz="2600" dirty="0">
                <a:solidFill>
                  <a:schemeClr val="tx1"/>
                </a:solidFill>
              </a:rPr>
              <a:t>And two of the rivers sound familiar</a:t>
            </a:r>
          </a:p>
          <a:p>
            <a:endParaRPr lang="en-US" sz="2600" dirty="0">
              <a:solidFill>
                <a:schemeClr val="tx1"/>
              </a:solidFill>
            </a:endParaRPr>
          </a:p>
        </p:txBody>
      </p:sp>
    </p:spTree>
    <p:extLst>
      <p:ext uri="{BB962C8B-B14F-4D97-AF65-F5344CB8AC3E}">
        <p14:creationId xmlns:p14="http://schemas.microsoft.com/office/powerpoint/2010/main" val="3891149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additive="base">
                                        <p:cTn id="19"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 calcmode="lin" valueType="num">
                                      <p:cBhvr additive="base">
                                        <p:cTn id="2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 calcmode="lin" valueType="num">
                                      <p:cBhvr additive="base">
                                        <p:cTn id="31"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 calcmode="lin" valueType="num">
                                      <p:cBhvr additive="base">
                                        <p:cTn id="37"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P spid="6" grpId="0" build="p" bldLvl="2"/>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27F8F-5A26-6BD8-4462-8701D30553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91C84D-0AAC-EB66-50C2-54BA6B63C1F7}"/>
              </a:ext>
            </a:extLst>
          </p:cNvPr>
          <p:cNvSpPr>
            <a:spLocks noGrp="1"/>
          </p:cNvSpPr>
          <p:nvPr>
            <p:ph type="title"/>
          </p:nvPr>
        </p:nvSpPr>
        <p:spPr>
          <a:xfrm>
            <a:off x="1640156" y="332010"/>
            <a:ext cx="10259744" cy="855412"/>
          </a:xfrm>
        </p:spPr>
        <p:txBody>
          <a:bodyPr>
            <a:noAutofit/>
          </a:bodyPr>
          <a:lstStyle/>
          <a:p>
            <a:r>
              <a:rPr lang="en-US" b="1" dirty="0"/>
              <a:t>Genesis 2:10-14, Eden and the Four Rivers </a:t>
            </a:r>
          </a:p>
        </p:txBody>
      </p:sp>
      <p:sp>
        <p:nvSpPr>
          <p:cNvPr id="12" name="Content Placeholder 2">
            <a:extLst>
              <a:ext uri="{FF2B5EF4-FFF2-40B4-BE49-F238E27FC236}">
                <a16:creationId xmlns:a16="http://schemas.microsoft.com/office/drawing/2014/main" id="{CFB98FE5-2852-BC45-DAE7-95748482254E}"/>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sp>
        <p:nvSpPr>
          <p:cNvPr id="6" name="Content Placeholder 2">
            <a:extLst>
              <a:ext uri="{FF2B5EF4-FFF2-40B4-BE49-F238E27FC236}">
                <a16:creationId xmlns:a16="http://schemas.microsoft.com/office/drawing/2014/main" id="{5D07D9F2-DBD9-E121-4120-DF3DCE1EDE00}"/>
              </a:ext>
            </a:extLst>
          </p:cNvPr>
          <p:cNvSpPr txBox="1">
            <a:spLocks/>
          </p:cNvSpPr>
          <p:nvPr/>
        </p:nvSpPr>
        <p:spPr>
          <a:xfrm>
            <a:off x="1736501" y="1258221"/>
            <a:ext cx="9854485" cy="5267769"/>
          </a:xfrm>
          <a:prstGeom prst="rect">
            <a:avLst/>
          </a:prstGeom>
          <a:effectLst/>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chemeClr val="tx1"/>
                </a:solidFill>
              </a:rPr>
              <a:t>10 A river flowed out of Eden to water the garden, and there it divided and became four rivers. 11 The name of the first is the </a:t>
            </a:r>
            <a:r>
              <a:rPr lang="en-US" sz="2400" b="1" i="1" u="sng" dirty="0" err="1">
                <a:solidFill>
                  <a:schemeClr val="tx1"/>
                </a:solidFill>
              </a:rPr>
              <a:t>Pishon</a:t>
            </a:r>
            <a:r>
              <a:rPr lang="en-US" sz="2400" b="1" i="1" dirty="0">
                <a:solidFill>
                  <a:schemeClr val="tx1"/>
                </a:solidFill>
              </a:rPr>
              <a:t>. It is the one that flowed around the whole land of Havilah, where there is gold. 12 And the gold of that land is good; bdellium and onyx stone are there. 13 The name of the second river is the Gihon. It is the one that flowed around the whole land of Cush. 14 And the name of the third river is the Tigris, which flows east of Assyria. And the fourth river is the Euphrates.</a:t>
            </a:r>
          </a:p>
          <a:p>
            <a:r>
              <a:rPr lang="en-US" sz="2600" dirty="0">
                <a:solidFill>
                  <a:schemeClr val="tx1"/>
                </a:solidFill>
              </a:rPr>
              <a:t>Both the Tigris and Euphrates headwaters are in </a:t>
            </a:r>
            <a:r>
              <a:rPr lang="en-US" sz="2600" u="sng" dirty="0">
                <a:solidFill>
                  <a:schemeClr val="tx1"/>
                </a:solidFill>
              </a:rPr>
              <a:t>Turkey</a:t>
            </a:r>
          </a:p>
          <a:p>
            <a:r>
              <a:rPr lang="en-US" sz="2600" dirty="0" err="1">
                <a:solidFill>
                  <a:schemeClr val="tx1"/>
                </a:solidFill>
              </a:rPr>
              <a:t>Pishon</a:t>
            </a:r>
            <a:r>
              <a:rPr lang="en-US" sz="2600" dirty="0">
                <a:solidFill>
                  <a:schemeClr val="tx1"/>
                </a:solidFill>
              </a:rPr>
              <a:t>, Havilah is thought to be on the </a:t>
            </a:r>
            <a:r>
              <a:rPr lang="en-US" sz="2600" u="sng" dirty="0">
                <a:solidFill>
                  <a:schemeClr val="tx1"/>
                </a:solidFill>
              </a:rPr>
              <a:t>Arabian Peninsula</a:t>
            </a:r>
          </a:p>
          <a:p>
            <a:r>
              <a:rPr lang="en-US" sz="2600" dirty="0">
                <a:solidFill>
                  <a:schemeClr val="tx1"/>
                </a:solidFill>
              </a:rPr>
              <a:t>Gihon; Flows around the land of Cush, which is </a:t>
            </a:r>
            <a:r>
              <a:rPr lang="en-US" sz="2600" u="sng" dirty="0">
                <a:solidFill>
                  <a:schemeClr val="tx1"/>
                </a:solidFill>
              </a:rPr>
              <a:t>Ethiopia</a:t>
            </a:r>
          </a:p>
          <a:p>
            <a:r>
              <a:rPr lang="en-US" sz="2600" dirty="0">
                <a:solidFill>
                  <a:schemeClr val="tx1"/>
                </a:solidFill>
              </a:rPr>
              <a:t>QUESTION: Did anything change on earth since creation?</a:t>
            </a:r>
          </a:p>
          <a:p>
            <a:endParaRPr lang="en-US" sz="2600" dirty="0">
              <a:solidFill>
                <a:schemeClr val="tx1"/>
              </a:solidFill>
            </a:endParaRPr>
          </a:p>
          <a:p>
            <a:endParaRPr lang="en-US" sz="2600" dirty="0">
              <a:solidFill>
                <a:schemeClr val="tx1"/>
              </a:solidFill>
            </a:endParaRPr>
          </a:p>
        </p:txBody>
      </p:sp>
    </p:spTree>
    <p:extLst>
      <p:ext uri="{BB962C8B-B14F-4D97-AF65-F5344CB8AC3E}">
        <p14:creationId xmlns:p14="http://schemas.microsoft.com/office/powerpoint/2010/main" val="3561606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additive="base">
                                        <p:cTn id="19"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 calcmode="lin" valueType="num">
                                      <p:cBhvr additive="base">
                                        <p:cTn id="2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 calcmode="lin" valueType="num">
                                      <p:cBhvr additive="base">
                                        <p:cTn id="31"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 calcmode="lin" valueType="num">
                                      <p:cBhvr additive="base">
                                        <p:cTn id="37"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P spid="6" grpId="0" build="p" bldLvl="2"/>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C6435-965C-6CF8-9F39-9808FD819F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588521-248B-5E22-8501-57B0A835EDC4}"/>
              </a:ext>
            </a:extLst>
          </p:cNvPr>
          <p:cNvSpPr>
            <a:spLocks noGrp="1"/>
          </p:cNvSpPr>
          <p:nvPr>
            <p:ph type="title"/>
          </p:nvPr>
        </p:nvSpPr>
        <p:spPr>
          <a:xfrm>
            <a:off x="1640155" y="332010"/>
            <a:ext cx="10345341" cy="855412"/>
          </a:xfrm>
        </p:spPr>
        <p:txBody>
          <a:bodyPr>
            <a:noAutofit/>
          </a:bodyPr>
          <a:lstStyle/>
          <a:p>
            <a:r>
              <a:rPr lang="en-US" b="1" dirty="0"/>
              <a:t>Genesis 2:15-17, The Garden Commandment</a:t>
            </a:r>
          </a:p>
        </p:txBody>
      </p:sp>
      <p:sp>
        <p:nvSpPr>
          <p:cNvPr id="5" name="Content Placeholder 2">
            <a:extLst>
              <a:ext uri="{FF2B5EF4-FFF2-40B4-BE49-F238E27FC236}">
                <a16:creationId xmlns:a16="http://schemas.microsoft.com/office/drawing/2014/main" id="{D5546361-437E-7FF8-CFC3-F78924CC3859}"/>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938A7ED7-D9B5-EF53-DB63-7F989774F446}"/>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pic>
        <p:nvPicPr>
          <p:cNvPr id="13314" name="Picture 2" descr="A Man`s Hand Reaches for the Growing Fruit of the Fig Tree Stock Photo -  Image of growth, crop: 134573762">
            <a:extLst>
              <a:ext uri="{FF2B5EF4-FFF2-40B4-BE49-F238E27FC236}">
                <a16:creationId xmlns:a16="http://schemas.microsoft.com/office/drawing/2014/main" id="{0E1541DD-58C1-9374-79B6-1D2D67ADB3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0157" y="1044612"/>
            <a:ext cx="10345342" cy="5697667"/>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2FB0D564-E58F-FAF6-CD7B-5417029BC89C}"/>
              </a:ext>
            </a:extLst>
          </p:cNvPr>
          <p:cNvSpPr txBox="1">
            <a:spLocks/>
          </p:cNvSpPr>
          <p:nvPr/>
        </p:nvSpPr>
        <p:spPr>
          <a:xfrm>
            <a:off x="4535090" y="1458026"/>
            <a:ext cx="7018512" cy="501364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800" b="1" i="1" dirty="0">
                <a:solidFill>
                  <a:schemeClr val="bg1"/>
                </a:solidFill>
                <a:effectLst>
                  <a:outerShdw blurRad="50800" dist="38100" dir="2700000" algn="tl" rotWithShape="0">
                    <a:prstClr val="black"/>
                  </a:outerShdw>
                </a:effectLst>
              </a:rPr>
              <a:t>15 The Lord God took the man and put him in the garden of Eden to work it and keep it.</a:t>
            </a:r>
          </a:p>
          <a:p>
            <a:r>
              <a:rPr lang="en-US" sz="2800" b="1" i="1" dirty="0">
                <a:solidFill>
                  <a:schemeClr val="bg1"/>
                </a:solidFill>
                <a:effectLst>
                  <a:outerShdw blurRad="50800" dist="38100" dir="2700000" algn="tl" rotWithShape="0">
                    <a:prstClr val="black"/>
                  </a:outerShdw>
                </a:effectLst>
              </a:rPr>
              <a:t>16 And the Lord God commanded the man, saying, “You may surely eat of every tree of the garden,</a:t>
            </a:r>
          </a:p>
          <a:p>
            <a:r>
              <a:rPr lang="en-US" sz="2800" b="1" i="1" dirty="0">
                <a:solidFill>
                  <a:schemeClr val="bg1"/>
                </a:solidFill>
                <a:effectLst>
                  <a:outerShdw blurRad="50800" dist="38100" dir="2700000" algn="tl" rotWithShape="0">
                    <a:prstClr val="black"/>
                  </a:outerShdw>
                </a:effectLst>
              </a:rPr>
              <a:t>17 but of the tree of the knowledge of good and evil you shall not eat, for in the day that you eat of it you shall surely die.”</a:t>
            </a:r>
            <a:endParaRPr lang="en-US" sz="2800" dirty="0">
              <a:solidFill>
                <a:schemeClr val="bg1"/>
              </a:solidFill>
              <a:effectLst>
                <a:outerShdw blurRad="50800" dist="38100" dir="2700000" algn="tl" rotWithShape="0">
                  <a:prstClr val="black"/>
                </a:outerShdw>
              </a:effectLst>
            </a:endParaRPr>
          </a:p>
        </p:txBody>
      </p:sp>
    </p:spTree>
    <p:extLst>
      <p:ext uri="{BB962C8B-B14F-4D97-AF65-F5344CB8AC3E}">
        <p14:creationId xmlns:p14="http://schemas.microsoft.com/office/powerpoint/2010/main" val="2278754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P spid="3" grpId="0" build="p" bldLvl="2"/>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297CF-5D1B-3586-1D49-78E4E6E3B4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713641-7A5C-1B1D-EF67-38FA5FCB23FF}"/>
              </a:ext>
            </a:extLst>
          </p:cNvPr>
          <p:cNvSpPr>
            <a:spLocks noGrp="1"/>
          </p:cNvSpPr>
          <p:nvPr>
            <p:ph type="title"/>
          </p:nvPr>
        </p:nvSpPr>
        <p:spPr>
          <a:xfrm>
            <a:off x="1640156" y="332010"/>
            <a:ext cx="10259744" cy="855412"/>
          </a:xfrm>
        </p:spPr>
        <p:txBody>
          <a:bodyPr>
            <a:noAutofit/>
          </a:bodyPr>
          <a:lstStyle/>
          <a:p>
            <a:r>
              <a:rPr lang="en-US" b="1" dirty="0"/>
              <a:t>Genesis 2:15-17, The Garden Commandment</a:t>
            </a:r>
          </a:p>
        </p:txBody>
      </p:sp>
      <p:sp>
        <p:nvSpPr>
          <p:cNvPr id="12" name="Content Placeholder 2">
            <a:extLst>
              <a:ext uri="{FF2B5EF4-FFF2-40B4-BE49-F238E27FC236}">
                <a16:creationId xmlns:a16="http://schemas.microsoft.com/office/drawing/2014/main" id="{93A529DE-46F4-6407-7FCE-9FC53041B084}"/>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sp>
        <p:nvSpPr>
          <p:cNvPr id="6" name="Content Placeholder 2">
            <a:extLst>
              <a:ext uri="{FF2B5EF4-FFF2-40B4-BE49-F238E27FC236}">
                <a16:creationId xmlns:a16="http://schemas.microsoft.com/office/drawing/2014/main" id="{78F78885-8B8E-E1E9-C96F-989A227F97B3}"/>
              </a:ext>
            </a:extLst>
          </p:cNvPr>
          <p:cNvSpPr txBox="1">
            <a:spLocks/>
          </p:cNvSpPr>
          <p:nvPr/>
        </p:nvSpPr>
        <p:spPr>
          <a:xfrm>
            <a:off x="1736501" y="1258221"/>
            <a:ext cx="10009031" cy="5267769"/>
          </a:xfrm>
          <a:prstGeom prst="rect">
            <a:avLst/>
          </a:prstGeom>
          <a:effectLst/>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dirty="0">
                <a:solidFill>
                  <a:schemeClr val="tx1"/>
                </a:solidFill>
              </a:rPr>
              <a:t>15 The </a:t>
            </a:r>
            <a:r>
              <a:rPr lang="en-US" sz="2600" b="1" i="1" dirty="0">
                <a:solidFill>
                  <a:srgbClr val="0070C0"/>
                </a:solidFill>
              </a:rPr>
              <a:t>Lord God </a:t>
            </a:r>
            <a:r>
              <a:rPr lang="en-US" sz="2600" b="1" i="1" dirty="0">
                <a:solidFill>
                  <a:schemeClr val="tx1"/>
                </a:solidFill>
              </a:rPr>
              <a:t>took the man and put him in the garden of Eden </a:t>
            </a:r>
            <a:r>
              <a:rPr lang="en-US" sz="2600" b="1" i="1" u="sng" dirty="0">
                <a:solidFill>
                  <a:schemeClr val="tx1"/>
                </a:solidFill>
              </a:rPr>
              <a:t>to work it and keep it</a:t>
            </a:r>
            <a:r>
              <a:rPr lang="en-US" sz="2600" b="1" i="1" dirty="0">
                <a:solidFill>
                  <a:schemeClr val="tx1"/>
                </a:solidFill>
              </a:rPr>
              <a:t>. 16 And the </a:t>
            </a:r>
            <a:r>
              <a:rPr lang="en-US" sz="2600" b="1" i="1" dirty="0">
                <a:solidFill>
                  <a:srgbClr val="0070C0"/>
                </a:solidFill>
              </a:rPr>
              <a:t>Lord God </a:t>
            </a:r>
            <a:r>
              <a:rPr lang="en-US" sz="2600" b="1" i="1" dirty="0">
                <a:solidFill>
                  <a:schemeClr val="tx1"/>
                </a:solidFill>
              </a:rPr>
              <a:t>commanded the man, saying, “</a:t>
            </a:r>
            <a:r>
              <a:rPr lang="en-US" sz="2600" b="1" i="1" u="sng" dirty="0">
                <a:solidFill>
                  <a:schemeClr val="tx1"/>
                </a:solidFill>
              </a:rPr>
              <a:t>You may surely eat of every tree of the garden</a:t>
            </a:r>
            <a:r>
              <a:rPr lang="en-US" sz="2600" b="1" i="1" dirty="0">
                <a:solidFill>
                  <a:schemeClr val="tx1"/>
                </a:solidFill>
              </a:rPr>
              <a:t>, 17 but of the tree of the knowledge of good and evil you shall not eat, for in the day that you eat of it </a:t>
            </a:r>
            <a:r>
              <a:rPr lang="en-US" sz="2600" b="1" i="1" u="sng" dirty="0">
                <a:solidFill>
                  <a:schemeClr val="tx1"/>
                </a:solidFill>
              </a:rPr>
              <a:t>you shall surely die</a:t>
            </a:r>
            <a:r>
              <a:rPr lang="en-US" sz="2600" b="1" i="1" dirty="0">
                <a:solidFill>
                  <a:schemeClr val="tx1"/>
                </a:solidFill>
              </a:rPr>
              <a:t>.”</a:t>
            </a:r>
          </a:p>
          <a:p>
            <a:r>
              <a:rPr lang="en-US" sz="2600" dirty="0">
                <a:solidFill>
                  <a:schemeClr val="tx1"/>
                </a:solidFill>
              </a:rPr>
              <a:t>QUESTION: What was the man’s purpose in the garden?</a:t>
            </a:r>
          </a:p>
          <a:p>
            <a:r>
              <a:rPr lang="en-US" sz="2600" dirty="0">
                <a:solidFill>
                  <a:schemeClr val="tx1"/>
                </a:solidFill>
              </a:rPr>
              <a:t>The man was given freedom to eat from any tree</a:t>
            </a:r>
          </a:p>
          <a:p>
            <a:r>
              <a:rPr lang="en-US" sz="2600" dirty="0">
                <a:solidFill>
                  <a:schemeClr val="tx1"/>
                </a:solidFill>
              </a:rPr>
              <a:t>QUESTION: What is the purpose of God’s commandment?</a:t>
            </a:r>
          </a:p>
          <a:p>
            <a:r>
              <a:rPr lang="en-US" sz="2600" dirty="0">
                <a:solidFill>
                  <a:schemeClr val="tx1"/>
                </a:solidFill>
              </a:rPr>
              <a:t>Hebrew: </a:t>
            </a:r>
            <a:r>
              <a:rPr lang="en-US" sz="2600" i="1" dirty="0">
                <a:solidFill>
                  <a:schemeClr val="tx1"/>
                </a:solidFill>
              </a:rPr>
              <a:t>mut </a:t>
            </a:r>
            <a:r>
              <a:rPr lang="en-US" sz="2600" i="1" dirty="0" err="1">
                <a:solidFill>
                  <a:schemeClr val="tx1"/>
                </a:solidFill>
              </a:rPr>
              <a:t>tamut</a:t>
            </a:r>
            <a:r>
              <a:rPr lang="en-US" sz="2600" dirty="0">
                <a:solidFill>
                  <a:schemeClr val="tx1"/>
                </a:solidFill>
              </a:rPr>
              <a:t>. “dying you shall die”.</a:t>
            </a:r>
          </a:p>
          <a:p>
            <a:r>
              <a:rPr lang="en-US" sz="2600" dirty="0">
                <a:solidFill>
                  <a:schemeClr val="tx1"/>
                </a:solidFill>
              </a:rPr>
              <a:t>QUESTION: As God’s administrators are we expected to obey God’s commands?</a:t>
            </a:r>
          </a:p>
          <a:p>
            <a:endParaRPr lang="en-US" sz="2600" dirty="0">
              <a:solidFill>
                <a:schemeClr val="tx1"/>
              </a:solidFill>
            </a:endParaRPr>
          </a:p>
          <a:p>
            <a:endParaRPr lang="en-US" sz="2600" dirty="0">
              <a:solidFill>
                <a:schemeClr val="tx1"/>
              </a:solidFill>
            </a:endParaRPr>
          </a:p>
        </p:txBody>
      </p:sp>
    </p:spTree>
    <p:extLst>
      <p:ext uri="{BB962C8B-B14F-4D97-AF65-F5344CB8AC3E}">
        <p14:creationId xmlns:p14="http://schemas.microsoft.com/office/powerpoint/2010/main" val="1800714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additive="base">
                                        <p:cTn id="19"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 calcmode="lin" valueType="num">
                                      <p:cBhvr additive="base">
                                        <p:cTn id="2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 calcmode="lin" valueType="num">
                                      <p:cBhvr additive="base">
                                        <p:cTn id="31"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 calcmode="lin" valueType="num">
                                      <p:cBhvr additive="base">
                                        <p:cTn id="37"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5" end="5"/>
                                            </p:txEl>
                                          </p:spTgt>
                                        </p:tgtEl>
                                        <p:attrNameLst>
                                          <p:attrName>style.visibility</p:attrName>
                                        </p:attrNameLst>
                                      </p:cBhvr>
                                      <p:to>
                                        <p:strVal val="visible"/>
                                      </p:to>
                                    </p:set>
                                    <p:anim calcmode="lin" valueType="num">
                                      <p:cBhvr additive="base">
                                        <p:cTn id="43"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P spid="6" grpId="0" build="p" bldLvl="2"/>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0593D-227A-9C91-D334-946BD74C41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955D9E-B5A5-399A-1651-EB045570E68F}"/>
              </a:ext>
            </a:extLst>
          </p:cNvPr>
          <p:cNvSpPr>
            <a:spLocks noGrp="1"/>
          </p:cNvSpPr>
          <p:nvPr>
            <p:ph type="title"/>
          </p:nvPr>
        </p:nvSpPr>
        <p:spPr>
          <a:xfrm>
            <a:off x="1640155" y="332010"/>
            <a:ext cx="10345341" cy="855412"/>
          </a:xfrm>
        </p:spPr>
        <p:txBody>
          <a:bodyPr>
            <a:noAutofit/>
          </a:bodyPr>
          <a:lstStyle/>
          <a:p>
            <a:r>
              <a:rPr lang="en-US" b="1" dirty="0"/>
              <a:t>Genesis 2:18-20, The Man Names Creatures</a:t>
            </a:r>
          </a:p>
        </p:txBody>
      </p:sp>
      <p:sp>
        <p:nvSpPr>
          <p:cNvPr id="5" name="Content Placeholder 2">
            <a:extLst>
              <a:ext uri="{FF2B5EF4-FFF2-40B4-BE49-F238E27FC236}">
                <a16:creationId xmlns:a16="http://schemas.microsoft.com/office/drawing/2014/main" id="{4CC4908F-B079-029B-BAD7-C1A2E861742C}"/>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CCDA8F84-9067-53E6-A8F7-C90E324B63AA}"/>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pic>
        <p:nvPicPr>
          <p:cNvPr id="15362" name="Picture 2" descr="Zoo Animal Silhouette Images - Free Download on Freepik">
            <a:extLst>
              <a:ext uri="{FF2B5EF4-FFF2-40B4-BE49-F238E27FC236}">
                <a16:creationId xmlns:a16="http://schemas.microsoft.com/office/drawing/2014/main" id="{DFADAE2D-D4BD-436E-6F91-8AEBE69D28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6833" y="1187422"/>
            <a:ext cx="10189589" cy="545289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A5C089B4-300A-5FC8-4724-CA8366CD33E2}"/>
              </a:ext>
            </a:extLst>
          </p:cNvPr>
          <p:cNvSpPr txBox="1">
            <a:spLocks/>
          </p:cNvSpPr>
          <p:nvPr/>
        </p:nvSpPr>
        <p:spPr>
          <a:xfrm>
            <a:off x="2318145" y="1626669"/>
            <a:ext cx="9146963" cy="501364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800" b="1" i="1" dirty="0">
                <a:solidFill>
                  <a:schemeClr val="bg1"/>
                </a:solidFill>
                <a:effectLst>
                  <a:outerShdw blurRad="50800" dist="38100" dir="2700000" algn="tl" rotWithShape="0">
                    <a:prstClr val="black"/>
                  </a:outerShdw>
                </a:effectLst>
              </a:rPr>
              <a:t>18 Then the Lord God said, “It is not good that the man should be alone; I will make him a helper fit for him.” 19 Now out of the ground the Lord God had formed every beast of the field and every bird of the heavens and brought them to the man to see what he would call them. And whatever the man called every living creature, that was its name. 20 The man gave names to all livestock and to the birds of the heavens and to every beast of the field. </a:t>
            </a:r>
            <a:endParaRPr lang="en-US" sz="2800" dirty="0">
              <a:solidFill>
                <a:schemeClr val="bg1"/>
              </a:solidFill>
              <a:effectLst>
                <a:outerShdw blurRad="50800" dist="38100" dir="2700000" algn="tl" rotWithShape="0">
                  <a:prstClr val="black"/>
                </a:outerShdw>
              </a:effectLst>
            </a:endParaRPr>
          </a:p>
        </p:txBody>
      </p:sp>
    </p:spTree>
    <p:extLst>
      <p:ext uri="{BB962C8B-B14F-4D97-AF65-F5344CB8AC3E}">
        <p14:creationId xmlns:p14="http://schemas.microsoft.com/office/powerpoint/2010/main" val="2557992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P spid="3" grpId="0" build="p" bldLvl="2"/>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3F4A3-8934-8A75-E4DA-BBA6D6660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8C7E86-F3CE-1B38-4343-63AD35AE2E9F}"/>
              </a:ext>
            </a:extLst>
          </p:cNvPr>
          <p:cNvSpPr>
            <a:spLocks noGrp="1"/>
          </p:cNvSpPr>
          <p:nvPr>
            <p:ph type="title"/>
          </p:nvPr>
        </p:nvSpPr>
        <p:spPr>
          <a:xfrm>
            <a:off x="1640156" y="332010"/>
            <a:ext cx="10259744" cy="855412"/>
          </a:xfrm>
        </p:spPr>
        <p:txBody>
          <a:bodyPr>
            <a:noAutofit/>
          </a:bodyPr>
          <a:lstStyle/>
          <a:p>
            <a:r>
              <a:rPr lang="en-US" b="1" dirty="0"/>
              <a:t>Genesis 2:18-20, The Man Names Creatures</a:t>
            </a:r>
          </a:p>
        </p:txBody>
      </p:sp>
      <p:sp>
        <p:nvSpPr>
          <p:cNvPr id="12" name="Content Placeholder 2">
            <a:extLst>
              <a:ext uri="{FF2B5EF4-FFF2-40B4-BE49-F238E27FC236}">
                <a16:creationId xmlns:a16="http://schemas.microsoft.com/office/drawing/2014/main" id="{3326CBDA-BE9F-5F44-E405-479092578581}"/>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sp>
        <p:nvSpPr>
          <p:cNvPr id="6" name="Content Placeholder 2">
            <a:extLst>
              <a:ext uri="{FF2B5EF4-FFF2-40B4-BE49-F238E27FC236}">
                <a16:creationId xmlns:a16="http://schemas.microsoft.com/office/drawing/2014/main" id="{FFE255E3-91BD-026F-818A-CAF55CE5600B}"/>
              </a:ext>
            </a:extLst>
          </p:cNvPr>
          <p:cNvSpPr txBox="1">
            <a:spLocks/>
          </p:cNvSpPr>
          <p:nvPr/>
        </p:nvSpPr>
        <p:spPr>
          <a:xfrm>
            <a:off x="1736501" y="1258221"/>
            <a:ext cx="10009031" cy="5267769"/>
          </a:xfrm>
          <a:prstGeom prst="rect">
            <a:avLst/>
          </a:prstGeom>
          <a:effectLst/>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chemeClr val="tx1"/>
                </a:solidFill>
              </a:rPr>
              <a:t>18 Then the </a:t>
            </a:r>
            <a:r>
              <a:rPr lang="en-US" sz="2400" b="1" i="1" dirty="0">
                <a:solidFill>
                  <a:srgbClr val="0070C0"/>
                </a:solidFill>
              </a:rPr>
              <a:t>Lord God </a:t>
            </a:r>
            <a:r>
              <a:rPr lang="en-US" sz="2400" b="1" i="1" dirty="0">
                <a:solidFill>
                  <a:schemeClr val="tx1"/>
                </a:solidFill>
              </a:rPr>
              <a:t>said, </a:t>
            </a:r>
            <a:r>
              <a:rPr lang="en-US" sz="2400" b="1" i="1" u="sng" dirty="0">
                <a:solidFill>
                  <a:schemeClr val="tx1"/>
                </a:solidFill>
              </a:rPr>
              <a:t>“It is not good that the man should be alone; I will make him a helper fit for him.”</a:t>
            </a:r>
            <a:r>
              <a:rPr lang="en-US" sz="2400" b="1" i="1" dirty="0">
                <a:solidFill>
                  <a:schemeClr val="tx1"/>
                </a:solidFill>
              </a:rPr>
              <a:t> 19 Now out of the ground the </a:t>
            </a:r>
            <a:r>
              <a:rPr lang="en-US" sz="2400" b="1" i="1" dirty="0">
                <a:solidFill>
                  <a:srgbClr val="0070C0"/>
                </a:solidFill>
              </a:rPr>
              <a:t>Lord God </a:t>
            </a:r>
            <a:r>
              <a:rPr lang="en-US" sz="2400" b="1" i="1" u="sng" dirty="0">
                <a:solidFill>
                  <a:schemeClr val="tx1"/>
                </a:solidFill>
              </a:rPr>
              <a:t>had formed </a:t>
            </a:r>
            <a:r>
              <a:rPr lang="en-US" sz="2400" b="1" i="1" dirty="0">
                <a:solidFill>
                  <a:schemeClr val="tx1"/>
                </a:solidFill>
              </a:rPr>
              <a:t>every beast of the field and every bird of the heavens and brought them to the man to see what he would call them. And whatever the man called every living creature, that was its name. 20 </a:t>
            </a:r>
            <a:r>
              <a:rPr lang="en-US" sz="2400" b="1" i="1" u="sng" dirty="0">
                <a:solidFill>
                  <a:schemeClr val="tx1"/>
                </a:solidFill>
              </a:rPr>
              <a:t>The man gave names </a:t>
            </a:r>
            <a:r>
              <a:rPr lang="en-US" sz="2400" b="1" i="1" dirty="0">
                <a:solidFill>
                  <a:schemeClr val="tx1"/>
                </a:solidFill>
              </a:rPr>
              <a:t>to all livestock and to the birds of the heavens and to every beast of the field. </a:t>
            </a:r>
          </a:p>
          <a:p>
            <a:r>
              <a:rPr lang="en-US" sz="2200" dirty="0">
                <a:solidFill>
                  <a:schemeClr val="tx1"/>
                </a:solidFill>
              </a:rPr>
              <a:t>Here is the first thing that God declares “not good”</a:t>
            </a:r>
          </a:p>
          <a:p>
            <a:pPr lvl="1"/>
            <a:r>
              <a:rPr lang="en-US" sz="2200" dirty="0">
                <a:solidFill>
                  <a:schemeClr val="tx1"/>
                </a:solidFill>
              </a:rPr>
              <a:t>“a suitable helper”, “a helper </a:t>
            </a:r>
            <a:r>
              <a:rPr lang="en-US" sz="2200" dirty="0" err="1">
                <a:solidFill>
                  <a:schemeClr val="tx1"/>
                </a:solidFill>
              </a:rPr>
              <a:t>matchin</a:t>
            </a:r>
            <a:r>
              <a:rPr lang="en-US" sz="2200" dirty="0">
                <a:solidFill>
                  <a:schemeClr val="tx1"/>
                </a:solidFill>
              </a:rPr>
              <a:t> or standing opposite him”</a:t>
            </a:r>
          </a:p>
          <a:p>
            <a:pPr lvl="1"/>
            <a:r>
              <a:rPr lang="en-US" sz="2200" dirty="0">
                <a:solidFill>
                  <a:schemeClr val="tx1"/>
                </a:solidFill>
              </a:rPr>
              <a:t>Heb: </a:t>
            </a:r>
            <a:r>
              <a:rPr lang="en-US" sz="2200" dirty="0" err="1">
                <a:solidFill>
                  <a:schemeClr val="tx1"/>
                </a:solidFill>
              </a:rPr>
              <a:t>ezer</a:t>
            </a:r>
            <a:r>
              <a:rPr lang="en-US" sz="2200" dirty="0">
                <a:solidFill>
                  <a:schemeClr val="tx1"/>
                </a:solidFill>
              </a:rPr>
              <a:t> </a:t>
            </a:r>
            <a:r>
              <a:rPr lang="en-US" sz="2200" dirty="0" err="1">
                <a:solidFill>
                  <a:schemeClr val="tx1"/>
                </a:solidFill>
              </a:rPr>
              <a:t>kenegdo</a:t>
            </a:r>
            <a:r>
              <a:rPr lang="en-US" sz="2200" dirty="0">
                <a:solidFill>
                  <a:schemeClr val="tx1"/>
                </a:solidFill>
              </a:rPr>
              <a:t>. In Yiddish it means “aided by contrast”</a:t>
            </a:r>
          </a:p>
          <a:p>
            <a:pPr lvl="1"/>
            <a:r>
              <a:rPr lang="en-US" sz="2200" dirty="0">
                <a:solidFill>
                  <a:schemeClr val="tx1"/>
                </a:solidFill>
              </a:rPr>
              <a:t>The idea is she the same, but actually quite opposite</a:t>
            </a:r>
          </a:p>
          <a:p>
            <a:pPr lvl="1"/>
            <a:r>
              <a:rPr lang="en-US" sz="2200" dirty="0">
                <a:solidFill>
                  <a:schemeClr val="tx1"/>
                </a:solidFill>
              </a:rPr>
              <a:t>She is supplying what he lacks</a:t>
            </a:r>
          </a:p>
          <a:p>
            <a:endParaRPr lang="en-US" sz="2600" dirty="0">
              <a:solidFill>
                <a:schemeClr val="tx1"/>
              </a:solidFill>
            </a:endParaRPr>
          </a:p>
        </p:txBody>
      </p:sp>
    </p:spTree>
    <p:extLst>
      <p:ext uri="{BB962C8B-B14F-4D97-AF65-F5344CB8AC3E}">
        <p14:creationId xmlns:p14="http://schemas.microsoft.com/office/powerpoint/2010/main" val="68137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additive="base">
                                        <p:cTn id="19"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 calcmode="lin" valueType="num">
                                      <p:cBhvr additive="base">
                                        <p:cTn id="2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 calcmode="lin" valueType="num">
                                      <p:cBhvr additive="base">
                                        <p:cTn id="31"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 calcmode="lin" valueType="num">
                                      <p:cBhvr additive="base">
                                        <p:cTn id="37"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5" end="5"/>
                                            </p:txEl>
                                          </p:spTgt>
                                        </p:tgtEl>
                                        <p:attrNameLst>
                                          <p:attrName>style.visibility</p:attrName>
                                        </p:attrNameLst>
                                      </p:cBhvr>
                                      <p:to>
                                        <p:strVal val="visible"/>
                                      </p:to>
                                    </p:set>
                                    <p:anim calcmode="lin" valueType="num">
                                      <p:cBhvr additive="base">
                                        <p:cTn id="43"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P spid="6" grpId="0" build="p" bldLvl="2"/>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C8E4B-FF02-BE75-E80B-3A576EE295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748302-A660-51DC-E067-708FBF8109FC}"/>
              </a:ext>
            </a:extLst>
          </p:cNvPr>
          <p:cNvSpPr>
            <a:spLocks noGrp="1"/>
          </p:cNvSpPr>
          <p:nvPr>
            <p:ph type="title"/>
          </p:nvPr>
        </p:nvSpPr>
        <p:spPr>
          <a:xfrm>
            <a:off x="1640156" y="332010"/>
            <a:ext cx="10259744" cy="855412"/>
          </a:xfrm>
        </p:spPr>
        <p:txBody>
          <a:bodyPr>
            <a:noAutofit/>
          </a:bodyPr>
          <a:lstStyle/>
          <a:p>
            <a:r>
              <a:rPr lang="en-US" b="1" dirty="0"/>
              <a:t>Genesis 2:18-20a, The Man Names Creatures</a:t>
            </a:r>
          </a:p>
        </p:txBody>
      </p:sp>
      <p:sp>
        <p:nvSpPr>
          <p:cNvPr id="12" name="Content Placeholder 2">
            <a:extLst>
              <a:ext uri="{FF2B5EF4-FFF2-40B4-BE49-F238E27FC236}">
                <a16:creationId xmlns:a16="http://schemas.microsoft.com/office/drawing/2014/main" id="{9A9A5E15-A9BF-E3C1-F709-F332E047CB8C}"/>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sp>
        <p:nvSpPr>
          <p:cNvPr id="6" name="Content Placeholder 2">
            <a:extLst>
              <a:ext uri="{FF2B5EF4-FFF2-40B4-BE49-F238E27FC236}">
                <a16:creationId xmlns:a16="http://schemas.microsoft.com/office/drawing/2014/main" id="{89AC159C-E51A-F74A-987A-35C905E3BBD1}"/>
              </a:ext>
            </a:extLst>
          </p:cNvPr>
          <p:cNvSpPr txBox="1">
            <a:spLocks/>
          </p:cNvSpPr>
          <p:nvPr/>
        </p:nvSpPr>
        <p:spPr>
          <a:xfrm>
            <a:off x="1736501" y="1258221"/>
            <a:ext cx="10009031" cy="5267769"/>
          </a:xfrm>
          <a:prstGeom prst="rect">
            <a:avLst/>
          </a:prstGeom>
          <a:effectLst/>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chemeClr val="tx1"/>
                </a:solidFill>
              </a:rPr>
              <a:t>18 Then the </a:t>
            </a:r>
            <a:r>
              <a:rPr lang="en-US" sz="2400" b="1" i="1" dirty="0">
                <a:solidFill>
                  <a:srgbClr val="0070C0"/>
                </a:solidFill>
              </a:rPr>
              <a:t>Lord God </a:t>
            </a:r>
            <a:r>
              <a:rPr lang="en-US" sz="2400" b="1" i="1" dirty="0">
                <a:solidFill>
                  <a:schemeClr val="tx1"/>
                </a:solidFill>
              </a:rPr>
              <a:t>said, “It is not good that the man should be alone; I will make him a helper fit for him.” 19 Now out of the ground the </a:t>
            </a:r>
            <a:r>
              <a:rPr lang="en-US" sz="2400" b="1" i="1" dirty="0">
                <a:solidFill>
                  <a:srgbClr val="0070C0"/>
                </a:solidFill>
              </a:rPr>
              <a:t>Lord God </a:t>
            </a:r>
            <a:r>
              <a:rPr lang="en-US" sz="2400" b="1" i="1" u="sng" dirty="0">
                <a:solidFill>
                  <a:schemeClr val="tx1"/>
                </a:solidFill>
              </a:rPr>
              <a:t>had formed </a:t>
            </a:r>
            <a:r>
              <a:rPr lang="en-US" sz="2400" b="1" i="1" dirty="0">
                <a:solidFill>
                  <a:schemeClr val="tx1"/>
                </a:solidFill>
              </a:rPr>
              <a:t>every beast of the field and every bird of the heavens and brought them to the man to see what he would call them. And whatever the man called every living creature, that was its name. 20 The man gave names to all livestock and to the birds of the heavens and to every beast of the field. </a:t>
            </a:r>
          </a:p>
          <a:p>
            <a:r>
              <a:rPr lang="en-US" sz="2200" dirty="0">
                <a:solidFill>
                  <a:schemeClr val="tx1"/>
                </a:solidFill>
              </a:rPr>
              <a:t>“had formed”, this is </a:t>
            </a:r>
            <a:r>
              <a:rPr lang="en-US" sz="2200" i="1" dirty="0">
                <a:solidFill>
                  <a:schemeClr val="tx1"/>
                </a:solidFill>
              </a:rPr>
              <a:t>not</a:t>
            </a:r>
            <a:r>
              <a:rPr lang="en-US" sz="2200" dirty="0">
                <a:solidFill>
                  <a:schemeClr val="tx1"/>
                </a:solidFill>
              </a:rPr>
              <a:t> a second creation, just a recap of the first!</a:t>
            </a:r>
          </a:p>
          <a:p>
            <a:r>
              <a:rPr lang="en-US" sz="2200" dirty="0">
                <a:solidFill>
                  <a:schemeClr val="tx1"/>
                </a:solidFill>
              </a:rPr>
              <a:t>God brought, and the man named, all livestock, birds and beasts</a:t>
            </a:r>
          </a:p>
          <a:p>
            <a:pPr lvl="1"/>
            <a:r>
              <a:rPr lang="en-US" sz="2200" dirty="0">
                <a:solidFill>
                  <a:schemeClr val="tx1"/>
                </a:solidFill>
              </a:rPr>
              <a:t>A real time-saver! Perhaps about 2500 “kinds”</a:t>
            </a:r>
          </a:p>
          <a:p>
            <a:pPr lvl="1"/>
            <a:r>
              <a:rPr lang="en-US" sz="2200" dirty="0">
                <a:solidFill>
                  <a:schemeClr val="tx1"/>
                </a:solidFill>
              </a:rPr>
              <a:t>5 seconds each, 5-minute break every hour, 4 hours total</a:t>
            </a:r>
          </a:p>
          <a:p>
            <a:endParaRPr lang="en-US" sz="2600" dirty="0">
              <a:solidFill>
                <a:schemeClr val="tx1"/>
              </a:solidFill>
            </a:endParaRPr>
          </a:p>
        </p:txBody>
      </p:sp>
    </p:spTree>
    <p:extLst>
      <p:ext uri="{BB962C8B-B14F-4D97-AF65-F5344CB8AC3E}">
        <p14:creationId xmlns:p14="http://schemas.microsoft.com/office/powerpoint/2010/main" val="566598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P spid="6" grpId="0" build="p" bldLvl="2"/>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DCDDC-C001-DEFE-15D4-64FDE4B455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4284FB-2C0C-24C9-3081-B24C4C444DF5}"/>
              </a:ext>
            </a:extLst>
          </p:cNvPr>
          <p:cNvSpPr>
            <a:spLocks noGrp="1"/>
          </p:cNvSpPr>
          <p:nvPr>
            <p:ph type="title"/>
          </p:nvPr>
        </p:nvSpPr>
        <p:spPr>
          <a:xfrm>
            <a:off x="1640156" y="332010"/>
            <a:ext cx="10259744" cy="855412"/>
          </a:xfrm>
        </p:spPr>
        <p:txBody>
          <a:bodyPr>
            <a:noAutofit/>
          </a:bodyPr>
          <a:lstStyle/>
          <a:p>
            <a:r>
              <a:rPr lang="en-US" b="1" dirty="0"/>
              <a:t>Genesis 2:20b, Looking for Companionship</a:t>
            </a:r>
          </a:p>
        </p:txBody>
      </p:sp>
      <p:sp>
        <p:nvSpPr>
          <p:cNvPr id="12" name="Content Placeholder 2">
            <a:extLst>
              <a:ext uri="{FF2B5EF4-FFF2-40B4-BE49-F238E27FC236}">
                <a16:creationId xmlns:a16="http://schemas.microsoft.com/office/drawing/2014/main" id="{475DEFA2-CC11-D09C-D310-E5C380E4DF8A}"/>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sp>
        <p:nvSpPr>
          <p:cNvPr id="6" name="Content Placeholder 2">
            <a:extLst>
              <a:ext uri="{FF2B5EF4-FFF2-40B4-BE49-F238E27FC236}">
                <a16:creationId xmlns:a16="http://schemas.microsoft.com/office/drawing/2014/main" id="{BD124103-1D41-21F1-191D-CB751390E471}"/>
              </a:ext>
            </a:extLst>
          </p:cNvPr>
          <p:cNvSpPr txBox="1">
            <a:spLocks/>
          </p:cNvSpPr>
          <p:nvPr/>
        </p:nvSpPr>
        <p:spPr>
          <a:xfrm>
            <a:off x="1736501" y="1258221"/>
            <a:ext cx="10009031" cy="5267769"/>
          </a:xfrm>
          <a:prstGeom prst="rect">
            <a:avLst/>
          </a:prstGeom>
          <a:effectLst/>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800" b="1" i="1" dirty="0">
                <a:solidFill>
                  <a:schemeClr val="tx1"/>
                </a:solidFill>
              </a:rPr>
              <a:t>But for </a:t>
            </a:r>
            <a:r>
              <a:rPr lang="en-US" sz="2800" b="1" i="1" u="sng" dirty="0">
                <a:solidFill>
                  <a:schemeClr val="tx1"/>
                </a:solidFill>
              </a:rPr>
              <a:t>Adam</a:t>
            </a:r>
            <a:r>
              <a:rPr lang="en-US" sz="2800" b="1" i="1" dirty="0">
                <a:solidFill>
                  <a:schemeClr val="tx1"/>
                </a:solidFill>
              </a:rPr>
              <a:t> there was not found a </a:t>
            </a:r>
            <a:r>
              <a:rPr lang="en-US" sz="2800" b="1" i="1" u="sng" dirty="0">
                <a:solidFill>
                  <a:schemeClr val="tx1"/>
                </a:solidFill>
              </a:rPr>
              <a:t>helper fit for him</a:t>
            </a:r>
            <a:r>
              <a:rPr lang="en-US" sz="2800" b="1" i="1" dirty="0">
                <a:solidFill>
                  <a:schemeClr val="tx1"/>
                </a:solidFill>
              </a:rPr>
              <a:t>.</a:t>
            </a:r>
          </a:p>
          <a:p>
            <a:endParaRPr lang="en-US" sz="2400" dirty="0">
              <a:solidFill>
                <a:schemeClr val="tx1"/>
              </a:solidFill>
            </a:endParaRPr>
          </a:p>
          <a:p>
            <a:r>
              <a:rPr lang="en-US" sz="2800" dirty="0">
                <a:solidFill>
                  <a:schemeClr val="tx1"/>
                </a:solidFill>
              </a:rPr>
              <a:t>This is the first time “</a:t>
            </a:r>
            <a:r>
              <a:rPr lang="en-US" sz="2800" dirty="0" err="1">
                <a:solidFill>
                  <a:schemeClr val="tx1"/>
                </a:solidFill>
              </a:rPr>
              <a:t>adam</a:t>
            </a:r>
            <a:r>
              <a:rPr lang="en-US" sz="2800" dirty="0">
                <a:solidFill>
                  <a:schemeClr val="tx1"/>
                </a:solidFill>
              </a:rPr>
              <a:t>” is referred to without “the”</a:t>
            </a:r>
          </a:p>
          <a:p>
            <a:pPr lvl="1"/>
            <a:r>
              <a:rPr lang="en-US" sz="2600" dirty="0">
                <a:solidFill>
                  <a:schemeClr val="tx1"/>
                </a:solidFill>
              </a:rPr>
              <a:t>Every other time it is “the man”. Now it is “Man”. Adam</a:t>
            </a:r>
          </a:p>
          <a:p>
            <a:r>
              <a:rPr lang="en-US" sz="2800" dirty="0">
                <a:solidFill>
                  <a:schemeClr val="tx1"/>
                </a:solidFill>
              </a:rPr>
              <a:t>Two purposes for naming the creatures</a:t>
            </a:r>
          </a:p>
          <a:p>
            <a:pPr lvl="1"/>
            <a:r>
              <a:rPr lang="en-US" sz="2400" dirty="0">
                <a:solidFill>
                  <a:schemeClr val="tx1"/>
                </a:solidFill>
              </a:rPr>
              <a:t>To establish ownership over creation (dominion)</a:t>
            </a:r>
          </a:p>
          <a:p>
            <a:pPr lvl="1"/>
            <a:r>
              <a:rPr lang="en-US" sz="2400" dirty="0">
                <a:solidFill>
                  <a:schemeClr val="tx1"/>
                </a:solidFill>
              </a:rPr>
              <a:t>To recognize his need for companionship</a:t>
            </a:r>
          </a:p>
          <a:p>
            <a:r>
              <a:rPr lang="en-US" sz="2800" i="1" dirty="0">
                <a:solidFill>
                  <a:schemeClr val="tx1"/>
                </a:solidFill>
              </a:rPr>
              <a:t>Helper fit</a:t>
            </a:r>
            <a:r>
              <a:rPr lang="en-US" sz="2800" dirty="0">
                <a:solidFill>
                  <a:schemeClr val="tx1"/>
                </a:solidFill>
              </a:rPr>
              <a:t>: again, “</a:t>
            </a:r>
            <a:r>
              <a:rPr lang="en-US" sz="2800" dirty="0" err="1">
                <a:solidFill>
                  <a:schemeClr val="tx1"/>
                </a:solidFill>
              </a:rPr>
              <a:t>ezer</a:t>
            </a:r>
            <a:r>
              <a:rPr lang="en-US" sz="2800" dirty="0">
                <a:solidFill>
                  <a:schemeClr val="tx1"/>
                </a:solidFill>
              </a:rPr>
              <a:t> </a:t>
            </a:r>
            <a:r>
              <a:rPr lang="en-US" sz="2800" dirty="0" err="1">
                <a:solidFill>
                  <a:schemeClr val="tx1"/>
                </a:solidFill>
              </a:rPr>
              <a:t>kenegdo</a:t>
            </a:r>
            <a:r>
              <a:rPr lang="en-US" sz="2800" dirty="0">
                <a:solidFill>
                  <a:schemeClr val="tx1"/>
                </a:solidFill>
              </a:rPr>
              <a:t>”, same but different</a:t>
            </a:r>
          </a:p>
          <a:p>
            <a:pPr lvl="1"/>
            <a:r>
              <a:rPr lang="en-US" sz="2400" dirty="0">
                <a:solidFill>
                  <a:schemeClr val="tx1"/>
                </a:solidFill>
              </a:rPr>
              <a:t>a partner </a:t>
            </a:r>
            <a:r>
              <a:rPr lang="en-US" sz="2400" i="1" dirty="0">
                <a:solidFill>
                  <a:schemeClr val="tx1"/>
                </a:solidFill>
              </a:rPr>
              <a:t>made in the image of God</a:t>
            </a:r>
            <a:r>
              <a:rPr lang="en-US" sz="2400" dirty="0">
                <a:solidFill>
                  <a:schemeClr val="tx1"/>
                </a:solidFill>
              </a:rPr>
              <a:t> like he was</a:t>
            </a:r>
          </a:p>
          <a:p>
            <a:pPr lvl="1"/>
            <a:r>
              <a:rPr lang="en-US" sz="2400" dirty="0">
                <a:solidFill>
                  <a:schemeClr val="tx1"/>
                </a:solidFill>
              </a:rPr>
              <a:t>QUESTION: Is a dog man’s best friend?</a:t>
            </a:r>
          </a:p>
        </p:txBody>
      </p:sp>
    </p:spTree>
    <p:extLst>
      <p:ext uri="{BB962C8B-B14F-4D97-AF65-F5344CB8AC3E}">
        <p14:creationId xmlns:p14="http://schemas.microsoft.com/office/powerpoint/2010/main" val="256844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6" end="6"/>
                                            </p:txEl>
                                          </p:spTgt>
                                        </p:tgtEl>
                                        <p:attrNameLst>
                                          <p:attrName>style.visibility</p:attrName>
                                        </p:attrNameLst>
                                      </p:cBhvr>
                                      <p:to>
                                        <p:strVal val="visible"/>
                                      </p:to>
                                    </p:set>
                                    <p:anim calcmode="lin" valueType="num">
                                      <p:cBhvr additive="base">
                                        <p:cTn id="43"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anim calcmode="lin" valueType="num">
                                      <p:cBhvr additive="base">
                                        <p:cTn id="49"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
                                            <p:txEl>
                                              <p:pRg st="8" end="8"/>
                                            </p:txEl>
                                          </p:spTgt>
                                        </p:tgtEl>
                                        <p:attrNameLst>
                                          <p:attrName>style.visibility</p:attrName>
                                        </p:attrNameLst>
                                      </p:cBhvr>
                                      <p:to>
                                        <p:strVal val="visible"/>
                                      </p:to>
                                    </p:set>
                                    <p:anim calcmode="lin" valueType="num">
                                      <p:cBhvr additive="base">
                                        <p:cTn id="55"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6">
                                            <p:txEl>
                                              <p:pRg st="9" end="9"/>
                                            </p:txEl>
                                          </p:spTgt>
                                        </p:tgtEl>
                                        <p:attrNameLst>
                                          <p:attrName>style.visibility</p:attrName>
                                        </p:attrNameLst>
                                      </p:cBhvr>
                                      <p:to>
                                        <p:strVal val="visible"/>
                                      </p:to>
                                    </p:set>
                                    <p:anim calcmode="lin" valueType="num">
                                      <p:cBhvr additive="base">
                                        <p:cTn id="61" dur="5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P spid="6" grpId="0" build="p" bldLvl="2"/>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2488E-3217-D7AA-D878-E77C4E982E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1EAEE6-CE01-2431-93C6-F4EFC422C4F0}"/>
              </a:ext>
            </a:extLst>
          </p:cNvPr>
          <p:cNvSpPr>
            <a:spLocks noGrp="1"/>
          </p:cNvSpPr>
          <p:nvPr>
            <p:ph type="title"/>
          </p:nvPr>
        </p:nvSpPr>
        <p:spPr>
          <a:xfrm>
            <a:off x="1640156" y="332010"/>
            <a:ext cx="10259744" cy="855412"/>
          </a:xfrm>
        </p:spPr>
        <p:txBody>
          <a:bodyPr>
            <a:noAutofit/>
          </a:bodyPr>
          <a:lstStyle/>
          <a:p>
            <a:r>
              <a:rPr lang="en-US" b="1" dirty="0"/>
              <a:t>Genesis 2:21-23, God creates Woman</a:t>
            </a:r>
          </a:p>
        </p:txBody>
      </p:sp>
      <p:sp>
        <p:nvSpPr>
          <p:cNvPr id="5" name="Content Placeholder 2">
            <a:extLst>
              <a:ext uri="{FF2B5EF4-FFF2-40B4-BE49-F238E27FC236}">
                <a16:creationId xmlns:a16="http://schemas.microsoft.com/office/drawing/2014/main" id="{F0385AC5-805C-965D-93D3-10EC8DFCF1F0}"/>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8315CD0F-E827-A991-E82B-47C75261E45B}"/>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pic>
        <p:nvPicPr>
          <p:cNvPr id="4" name="Picture 3" descr="A person and person standing in the woods&#10;&#10;AI-generated content may be incorrect.">
            <a:extLst>
              <a:ext uri="{FF2B5EF4-FFF2-40B4-BE49-F238E27FC236}">
                <a16:creationId xmlns:a16="http://schemas.microsoft.com/office/drawing/2014/main" id="{F9A65F42-DA91-7D14-6B4B-E7A40656AB5A}"/>
              </a:ext>
            </a:extLst>
          </p:cNvPr>
          <p:cNvPicPr>
            <a:picLocks noChangeAspect="1"/>
          </p:cNvPicPr>
          <p:nvPr/>
        </p:nvPicPr>
        <p:blipFill>
          <a:blip r:embed="rId3"/>
          <a:stretch>
            <a:fillRect/>
          </a:stretch>
        </p:blipFill>
        <p:spPr>
          <a:xfrm>
            <a:off x="2131908" y="1187422"/>
            <a:ext cx="9853590" cy="5502654"/>
          </a:xfrm>
          <a:prstGeom prst="rect">
            <a:avLst/>
          </a:prstGeom>
        </p:spPr>
      </p:pic>
      <p:sp>
        <p:nvSpPr>
          <p:cNvPr id="3" name="Content Placeholder 2">
            <a:extLst>
              <a:ext uri="{FF2B5EF4-FFF2-40B4-BE49-F238E27FC236}">
                <a16:creationId xmlns:a16="http://schemas.microsoft.com/office/drawing/2014/main" id="{5BCE03EB-D294-29BD-7E0E-1EDA3B13656E}"/>
              </a:ext>
            </a:extLst>
          </p:cNvPr>
          <p:cNvSpPr txBox="1">
            <a:spLocks/>
          </p:cNvSpPr>
          <p:nvPr/>
        </p:nvSpPr>
        <p:spPr>
          <a:xfrm>
            <a:off x="2229772" y="1594385"/>
            <a:ext cx="7018512" cy="501364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dirty="0">
                <a:solidFill>
                  <a:schemeClr val="bg1"/>
                </a:solidFill>
                <a:effectLst>
                  <a:outerShdw blurRad="50800" dist="38100" dir="2700000" algn="tl" rotWithShape="0">
                    <a:prstClr val="black"/>
                  </a:outerShdw>
                </a:effectLst>
              </a:rPr>
              <a:t>21 So the Lord God caused a deep sleep to fall upon the man, and while he slept took one of his ribs and closed up its place with flesh. 22 And the rib that the Lord God had taken from the man he made into a woman and brought her to the man. </a:t>
            </a:r>
          </a:p>
          <a:p>
            <a:r>
              <a:rPr lang="en-US" sz="2600" b="1" dirty="0">
                <a:solidFill>
                  <a:schemeClr val="bg1"/>
                </a:solidFill>
                <a:effectLst>
                  <a:outerShdw blurRad="50800" dist="38100" dir="2700000" algn="tl" rotWithShape="0">
                    <a:prstClr val="black"/>
                  </a:outerShdw>
                </a:effectLst>
              </a:rPr>
              <a:t>23 Then the man said, “This at last is bone of my bones and flesh of my flesh; she shall be called Woman, because she was taken out of Man.”</a:t>
            </a:r>
          </a:p>
        </p:txBody>
      </p:sp>
    </p:spTree>
    <p:extLst>
      <p:ext uri="{BB962C8B-B14F-4D97-AF65-F5344CB8AC3E}">
        <p14:creationId xmlns:p14="http://schemas.microsoft.com/office/powerpoint/2010/main" val="708383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P spid="3" grpId="0" build="p" bldLvl="2"/>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CDFFA-3FF7-7A3E-E52C-957538D01C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7F9823-8E72-D22B-8455-A613B27025EA}"/>
              </a:ext>
            </a:extLst>
          </p:cNvPr>
          <p:cNvSpPr>
            <a:spLocks noGrp="1"/>
          </p:cNvSpPr>
          <p:nvPr>
            <p:ph type="title"/>
          </p:nvPr>
        </p:nvSpPr>
        <p:spPr>
          <a:xfrm>
            <a:off x="1640156" y="332010"/>
            <a:ext cx="10259744" cy="855412"/>
          </a:xfrm>
        </p:spPr>
        <p:txBody>
          <a:bodyPr>
            <a:noAutofit/>
          </a:bodyPr>
          <a:lstStyle/>
          <a:p>
            <a:r>
              <a:rPr lang="en-US" b="1" dirty="0"/>
              <a:t>Genesis 2:21-23, God creates Woman</a:t>
            </a:r>
          </a:p>
        </p:txBody>
      </p:sp>
      <p:sp>
        <p:nvSpPr>
          <p:cNvPr id="12" name="Content Placeholder 2">
            <a:extLst>
              <a:ext uri="{FF2B5EF4-FFF2-40B4-BE49-F238E27FC236}">
                <a16:creationId xmlns:a16="http://schemas.microsoft.com/office/drawing/2014/main" id="{E35EC414-A3FB-815C-5587-B170F4EED1F4}"/>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sp>
        <p:nvSpPr>
          <p:cNvPr id="6" name="Content Placeholder 2">
            <a:extLst>
              <a:ext uri="{FF2B5EF4-FFF2-40B4-BE49-F238E27FC236}">
                <a16:creationId xmlns:a16="http://schemas.microsoft.com/office/drawing/2014/main" id="{5E60F00B-667B-9687-FAD4-2B108043EDA2}"/>
              </a:ext>
            </a:extLst>
          </p:cNvPr>
          <p:cNvSpPr txBox="1">
            <a:spLocks/>
          </p:cNvSpPr>
          <p:nvPr/>
        </p:nvSpPr>
        <p:spPr>
          <a:xfrm>
            <a:off x="1736501" y="1258221"/>
            <a:ext cx="10009031" cy="5267769"/>
          </a:xfrm>
          <a:prstGeom prst="rect">
            <a:avLst/>
          </a:prstGeom>
          <a:effectLst/>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chemeClr val="tx1"/>
                </a:solidFill>
              </a:rPr>
              <a:t>21 So the Lord God caused a deep sleep to fall upon the man (</a:t>
            </a:r>
            <a:r>
              <a:rPr lang="en-US" sz="2400" b="1" i="1" dirty="0" err="1">
                <a:solidFill>
                  <a:schemeClr val="tx1"/>
                </a:solidFill>
              </a:rPr>
              <a:t>adam</a:t>
            </a:r>
            <a:r>
              <a:rPr lang="en-US" sz="2400" b="1" i="1" dirty="0">
                <a:solidFill>
                  <a:schemeClr val="tx1"/>
                </a:solidFill>
              </a:rPr>
              <a:t>), and </a:t>
            </a:r>
            <a:r>
              <a:rPr lang="en-US" sz="2400" b="1" i="1" u="sng" dirty="0">
                <a:solidFill>
                  <a:schemeClr val="tx1"/>
                </a:solidFill>
              </a:rPr>
              <a:t>while he slept took one of his ribs (sela) and closed up its place with flesh</a:t>
            </a:r>
            <a:r>
              <a:rPr lang="en-US" sz="2400" b="1" i="1" dirty="0">
                <a:solidFill>
                  <a:schemeClr val="tx1"/>
                </a:solidFill>
              </a:rPr>
              <a:t>. 22 And the rib that the Lord God had taken from the man (</a:t>
            </a:r>
            <a:r>
              <a:rPr lang="en-US" sz="2400" b="1" i="1" dirty="0" err="1">
                <a:solidFill>
                  <a:schemeClr val="tx1"/>
                </a:solidFill>
              </a:rPr>
              <a:t>adam</a:t>
            </a:r>
            <a:r>
              <a:rPr lang="en-US" sz="2400" b="1" i="1" dirty="0">
                <a:solidFill>
                  <a:schemeClr val="tx1"/>
                </a:solidFill>
              </a:rPr>
              <a:t>) he made into a woman and brought her to the man. 23 Then the man said, “This at last is bone of my bones and flesh of my flesh; she shall be called Woman (</a:t>
            </a:r>
            <a:r>
              <a:rPr lang="en-US" sz="2400" b="1" i="1" dirty="0" err="1">
                <a:solidFill>
                  <a:schemeClr val="tx1"/>
                </a:solidFill>
              </a:rPr>
              <a:t>ishshah</a:t>
            </a:r>
            <a:r>
              <a:rPr lang="en-US" sz="2400" b="1" i="1" dirty="0">
                <a:solidFill>
                  <a:schemeClr val="tx1"/>
                </a:solidFill>
              </a:rPr>
              <a:t>), because she was taken out of Man (</a:t>
            </a:r>
            <a:r>
              <a:rPr lang="en-US" sz="2400" b="1" i="1" dirty="0" err="1">
                <a:solidFill>
                  <a:schemeClr val="tx1"/>
                </a:solidFill>
              </a:rPr>
              <a:t>ish</a:t>
            </a:r>
            <a:r>
              <a:rPr lang="en-US" sz="2400" b="1" i="1" dirty="0">
                <a:solidFill>
                  <a:schemeClr val="tx1"/>
                </a:solidFill>
              </a:rPr>
              <a:t>).”</a:t>
            </a:r>
          </a:p>
          <a:p>
            <a:r>
              <a:rPr lang="en-US" sz="2200" dirty="0">
                <a:solidFill>
                  <a:schemeClr val="tx1"/>
                </a:solidFill>
              </a:rPr>
              <a:t>Here we se the very first surgery under anesthesia</a:t>
            </a:r>
          </a:p>
          <a:p>
            <a:r>
              <a:rPr lang="en-US" sz="2200" dirty="0">
                <a:solidFill>
                  <a:schemeClr val="tx1"/>
                </a:solidFill>
              </a:rPr>
              <a:t>Ribs, Heb: </a:t>
            </a:r>
            <a:r>
              <a:rPr lang="en-US" sz="2200" i="1" dirty="0" err="1">
                <a:solidFill>
                  <a:schemeClr val="tx1"/>
                </a:solidFill>
              </a:rPr>
              <a:t>tsela</a:t>
            </a:r>
            <a:r>
              <a:rPr lang="en-US" sz="2200" dirty="0">
                <a:solidFill>
                  <a:schemeClr val="tx1"/>
                </a:solidFill>
              </a:rPr>
              <a:t>, meaning the curved part of the side of the man</a:t>
            </a:r>
          </a:p>
          <a:p>
            <a:pPr lvl="1"/>
            <a:r>
              <a:rPr lang="en-US" sz="2000" dirty="0">
                <a:solidFill>
                  <a:schemeClr val="tx1"/>
                </a:solidFill>
              </a:rPr>
              <a:t>Literally to build, or construct, or fashion from raw material,  not molded</a:t>
            </a:r>
          </a:p>
          <a:p>
            <a:r>
              <a:rPr lang="en-US" sz="2200" dirty="0">
                <a:solidFill>
                  <a:schemeClr val="tx1"/>
                </a:solidFill>
              </a:rPr>
              <a:t>And now we see that the “man” refers to his wife as “</a:t>
            </a:r>
            <a:r>
              <a:rPr lang="en-US" sz="2200" dirty="0" err="1">
                <a:solidFill>
                  <a:schemeClr val="tx1"/>
                </a:solidFill>
              </a:rPr>
              <a:t>ishshah</a:t>
            </a:r>
            <a:r>
              <a:rPr lang="en-US" sz="2200" dirty="0">
                <a:solidFill>
                  <a:schemeClr val="tx1"/>
                </a:solidFill>
              </a:rPr>
              <a:t>”</a:t>
            </a:r>
          </a:p>
          <a:p>
            <a:r>
              <a:rPr lang="en-US" sz="2200" dirty="0">
                <a:solidFill>
                  <a:schemeClr val="tx1"/>
                </a:solidFill>
              </a:rPr>
              <a:t>And he refers to himself as “</a:t>
            </a:r>
            <a:r>
              <a:rPr lang="en-US" sz="2200" dirty="0" err="1">
                <a:solidFill>
                  <a:schemeClr val="tx1"/>
                </a:solidFill>
              </a:rPr>
              <a:t>ish</a:t>
            </a:r>
            <a:r>
              <a:rPr lang="en-US" sz="2200" dirty="0">
                <a:solidFill>
                  <a:schemeClr val="tx1"/>
                </a:solidFill>
              </a:rPr>
              <a:t>”. Something perhaps changed.</a:t>
            </a:r>
          </a:p>
          <a:p>
            <a:r>
              <a:rPr lang="en-US" sz="2200" dirty="0">
                <a:solidFill>
                  <a:schemeClr val="tx1"/>
                </a:solidFill>
              </a:rPr>
              <a:t>Ever wonder why the man carries both X and Y chromosomes?</a:t>
            </a:r>
          </a:p>
          <a:p>
            <a:endParaRPr lang="en-US" sz="2600" dirty="0">
              <a:solidFill>
                <a:schemeClr val="tx1"/>
              </a:solidFill>
            </a:endParaRPr>
          </a:p>
        </p:txBody>
      </p:sp>
    </p:spTree>
    <p:extLst>
      <p:ext uri="{BB962C8B-B14F-4D97-AF65-F5344CB8AC3E}">
        <p14:creationId xmlns:p14="http://schemas.microsoft.com/office/powerpoint/2010/main" val="4181416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additive="base">
                                        <p:cTn id="19"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 calcmode="lin" valueType="num">
                                      <p:cBhvr additive="base">
                                        <p:cTn id="2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 calcmode="lin" valueType="num">
                                      <p:cBhvr additive="base">
                                        <p:cTn id="31"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 calcmode="lin" valueType="num">
                                      <p:cBhvr additive="base">
                                        <p:cTn id="37"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5" end="5"/>
                                            </p:txEl>
                                          </p:spTgt>
                                        </p:tgtEl>
                                        <p:attrNameLst>
                                          <p:attrName>style.visibility</p:attrName>
                                        </p:attrNameLst>
                                      </p:cBhvr>
                                      <p:to>
                                        <p:strVal val="visible"/>
                                      </p:to>
                                    </p:set>
                                    <p:anim calcmode="lin" valueType="num">
                                      <p:cBhvr additive="base">
                                        <p:cTn id="43"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xEl>
                                              <p:pRg st="6" end="6"/>
                                            </p:txEl>
                                          </p:spTgt>
                                        </p:tgtEl>
                                        <p:attrNameLst>
                                          <p:attrName>style.visibility</p:attrName>
                                        </p:attrNameLst>
                                      </p:cBhvr>
                                      <p:to>
                                        <p:strVal val="visible"/>
                                      </p:to>
                                    </p:set>
                                    <p:anim calcmode="lin" valueType="num">
                                      <p:cBhvr additive="base">
                                        <p:cTn id="49"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P spid="6" grpId="0" build="p" bldLvl="2"/>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96FF1-BB80-BEFE-315A-FD0BC6FCD8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409247-3217-7501-C329-CF040551C609}"/>
              </a:ext>
            </a:extLst>
          </p:cNvPr>
          <p:cNvSpPr>
            <a:spLocks noGrp="1"/>
          </p:cNvSpPr>
          <p:nvPr>
            <p:ph type="title"/>
          </p:nvPr>
        </p:nvSpPr>
        <p:spPr>
          <a:xfrm>
            <a:off x="1640156" y="332010"/>
            <a:ext cx="10259744" cy="855412"/>
          </a:xfrm>
        </p:spPr>
        <p:txBody>
          <a:bodyPr>
            <a:noAutofit/>
          </a:bodyPr>
          <a:lstStyle/>
          <a:p>
            <a:r>
              <a:rPr lang="en-US" b="1" dirty="0"/>
              <a:t>Genesis 2:21-23, God creates Woman</a:t>
            </a:r>
          </a:p>
        </p:txBody>
      </p:sp>
      <p:sp>
        <p:nvSpPr>
          <p:cNvPr id="12" name="Content Placeholder 2">
            <a:extLst>
              <a:ext uri="{FF2B5EF4-FFF2-40B4-BE49-F238E27FC236}">
                <a16:creationId xmlns:a16="http://schemas.microsoft.com/office/drawing/2014/main" id="{0563789D-9E4A-921C-67C6-70B3574EB486}"/>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sp>
        <p:nvSpPr>
          <p:cNvPr id="6" name="Content Placeholder 2">
            <a:extLst>
              <a:ext uri="{FF2B5EF4-FFF2-40B4-BE49-F238E27FC236}">
                <a16:creationId xmlns:a16="http://schemas.microsoft.com/office/drawing/2014/main" id="{2132A40D-1DF0-B63B-70FD-B02DF388A25F}"/>
              </a:ext>
            </a:extLst>
          </p:cNvPr>
          <p:cNvSpPr txBox="1">
            <a:spLocks/>
          </p:cNvSpPr>
          <p:nvPr/>
        </p:nvSpPr>
        <p:spPr>
          <a:xfrm>
            <a:off x="1736501" y="1258221"/>
            <a:ext cx="10009031" cy="5267769"/>
          </a:xfrm>
          <a:prstGeom prst="rect">
            <a:avLst/>
          </a:prstGeom>
          <a:effectLst/>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chemeClr val="tx1"/>
                </a:solidFill>
              </a:rPr>
              <a:t>21 So the Lord God caused a deep sleep to fall upon the man (</a:t>
            </a:r>
            <a:r>
              <a:rPr lang="en-US" sz="2400" b="1" i="1" dirty="0" err="1">
                <a:solidFill>
                  <a:schemeClr val="tx1"/>
                </a:solidFill>
              </a:rPr>
              <a:t>adam</a:t>
            </a:r>
            <a:r>
              <a:rPr lang="en-US" sz="2400" b="1" i="1" dirty="0">
                <a:solidFill>
                  <a:schemeClr val="tx1"/>
                </a:solidFill>
              </a:rPr>
              <a:t>), and while he slept took one of his ribs (sela) and closed up its place with flesh. 22 And the rib that the Lord God had taken from the man (</a:t>
            </a:r>
            <a:r>
              <a:rPr lang="en-US" sz="2400" b="1" i="1" dirty="0" err="1">
                <a:solidFill>
                  <a:schemeClr val="tx1"/>
                </a:solidFill>
              </a:rPr>
              <a:t>adam</a:t>
            </a:r>
            <a:r>
              <a:rPr lang="en-US" sz="2400" b="1" i="1" dirty="0">
                <a:solidFill>
                  <a:schemeClr val="tx1"/>
                </a:solidFill>
              </a:rPr>
              <a:t>) he made into a woman and brought her to the man. 23 Then the man said, “This at last is bone of my bones and flesh of my flesh; she shall be called Woman (</a:t>
            </a:r>
            <a:r>
              <a:rPr lang="en-US" sz="2400" b="1" i="1" dirty="0" err="1">
                <a:solidFill>
                  <a:schemeClr val="tx1"/>
                </a:solidFill>
              </a:rPr>
              <a:t>ishshah</a:t>
            </a:r>
            <a:r>
              <a:rPr lang="en-US" sz="2400" b="1" i="1" dirty="0">
                <a:solidFill>
                  <a:schemeClr val="tx1"/>
                </a:solidFill>
              </a:rPr>
              <a:t>), because she was taken out of Man (</a:t>
            </a:r>
            <a:r>
              <a:rPr lang="en-US" sz="2400" b="1" i="1" dirty="0" err="1">
                <a:solidFill>
                  <a:schemeClr val="tx1"/>
                </a:solidFill>
              </a:rPr>
              <a:t>ish</a:t>
            </a:r>
            <a:r>
              <a:rPr lang="en-US" sz="2400" b="1" i="1" dirty="0">
                <a:solidFill>
                  <a:schemeClr val="tx1"/>
                </a:solidFill>
              </a:rPr>
              <a:t>).”</a:t>
            </a:r>
          </a:p>
          <a:p>
            <a:r>
              <a:rPr lang="en-US" sz="2200" dirty="0">
                <a:solidFill>
                  <a:schemeClr val="tx1"/>
                </a:solidFill>
              </a:rPr>
              <a:t>QUESTION: Why would God take something from Adam’s own body, fashion it into a beautiful woman, and then present her to him as a wife?</a:t>
            </a:r>
          </a:p>
          <a:p>
            <a:r>
              <a:rPr lang="en-US" sz="2200" dirty="0">
                <a:solidFill>
                  <a:schemeClr val="tx1"/>
                </a:solidFill>
              </a:rPr>
              <a:t>Adam was taken for the ground, so, he has a natural affinity to the things of the earth. Eve has an has an affinity toward her husband.</a:t>
            </a:r>
          </a:p>
          <a:p>
            <a:r>
              <a:rPr lang="en-US" sz="2200" dirty="0">
                <a:solidFill>
                  <a:schemeClr val="tx1"/>
                </a:solidFill>
              </a:rPr>
              <a:t>QUESTION: So, is Eve descended from Adam?</a:t>
            </a:r>
          </a:p>
          <a:p>
            <a:r>
              <a:rPr lang="en-US" sz="2200" dirty="0">
                <a:solidFill>
                  <a:schemeClr val="tx1"/>
                </a:solidFill>
              </a:rPr>
              <a:t>QUESTION: On what day did all this happen?</a:t>
            </a:r>
          </a:p>
          <a:p>
            <a:endParaRPr lang="en-US" sz="2200" dirty="0">
              <a:solidFill>
                <a:schemeClr val="tx1"/>
              </a:solidFill>
            </a:endParaRPr>
          </a:p>
          <a:p>
            <a:endParaRPr lang="en-US" sz="2600" dirty="0">
              <a:solidFill>
                <a:schemeClr val="tx1"/>
              </a:solidFill>
            </a:endParaRPr>
          </a:p>
        </p:txBody>
      </p:sp>
    </p:spTree>
    <p:extLst>
      <p:ext uri="{BB962C8B-B14F-4D97-AF65-F5344CB8AC3E}">
        <p14:creationId xmlns:p14="http://schemas.microsoft.com/office/powerpoint/2010/main" val="2438418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additive="base">
                                        <p:cTn id="19"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 calcmode="lin" valueType="num">
                                      <p:cBhvr additive="base">
                                        <p:cTn id="2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 calcmode="lin" valueType="num">
                                      <p:cBhvr additive="base">
                                        <p:cTn id="31"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 calcmode="lin" valueType="num">
                                      <p:cBhvr additive="base">
                                        <p:cTn id="37"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P spid="6" grpId="0" build="p" bldLvl="2"/>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FBDA0-DDF7-5922-27DC-4F818B804E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7EE629-46C7-E674-DFDF-872C59F65C21}"/>
              </a:ext>
            </a:extLst>
          </p:cNvPr>
          <p:cNvSpPr>
            <a:spLocks noGrp="1"/>
          </p:cNvSpPr>
          <p:nvPr>
            <p:ph type="title"/>
          </p:nvPr>
        </p:nvSpPr>
        <p:spPr>
          <a:xfrm>
            <a:off x="1640156" y="332010"/>
            <a:ext cx="10259744" cy="855412"/>
          </a:xfrm>
        </p:spPr>
        <p:txBody>
          <a:bodyPr>
            <a:noAutofit/>
          </a:bodyPr>
          <a:lstStyle/>
          <a:p>
            <a:r>
              <a:rPr lang="en-US" b="1" dirty="0"/>
              <a:t>Genesis 2:21-23, God creates Woman</a:t>
            </a:r>
          </a:p>
        </p:txBody>
      </p:sp>
      <p:sp>
        <p:nvSpPr>
          <p:cNvPr id="12" name="Content Placeholder 2">
            <a:extLst>
              <a:ext uri="{FF2B5EF4-FFF2-40B4-BE49-F238E27FC236}">
                <a16:creationId xmlns:a16="http://schemas.microsoft.com/office/drawing/2014/main" id="{2DC9C185-63D0-3E97-7AAB-EEA8E5EE099D}"/>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sp>
        <p:nvSpPr>
          <p:cNvPr id="6" name="Content Placeholder 2">
            <a:extLst>
              <a:ext uri="{FF2B5EF4-FFF2-40B4-BE49-F238E27FC236}">
                <a16:creationId xmlns:a16="http://schemas.microsoft.com/office/drawing/2014/main" id="{7AE3F54A-3C3B-A864-DB1A-2EE8BD2D6754}"/>
              </a:ext>
            </a:extLst>
          </p:cNvPr>
          <p:cNvSpPr txBox="1">
            <a:spLocks/>
          </p:cNvSpPr>
          <p:nvPr/>
        </p:nvSpPr>
        <p:spPr>
          <a:xfrm>
            <a:off x="1736501" y="1258221"/>
            <a:ext cx="10009031" cy="5267769"/>
          </a:xfrm>
          <a:prstGeom prst="rect">
            <a:avLst/>
          </a:prstGeom>
          <a:effectLst/>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chemeClr val="tx1"/>
                </a:solidFill>
              </a:rPr>
              <a:t>21 So the Lord God caused a deep sleep to fall upon the man (</a:t>
            </a:r>
            <a:r>
              <a:rPr lang="en-US" sz="2400" b="1" i="1" dirty="0" err="1">
                <a:solidFill>
                  <a:schemeClr val="tx1"/>
                </a:solidFill>
              </a:rPr>
              <a:t>adam</a:t>
            </a:r>
            <a:r>
              <a:rPr lang="en-US" sz="2400" b="1" i="1" dirty="0">
                <a:solidFill>
                  <a:schemeClr val="tx1"/>
                </a:solidFill>
              </a:rPr>
              <a:t>), and while he slept took one of his ribs (sela) and closed up its place with flesh. 22 And the rib that the Lord God had taken from the man (</a:t>
            </a:r>
            <a:r>
              <a:rPr lang="en-US" sz="2400" b="1" i="1" dirty="0" err="1">
                <a:solidFill>
                  <a:schemeClr val="tx1"/>
                </a:solidFill>
              </a:rPr>
              <a:t>adam</a:t>
            </a:r>
            <a:r>
              <a:rPr lang="en-US" sz="2400" b="1" i="1" dirty="0">
                <a:solidFill>
                  <a:schemeClr val="tx1"/>
                </a:solidFill>
              </a:rPr>
              <a:t>) he made into a woman and brought her to the man. 23 Then the man said, </a:t>
            </a:r>
            <a:r>
              <a:rPr lang="en-US" sz="2400" b="1" i="1" dirty="0">
                <a:solidFill>
                  <a:srgbClr val="0070C0"/>
                </a:solidFill>
              </a:rPr>
              <a:t>“</a:t>
            </a:r>
            <a:r>
              <a:rPr lang="en-US" sz="2400" b="1" i="1" u="sng" dirty="0">
                <a:solidFill>
                  <a:srgbClr val="0070C0"/>
                </a:solidFill>
              </a:rPr>
              <a:t>This at last</a:t>
            </a:r>
            <a:r>
              <a:rPr lang="en-US" sz="2400" b="1" i="1" dirty="0">
                <a:solidFill>
                  <a:srgbClr val="0070C0"/>
                </a:solidFill>
              </a:rPr>
              <a:t> is bone of my bones and flesh of my flesh; she shall be called Woman (</a:t>
            </a:r>
            <a:r>
              <a:rPr lang="en-US" sz="2400" b="1" i="1" dirty="0" err="1">
                <a:solidFill>
                  <a:srgbClr val="0070C0"/>
                </a:solidFill>
              </a:rPr>
              <a:t>ishshah</a:t>
            </a:r>
            <a:r>
              <a:rPr lang="en-US" sz="2400" b="1" i="1" dirty="0">
                <a:solidFill>
                  <a:srgbClr val="0070C0"/>
                </a:solidFill>
              </a:rPr>
              <a:t>, because she was taken out of Man (</a:t>
            </a:r>
            <a:r>
              <a:rPr lang="en-US" sz="2400" b="1" i="1" dirty="0" err="1">
                <a:solidFill>
                  <a:srgbClr val="0070C0"/>
                </a:solidFill>
              </a:rPr>
              <a:t>ish</a:t>
            </a:r>
            <a:r>
              <a:rPr lang="en-US" sz="2400" b="1" i="1" dirty="0">
                <a:solidFill>
                  <a:srgbClr val="0070C0"/>
                </a:solidFill>
              </a:rPr>
              <a:t>).</a:t>
            </a:r>
            <a:r>
              <a:rPr lang="en-US" sz="2400" b="1" i="1" dirty="0">
                <a:solidFill>
                  <a:schemeClr val="tx1"/>
                </a:solidFill>
              </a:rPr>
              <a:t>”</a:t>
            </a:r>
          </a:p>
          <a:p>
            <a:r>
              <a:rPr lang="en-US" sz="2600" dirty="0">
                <a:solidFill>
                  <a:schemeClr val="tx1"/>
                </a:solidFill>
              </a:rPr>
              <a:t>Adam writes poetry! </a:t>
            </a:r>
            <a:r>
              <a:rPr lang="en-US" sz="2600" i="1" dirty="0">
                <a:solidFill>
                  <a:schemeClr val="tx1"/>
                </a:solidFill>
              </a:rPr>
              <a:t>This at last!</a:t>
            </a:r>
          </a:p>
          <a:p>
            <a:pPr lvl="1"/>
            <a:r>
              <a:rPr lang="en-US" sz="2400" dirty="0">
                <a:solidFill>
                  <a:schemeClr val="tx1"/>
                </a:solidFill>
              </a:rPr>
              <a:t> These are the first recorded words of Adam in the bible</a:t>
            </a:r>
          </a:p>
          <a:p>
            <a:r>
              <a:rPr lang="en-US" sz="2600" dirty="0">
                <a:solidFill>
                  <a:schemeClr val="tx1"/>
                </a:solidFill>
              </a:rPr>
              <a:t>Young’s Literal Translation renders it this way</a:t>
            </a:r>
          </a:p>
          <a:p>
            <a:pPr lvl="1"/>
            <a:r>
              <a:rPr lang="en-US" dirty="0"/>
              <a:t>`</a:t>
            </a:r>
            <a:r>
              <a:rPr lang="en-US" sz="2200" b="1" u="sng" dirty="0"/>
              <a:t>This</a:t>
            </a:r>
            <a:r>
              <a:rPr lang="en-US" sz="2200" dirty="0"/>
              <a:t> [is] the [proper] step! bone of my bone, and flesh of my flesh!' for </a:t>
            </a:r>
            <a:r>
              <a:rPr lang="en-US" sz="2200" b="1" u="sng" dirty="0"/>
              <a:t>this</a:t>
            </a:r>
            <a:r>
              <a:rPr lang="en-US" sz="2200" dirty="0"/>
              <a:t> it is called Woman, for from a man hath </a:t>
            </a:r>
            <a:r>
              <a:rPr lang="en-US" sz="2200" b="1" u="sng" dirty="0"/>
              <a:t>this</a:t>
            </a:r>
            <a:r>
              <a:rPr lang="en-US" sz="2200" dirty="0"/>
              <a:t> been taken;</a:t>
            </a:r>
          </a:p>
          <a:p>
            <a:pPr lvl="1"/>
            <a:r>
              <a:rPr lang="en-US" sz="2200" dirty="0">
                <a:solidFill>
                  <a:schemeClr val="tx1"/>
                </a:solidFill>
              </a:rPr>
              <a:t>QUESTION: Is Adam excited?</a:t>
            </a:r>
          </a:p>
        </p:txBody>
      </p:sp>
    </p:spTree>
    <p:extLst>
      <p:ext uri="{BB962C8B-B14F-4D97-AF65-F5344CB8AC3E}">
        <p14:creationId xmlns:p14="http://schemas.microsoft.com/office/powerpoint/2010/main" val="120017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additive="base">
                                        <p:cTn id="19"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 calcmode="lin" valueType="num">
                                      <p:cBhvr additive="base">
                                        <p:cTn id="2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 calcmode="lin" valueType="num">
                                      <p:cBhvr additive="base">
                                        <p:cTn id="31"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 calcmode="lin" valueType="num">
                                      <p:cBhvr additive="base">
                                        <p:cTn id="37"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5" end="5"/>
                                            </p:txEl>
                                          </p:spTgt>
                                        </p:tgtEl>
                                        <p:attrNameLst>
                                          <p:attrName>style.visibility</p:attrName>
                                        </p:attrNameLst>
                                      </p:cBhvr>
                                      <p:to>
                                        <p:strVal val="visible"/>
                                      </p:to>
                                    </p:set>
                                    <p:anim calcmode="lin" valueType="num">
                                      <p:cBhvr additive="base">
                                        <p:cTn id="43"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P spid="6" grpId="0" build="p" bldLvl="2"/>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E9EA6-6C33-C58E-9247-863619B21D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3615E3-8C86-9214-D0DD-C6B89DAC53F0}"/>
              </a:ext>
            </a:extLst>
          </p:cNvPr>
          <p:cNvSpPr>
            <a:spLocks noGrp="1"/>
          </p:cNvSpPr>
          <p:nvPr>
            <p:ph type="title"/>
          </p:nvPr>
        </p:nvSpPr>
        <p:spPr>
          <a:xfrm>
            <a:off x="1640156" y="332010"/>
            <a:ext cx="10259744" cy="855412"/>
          </a:xfrm>
        </p:spPr>
        <p:txBody>
          <a:bodyPr>
            <a:noAutofit/>
          </a:bodyPr>
          <a:lstStyle/>
          <a:p>
            <a:r>
              <a:rPr lang="en-US" b="1" dirty="0"/>
              <a:t>Genesis 2:23, Adam’s Love Poem in Hebrew</a:t>
            </a:r>
          </a:p>
        </p:txBody>
      </p:sp>
      <p:sp>
        <p:nvSpPr>
          <p:cNvPr id="12" name="Content Placeholder 2">
            <a:extLst>
              <a:ext uri="{FF2B5EF4-FFF2-40B4-BE49-F238E27FC236}">
                <a16:creationId xmlns:a16="http://schemas.microsoft.com/office/drawing/2014/main" id="{099358FB-1568-EF38-796C-C8687E860208}"/>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sp>
        <p:nvSpPr>
          <p:cNvPr id="6" name="Content Placeholder 2">
            <a:extLst>
              <a:ext uri="{FF2B5EF4-FFF2-40B4-BE49-F238E27FC236}">
                <a16:creationId xmlns:a16="http://schemas.microsoft.com/office/drawing/2014/main" id="{7DC96D20-B201-614C-B8EA-3B26E182143E}"/>
              </a:ext>
            </a:extLst>
          </p:cNvPr>
          <p:cNvSpPr txBox="1">
            <a:spLocks/>
          </p:cNvSpPr>
          <p:nvPr/>
        </p:nvSpPr>
        <p:spPr>
          <a:xfrm>
            <a:off x="1736501" y="1258221"/>
            <a:ext cx="10009031" cy="5267769"/>
          </a:xfrm>
          <a:prstGeom prst="rect">
            <a:avLst/>
          </a:prstGeom>
          <a:effectLst/>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chemeClr val="tx1"/>
              </a:solidFill>
            </a:endParaRPr>
          </a:p>
        </p:txBody>
      </p:sp>
      <p:pic>
        <p:nvPicPr>
          <p:cNvPr id="3" name="Online Media 2" descr="Genesis 2:23">
            <a:hlinkClick r:id="" action="ppaction://media"/>
            <a:extLst>
              <a:ext uri="{FF2B5EF4-FFF2-40B4-BE49-F238E27FC236}">
                <a16:creationId xmlns:a16="http://schemas.microsoft.com/office/drawing/2014/main" id="{E91B1F36-A8B2-416B-77C8-42D7133B8C2D}"/>
              </a:ext>
            </a:extLst>
          </p:cNvPr>
          <p:cNvPicPr>
            <a:picLocks noRot="1" noChangeAspect="1"/>
          </p:cNvPicPr>
          <p:nvPr>
            <a:videoFile r:link="rId1"/>
          </p:nvPr>
        </p:nvPicPr>
        <p:blipFill>
          <a:blip r:embed="rId4"/>
          <a:stretch>
            <a:fillRect/>
          </a:stretch>
        </p:blipFill>
        <p:spPr>
          <a:xfrm>
            <a:off x="2537138" y="1187422"/>
            <a:ext cx="7491116" cy="5618337"/>
          </a:xfrm>
          <a:prstGeom prst="rect">
            <a:avLst/>
          </a:prstGeom>
        </p:spPr>
      </p:pic>
    </p:spTree>
    <p:extLst>
      <p:ext uri="{BB962C8B-B14F-4D97-AF65-F5344CB8AC3E}">
        <p14:creationId xmlns:p14="http://schemas.microsoft.com/office/powerpoint/2010/main" val="1067855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nodePh="1">
                                  <p:stCondLst>
                                    <p:cond delay="0"/>
                                  </p:stCondLst>
                                  <p:endCondLst>
                                    <p:cond evt="begin" delay="0">
                                      <p:tn val="11"/>
                                    </p:cond>
                                  </p:end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 fill="hold" display="0">
                  <p:stCondLst>
                    <p:cond delay="indefinite"/>
                  </p:stCondLst>
                </p:cTn>
                <p:tgtEl>
                  <p:spTgt spid="3"/>
                </p:tgtEl>
              </p:cMediaNode>
            </p:video>
            <p:seq concurrent="1" nextAc="seek">
              <p:cTn id="20" restart="whenNotActive" fill="hold" evtFilter="cancelBubble" nodeType="interactiveSeq">
                <p:stCondLst>
                  <p:cond evt="onClick" delay="0">
                    <p:tgtEl>
                      <p:spTgt spid="3"/>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3"/>
                                        </p:tgtEl>
                                      </p:cBhvr>
                                    </p:cmd>
                                  </p:childTnLst>
                                </p:cTn>
                              </p:par>
                            </p:childTnLst>
                          </p:cTn>
                        </p:par>
                      </p:childTnLst>
                    </p:cTn>
                  </p:par>
                </p:childTnLst>
              </p:cTn>
              <p:nextCondLst>
                <p:cond evt="onClick" delay="0">
                  <p:tgtEl>
                    <p:spTgt spid="3"/>
                  </p:tgtEl>
                </p:cond>
              </p:nextCondLst>
            </p:seq>
          </p:childTnLst>
        </p:cTn>
      </p:par>
    </p:tnLst>
    <p:bldLst>
      <p:bldP spid="12" grpId="0" build="p" bldLvl="2"/>
      <p:bldP spid="6" grpId="0" build="p" bldLvl="2"/>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2B9C2-92C1-3C77-A894-81FA7302B5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68D1A5-D3F8-7215-9572-5FD21F696909}"/>
              </a:ext>
            </a:extLst>
          </p:cNvPr>
          <p:cNvSpPr>
            <a:spLocks noGrp="1"/>
          </p:cNvSpPr>
          <p:nvPr>
            <p:ph type="title"/>
          </p:nvPr>
        </p:nvSpPr>
        <p:spPr>
          <a:xfrm>
            <a:off x="1640156" y="332010"/>
            <a:ext cx="10259744" cy="855412"/>
          </a:xfrm>
        </p:spPr>
        <p:txBody>
          <a:bodyPr>
            <a:noAutofit/>
          </a:bodyPr>
          <a:lstStyle/>
          <a:p>
            <a:r>
              <a:rPr lang="en-US" b="1" dirty="0"/>
              <a:t>Genesis 2:24-25, God creates Marriage</a:t>
            </a:r>
          </a:p>
        </p:txBody>
      </p:sp>
      <p:sp>
        <p:nvSpPr>
          <p:cNvPr id="12" name="Content Placeholder 2">
            <a:extLst>
              <a:ext uri="{FF2B5EF4-FFF2-40B4-BE49-F238E27FC236}">
                <a16:creationId xmlns:a16="http://schemas.microsoft.com/office/drawing/2014/main" id="{7C1675D7-2AF6-D765-5635-B74219071E4F}"/>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sp>
        <p:nvSpPr>
          <p:cNvPr id="6" name="Content Placeholder 2">
            <a:extLst>
              <a:ext uri="{FF2B5EF4-FFF2-40B4-BE49-F238E27FC236}">
                <a16:creationId xmlns:a16="http://schemas.microsoft.com/office/drawing/2014/main" id="{012371B2-BB77-F62F-B099-CAF6C2E40908}"/>
              </a:ext>
            </a:extLst>
          </p:cNvPr>
          <p:cNvSpPr txBox="1">
            <a:spLocks/>
          </p:cNvSpPr>
          <p:nvPr/>
        </p:nvSpPr>
        <p:spPr>
          <a:xfrm>
            <a:off x="1736501" y="1258221"/>
            <a:ext cx="10009031" cy="5267769"/>
          </a:xfrm>
          <a:prstGeom prst="rect">
            <a:avLst/>
          </a:prstGeom>
          <a:effectLst/>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chemeClr val="tx1"/>
                </a:solidFill>
              </a:rPr>
              <a:t>24 Therefore a man shall leave his father and his mother and hold fast to his wife, and they shall become one flesh. 25 And the man and his wife were both naked and were not ashamed. </a:t>
            </a:r>
          </a:p>
          <a:p>
            <a:pPr lvl="1"/>
            <a:r>
              <a:rPr lang="en-US" sz="2200" dirty="0">
                <a:solidFill>
                  <a:schemeClr val="tx1"/>
                </a:solidFill>
              </a:rPr>
              <a:t>QUESTION: Is this a heterosexual marriage?</a:t>
            </a:r>
          </a:p>
          <a:p>
            <a:pPr lvl="1"/>
            <a:r>
              <a:rPr lang="en-US" sz="2200" dirty="0">
                <a:solidFill>
                  <a:schemeClr val="tx1"/>
                </a:solidFill>
              </a:rPr>
              <a:t>QUESTION: Is it monogamous?</a:t>
            </a:r>
          </a:p>
          <a:p>
            <a:pPr lvl="1"/>
            <a:r>
              <a:rPr lang="en-US" sz="2200" dirty="0">
                <a:solidFill>
                  <a:schemeClr val="tx1"/>
                </a:solidFill>
              </a:rPr>
              <a:t>“hold fast”, to be metaphorically “glued” together</a:t>
            </a:r>
          </a:p>
          <a:p>
            <a:pPr lvl="1"/>
            <a:r>
              <a:rPr lang="en-US" sz="2200" dirty="0">
                <a:solidFill>
                  <a:schemeClr val="tx1"/>
                </a:solidFill>
              </a:rPr>
              <a:t>“one flesh”, intimacy is ordained by God inside of this context</a:t>
            </a:r>
          </a:p>
          <a:p>
            <a:pPr lvl="1"/>
            <a:r>
              <a:rPr lang="en-US" sz="2200" dirty="0">
                <a:solidFill>
                  <a:schemeClr val="tx1"/>
                </a:solidFill>
              </a:rPr>
              <a:t>QUESTION: Does this leave room for premarital or extra marital sex?</a:t>
            </a:r>
          </a:p>
          <a:p>
            <a:pPr lvl="2"/>
            <a:r>
              <a:rPr lang="en-US" sz="2000" i="1" dirty="0">
                <a:solidFill>
                  <a:schemeClr val="tx1"/>
                </a:solidFill>
              </a:rPr>
              <a:t>Jesus on marriage: “</a:t>
            </a:r>
            <a:r>
              <a:rPr lang="en-US" sz="2000" i="1" u="sng" dirty="0">
                <a:solidFill>
                  <a:schemeClr val="tx1"/>
                </a:solidFill>
              </a:rPr>
              <a:t>But from the beginning of creation</a:t>
            </a:r>
            <a:r>
              <a:rPr lang="en-US" sz="2000" i="1" dirty="0">
                <a:solidFill>
                  <a:schemeClr val="tx1"/>
                </a:solidFill>
              </a:rPr>
              <a:t>, ‘God made them male and female.’ 7 ‘Therefore a man shall leave his father and mother and hold fast to his wife, 8 and the two shall become one flesh.’ So they are no longer two but one flesh. 9 What therefore God has joined together, let not man separate.” Mat 19:4-6, Mark 10:6-9 </a:t>
            </a:r>
          </a:p>
        </p:txBody>
      </p:sp>
    </p:spTree>
    <p:extLst>
      <p:ext uri="{BB962C8B-B14F-4D97-AF65-F5344CB8AC3E}">
        <p14:creationId xmlns:p14="http://schemas.microsoft.com/office/powerpoint/2010/main" val="2901566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additive="base">
                                        <p:cTn id="19"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 calcmode="lin" valueType="num">
                                      <p:cBhvr additive="base">
                                        <p:cTn id="2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 calcmode="lin" valueType="num">
                                      <p:cBhvr additive="base">
                                        <p:cTn id="31"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 calcmode="lin" valueType="num">
                                      <p:cBhvr additive="base">
                                        <p:cTn id="37"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5" end="5"/>
                                            </p:txEl>
                                          </p:spTgt>
                                        </p:tgtEl>
                                        <p:attrNameLst>
                                          <p:attrName>style.visibility</p:attrName>
                                        </p:attrNameLst>
                                      </p:cBhvr>
                                      <p:to>
                                        <p:strVal val="visible"/>
                                      </p:to>
                                    </p:set>
                                    <p:anim calcmode="lin" valueType="num">
                                      <p:cBhvr additive="base">
                                        <p:cTn id="43"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5" end="5"/>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6">
                                            <p:txEl>
                                              <p:pRg st="6" end="6"/>
                                            </p:txEl>
                                          </p:spTgt>
                                        </p:tgtEl>
                                        <p:attrNameLst>
                                          <p:attrName>style.visibility</p:attrName>
                                        </p:attrNameLst>
                                      </p:cBhvr>
                                      <p:to>
                                        <p:strVal val="visible"/>
                                      </p:to>
                                    </p:set>
                                    <p:anim calcmode="lin" valueType="num">
                                      <p:cBhvr additive="base">
                                        <p:cTn id="47"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P spid="6" grpId="0" build="p" bldLvl="2"/>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E6CCA-9B3E-CE79-92EC-D287A24581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0DA5C1-154A-8986-38ED-1ECEE12E3792}"/>
              </a:ext>
            </a:extLst>
          </p:cNvPr>
          <p:cNvSpPr>
            <a:spLocks noGrp="1"/>
          </p:cNvSpPr>
          <p:nvPr>
            <p:ph type="title"/>
          </p:nvPr>
        </p:nvSpPr>
        <p:spPr>
          <a:xfrm>
            <a:off x="1640156" y="332010"/>
            <a:ext cx="10259744" cy="855412"/>
          </a:xfrm>
        </p:spPr>
        <p:txBody>
          <a:bodyPr>
            <a:noAutofit/>
          </a:bodyPr>
          <a:lstStyle/>
          <a:p>
            <a:r>
              <a:rPr lang="en-US" b="1" dirty="0"/>
              <a:t>Genesis 2:24-25, God creates Marriage</a:t>
            </a:r>
          </a:p>
        </p:txBody>
      </p:sp>
      <p:sp>
        <p:nvSpPr>
          <p:cNvPr id="5" name="Content Placeholder 2">
            <a:extLst>
              <a:ext uri="{FF2B5EF4-FFF2-40B4-BE49-F238E27FC236}">
                <a16:creationId xmlns:a16="http://schemas.microsoft.com/office/drawing/2014/main" id="{0D757AE3-C827-37FA-AFC6-9D4469B8D78D}"/>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F39EDBEE-21AA-94C4-D734-4E6D09A60776}"/>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p>
        </p:txBody>
      </p:sp>
      <p:pic>
        <p:nvPicPr>
          <p:cNvPr id="18436" name="Picture 4">
            <a:extLst>
              <a:ext uri="{FF2B5EF4-FFF2-40B4-BE49-F238E27FC236}">
                <a16:creationId xmlns:a16="http://schemas.microsoft.com/office/drawing/2014/main" id="{09CFC756-6506-670A-A4FB-CDE6FFB6C61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936"/>
          <a:stretch/>
        </p:blipFill>
        <p:spPr bwMode="auto">
          <a:xfrm>
            <a:off x="1725755" y="1141829"/>
            <a:ext cx="10259743" cy="55245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0865CF72-5917-5A7E-036E-A387C1AAB83F}"/>
              </a:ext>
            </a:extLst>
          </p:cNvPr>
          <p:cNvSpPr txBox="1">
            <a:spLocks/>
          </p:cNvSpPr>
          <p:nvPr/>
        </p:nvSpPr>
        <p:spPr>
          <a:xfrm>
            <a:off x="8139448" y="1512342"/>
            <a:ext cx="3658852" cy="501364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dirty="0">
                <a:solidFill>
                  <a:schemeClr val="bg1"/>
                </a:solidFill>
                <a:effectLst>
                  <a:outerShdw blurRad="50800" dist="38100" dir="2700000" algn="tl" rotWithShape="0">
                    <a:prstClr val="black"/>
                  </a:outerShdw>
                </a:effectLst>
              </a:rPr>
              <a:t>24 Therefore a man shall leave his father and his mother and hold fast to his wife, and they shall become one flesh. </a:t>
            </a:r>
          </a:p>
          <a:p>
            <a:r>
              <a:rPr lang="en-US" sz="2600" b="1" i="1" dirty="0">
                <a:solidFill>
                  <a:schemeClr val="bg1"/>
                </a:solidFill>
                <a:effectLst>
                  <a:outerShdw blurRad="50800" dist="38100" dir="2700000" algn="tl" rotWithShape="0">
                    <a:prstClr val="black"/>
                  </a:outerShdw>
                </a:effectLst>
              </a:rPr>
              <a:t>25 And the man and his wife were both naked and were not ashamed.</a:t>
            </a:r>
            <a:endParaRPr lang="en-US" sz="2600" b="1" dirty="0">
              <a:solidFill>
                <a:schemeClr val="bg1"/>
              </a:solidFill>
              <a:effectLst>
                <a:outerShdw blurRad="50800" dist="38100" dir="2700000" algn="tl" rotWithShape="0">
                  <a:prstClr val="black"/>
                </a:outerShdw>
              </a:effectLst>
            </a:endParaRPr>
          </a:p>
        </p:txBody>
      </p:sp>
    </p:spTree>
    <p:extLst>
      <p:ext uri="{BB962C8B-B14F-4D97-AF65-F5344CB8AC3E}">
        <p14:creationId xmlns:p14="http://schemas.microsoft.com/office/powerpoint/2010/main" val="2015119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P spid="3" grpId="0" build="p" bldLvl="2"/>
    </p:bld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24580</TotalTime>
  <Words>4427</Words>
  <Application>Microsoft Macintosh PowerPoint</Application>
  <PresentationFormat>Widescreen</PresentationFormat>
  <Paragraphs>268</Paragraphs>
  <Slides>37</Slides>
  <Notes>37</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Aptos</vt:lpstr>
      <vt:lpstr>Arial</vt:lpstr>
      <vt:lpstr>Cambria</vt:lpstr>
      <vt:lpstr>Century Gothic</vt:lpstr>
      <vt:lpstr>Copperplate</vt:lpstr>
      <vt:lpstr>Wingdings 3</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Genesis Chapter 2:1-3, God Rests</vt:lpstr>
      <vt:lpstr>God rests, Genesis 2:1-3</vt:lpstr>
      <vt:lpstr>God rests, page 2</vt:lpstr>
      <vt:lpstr>God rests, page 3</vt:lpstr>
      <vt:lpstr>God rests, so we rest, page 4</vt:lpstr>
      <vt:lpstr>Genesis 2:4, The First Toledot</vt:lpstr>
      <vt:lpstr>Genesis 2:4, The First Toledot</vt:lpstr>
      <vt:lpstr>Genesis 2:5-6, State of the Earth Before Man</vt:lpstr>
      <vt:lpstr>Genesis 2:5-6, State of the Earth Before Man</vt:lpstr>
      <vt:lpstr>Genesis 2:7, The Creation of Man (Adam)</vt:lpstr>
      <vt:lpstr>Genesis 2:7, The Creation of Man (Adam)</vt:lpstr>
      <vt:lpstr>Genesis 2:8-9, The Garden and the Two Trees</vt:lpstr>
      <vt:lpstr>Genesis 2:8-9, The Lord God Plants a Garden</vt:lpstr>
      <vt:lpstr>Genesis 2:8-9, The Lord God Plants a Garden</vt:lpstr>
      <vt:lpstr>Genesis 2:10-14, Eden and the Four Rivers</vt:lpstr>
      <vt:lpstr>Genesis 2:10-14, Eden and the Four Rivers </vt:lpstr>
      <vt:lpstr>Genesis 2:10-14, Eden and the Four Rivers </vt:lpstr>
      <vt:lpstr>Genesis 2:15-17, The Garden Commandment</vt:lpstr>
      <vt:lpstr>Genesis 2:15-17, The Garden Commandment</vt:lpstr>
      <vt:lpstr>Genesis 2:18-20, The Man Names Creatures</vt:lpstr>
      <vt:lpstr>Genesis 2:18-20, The Man Names Creatures</vt:lpstr>
      <vt:lpstr>Genesis 2:18-20a, The Man Names Creatures</vt:lpstr>
      <vt:lpstr>Genesis 2:20b, Looking for Companionship</vt:lpstr>
      <vt:lpstr>Genesis 2:21-23, God creates Woman</vt:lpstr>
      <vt:lpstr>Genesis 2:21-23, God creates Woman</vt:lpstr>
      <vt:lpstr>Genesis 2:21-23, God creates Woman</vt:lpstr>
      <vt:lpstr>Genesis 2:21-23, God creates Woman</vt:lpstr>
      <vt:lpstr>Genesis 2:23, Adam’s Love Poem in Hebrew</vt:lpstr>
      <vt:lpstr>Genesis 2:24-25, God creates Marriage</vt:lpstr>
      <vt:lpstr>Genesis 2:24-25, God creates Marriage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Howard Liverance</dc:creator>
  <cp:lastModifiedBy>Howard Liverance</cp:lastModifiedBy>
  <cp:revision>173</cp:revision>
  <cp:lastPrinted>2025-01-28T01:27:31Z</cp:lastPrinted>
  <dcterms:created xsi:type="dcterms:W3CDTF">2025-01-12T14:28:36Z</dcterms:created>
  <dcterms:modified xsi:type="dcterms:W3CDTF">2025-02-05T02:33:52Z</dcterms:modified>
</cp:coreProperties>
</file>