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2"/>
  </p:notesMasterIdLst>
  <p:sldIdLst>
    <p:sldId id="355" r:id="rId2"/>
    <p:sldId id="351" r:id="rId3"/>
    <p:sldId id="353" r:id="rId4"/>
    <p:sldId id="336" r:id="rId5"/>
    <p:sldId id="354" r:id="rId6"/>
    <p:sldId id="256" r:id="rId7"/>
    <p:sldId id="326" r:id="rId8"/>
    <p:sldId id="337" r:id="rId9"/>
    <p:sldId id="338" r:id="rId10"/>
    <p:sldId id="356" r:id="rId11"/>
    <p:sldId id="339" r:id="rId12"/>
    <p:sldId id="357" r:id="rId13"/>
    <p:sldId id="358" r:id="rId14"/>
    <p:sldId id="359" r:id="rId15"/>
    <p:sldId id="360" r:id="rId16"/>
    <p:sldId id="362" r:id="rId17"/>
    <p:sldId id="363" r:id="rId18"/>
    <p:sldId id="364" r:id="rId19"/>
    <p:sldId id="365" r:id="rId20"/>
    <p:sldId id="366" r:id="rId21"/>
    <p:sldId id="367" r:id="rId22"/>
    <p:sldId id="368" r:id="rId23"/>
    <p:sldId id="369" r:id="rId24"/>
    <p:sldId id="370" r:id="rId25"/>
    <p:sldId id="371" r:id="rId26"/>
    <p:sldId id="372" r:id="rId27"/>
    <p:sldId id="373" r:id="rId28"/>
    <p:sldId id="374" r:id="rId29"/>
    <p:sldId id="375" r:id="rId30"/>
    <p:sldId id="376" r:id="rId31"/>
    <p:sldId id="377" r:id="rId32"/>
    <p:sldId id="378" r:id="rId33"/>
    <p:sldId id="379" r:id="rId34"/>
    <p:sldId id="380" r:id="rId35"/>
    <p:sldId id="381" r:id="rId36"/>
    <p:sldId id="382" r:id="rId37"/>
    <p:sldId id="383" r:id="rId38"/>
    <p:sldId id="384" r:id="rId39"/>
    <p:sldId id="387" r:id="rId40"/>
    <p:sldId id="388" r:id="rId41"/>
    <p:sldId id="385" r:id="rId42"/>
    <p:sldId id="389" r:id="rId43"/>
    <p:sldId id="390" r:id="rId44"/>
    <p:sldId id="391" r:id="rId45"/>
    <p:sldId id="392" r:id="rId46"/>
    <p:sldId id="393" r:id="rId47"/>
    <p:sldId id="394" r:id="rId48"/>
    <p:sldId id="395" r:id="rId49"/>
    <p:sldId id="396" r:id="rId50"/>
    <p:sldId id="397"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A1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220"/>
    <p:restoredTop sz="94680"/>
  </p:normalViewPr>
  <p:slideViewPr>
    <p:cSldViewPr snapToGrid="0">
      <p:cViewPr varScale="1">
        <p:scale>
          <a:sx n="137" d="100"/>
          <a:sy n="137" d="100"/>
        </p:scale>
        <p:origin x="178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3C2FDC-A106-0A46-9150-6204F5E461F4}" type="datetimeFigureOut">
              <a:rPr lang="en-US" smtClean="0"/>
              <a:t>2/12/25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3C87DA-5334-EE43-AEDD-3F6C6E681030}" type="slidenum">
              <a:rPr lang="en-US" smtClean="0"/>
              <a:t>‹#›</a:t>
            </a:fld>
            <a:endParaRPr lang="en-US"/>
          </a:p>
        </p:txBody>
      </p:sp>
    </p:spTree>
    <p:extLst>
      <p:ext uri="{BB962C8B-B14F-4D97-AF65-F5344CB8AC3E}">
        <p14:creationId xmlns:p14="http://schemas.microsoft.com/office/powerpoint/2010/main" val="530573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C87DA-5334-EE43-AEDD-3F6C6E681030}" type="slidenum">
              <a:rPr lang="en-US" smtClean="0"/>
              <a:t>1</a:t>
            </a:fld>
            <a:endParaRPr lang="en-US"/>
          </a:p>
        </p:txBody>
      </p:sp>
    </p:spTree>
    <p:extLst>
      <p:ext uri="{BB962C8B-B14F-4D97-AF65-F5344CB8AC3E}">
        <p14:creationId xmlns:p14="http://schemas.microsoft.com/office/powerpoint/2010/main" val="217907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EE121-4AAF-1AD9-6A12-905BB2185B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94EE53-50A4-2229-1D23-090BF7C270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294E73-EB7E-0DE4-D203-BDBC52F16B4C}"/>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F3B372E3-5060-6163-FCC9-E604103343F4}"/>
              </a:ext>
            </a:extLst>
          </p:cNvPr>
          <p:cNvSpPr>
            <a:spLocks noGrp="1"/>
          </p:cNvSpPr>
          <p:nvPr>
            <p:ph type="sldNum" sz="quarter" idx="5"/>
          </p:nvPr>
        </p:nvSpPr>
        <p:spPr/>
        <p:txBody>
          <a:bodyPr/>
          <a:lstStyle/>
          <a:p>
            <a:fld id="{663C87DA-5334-EE43-AEDD-3F6C6E681030}" type="slidenum">
              <a:rPr lang="en-US" smtClean="0"/>
              <a:t>2</a:t>
            </a:fld>
            <a:endParaRPr lang="en-US"/>
          </a:p>
        </p:txBody>
      </p:sp>
    </p:spTree>
    <p:extLst>
      <p:ext uri="{BB962C8B-B14F-4D97-AF65-F5344CB8AC3E}">
        <p14:creationId xmlns:p14="http://schemas.microsoft.com/office/powerpoint/2010/main" val="4254443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DCAED-8636-0381-2D85-AFE312CDB1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4F50EA-F5D8-DFE9-AAD4-A77584D2AF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2D9CEB-D60A-2E01-5C9B-D6CB20BC660D}"/>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A34ED967-D081-8AEF-1550-C4A9F4970E2A}"/>
              </a:ext>
            </a:extLst>
          </p:cNvPr>
          <p:cNvSpPr>
            <a:spLocks noGrp="1"/>
          </p:cNvSpPr>
          <p:nvPr>
            <p:ph type="sldNum" sz="quarter" idx="5"/>
          </p:nvPr>
        </p:nvSpPr>
        <p:spPr/>
        <p:txBody>
          <a:bodyPr/>
          <a:lstStyle/>
          <a:p>
            <a:fld id="{663C87DA-5334-EE43-AEDD-3F6C6E681030}" type="slidenum">
              <a:rPr lang="en-US" smtClean="0"/>
              <a:t>3</a:t>
            </a:fld>
            <a:endParaRPr lang="en-US"/>
          </a:p>
        </p:txBody>
      </p:sp>
    </p:spTree>
    <p:extLst>
      <p:ext uri="{BB962C8B-B14F-4D97-AF65-F5344CB8AC3E}">
        <p14:creationId xmlns:p14="http://schemas.microsoft.com/office/powerpoint/2010/main" val="2200665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CFFFA-9006-79CD-612C-156871A8EA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1BEC7F-DB0B-33BB-7EC9-43A084A8AD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A1218A-6EDE-BBA7-D9B5-79FB8D8C3A33}"/>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F0A40AF8-2504-3279-FECB-AA0E1D75225F}"/>
              </a:ext>
            </a:extLst>
          </p:cNvPr>
          <p:cNvSpPr>
            <a:spLocks noGrp="1"/>
          </p:cNvSpPr>
          <p:nvPr>
            <p:ph type="sldNum" sz="quarter" idx="5"/>
          </p:nvPr>
        </p:nvSpPr>
        <p:spPr/>
        <p:txBody>
          <a:bodyPr/>
          <a:lstStyle/>
          <a:p>
            <a:fld id="{663C87DA-5334-EE43-AEDD-3F6C6E681030}" type="slidenum">
              <a:rPr lang="en-US" smtClean="0"/>
              <a:t>4</a:t>
            </a:fld>
            <a:endParaRPr lang="en-US"/>
          </a:p>
        </p:txBody>
      </p:sp>
    </p:spTree>
    <p:extLst>
      <p:ext uri="{BB962C8B-B14F-4D97-AF65-F5344CB8AC3E}">
        <p14:creationId xmlns:p14="http://schemas.microsoft.com/office/powerpoint/2010/main" val="2629688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30677-D599-D9BD-4103-F5CEB14E29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A00503-3C17-9BD0-D5DE-63B9FF7D21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8ECC83-0CC6-4CE2-03B0-70A50921415E}"/>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0A702FF3-D7CF-E16D-90ED-F575C2191BA5}"/>
              </a:ext>
            </a:extLst>
          </p:cNvPr>
          <p:cNvSpPr>
            <a:spLocks noGrp="1"/>
          </p:cNvSpPr>
          <p:nvPr>
            <p:ph type="sldNum" sz="quarter" idx="5"/>
          </p:nvPr>
        </p:nvSpPr>
        <p:spPr/>
        <p:txBody>
          <a:bodyPr/>
          <a:lstStyle/>
          <a:p>
            <a:fld id="{663C87DA-5334-EE43-AEDD-3F6C6E681030}" type="slidenum">
              <a:rPr lang="en-US" smtClean="0"/>
              <a:t>5</a:t>
            </a:fld>
            <a:endParaRPr lang="en-US"/>
          </a:p>
        </p:txBody>
      </p:sp>
    </p:spTree>
    <p:extLst>
      <p:ext uri="{BB962C8B-B14F-4D97-AF65-F5344CB8AC3E}">
        <p14:creationId xmlns:p14="http://schemas.microsoft.com/office/powerpoint/2010/main" val="1975718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C87DA-5334-EE43-AEDD-3F6C6E681030}" type="slidenum">
              <a:rPr lang="en-US" smtClean="0"/>
              <a:t>6</a:t>
            </a:fld>
            <a:endParaRPr lang="en-US"/>
          </a:p>
        </p:txBody>
      </p:sp>
    </p:spTree>
    <p:extLst>
      <p:ext uri="{BB962C8B-B14F-4D97-AF65-F5344CB8AC3E}">
        <p14:creationId xmlns:p14="http://schemas.microsoft.com/office/powerpoint/2010/main" val="217907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AEA32-1BDD-2AFA-476C-2E18A6FB08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A2CB17-DD39-62FC-351F-F57D8D0B39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5B6A33-817C-E4D3-E6CB-3AB7C01098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008523-B6C8-36C1-9CD1-6CA124EC64F6}"/>
              </a:ext>
            </a:extLst>
          </p:cNvPr>
          <p:cNvSpPr>
            <a:spLocks noGrp="1"/>
          </p:cNvSpPr>
          <p:nvPr>
            <p:ph type="sldNum" sz="quarter" idx="5"/>
          </p:nvPr>
        </p:nvSpPr>
        <p:spPr/>
        <p:txBody>
          <a:bodyPr/>
          <a:lstStyle/>
          <a:p>
            <a:fld id="{663C87DA-5334-EE43-AEDD-3F6C6E681030}" type="slidenum">
              <a:rPr lang="en-US" smtClean="0"/>
              <a:t>7</a:t>
            </a:fld>
            <a:endParaRPr lang="en-US"/>
          </a:p>
        </p:txBody>
      </p:sp>
    </p:spTree>
    <p:extLst>
      <p:ext uri="{BB962C8B-B14F-4D97-AF65-F5344CB8AC3E}">
        <p14:creationId xmlns:p14="http://schemas.microsoft.com/office/powerpoint/2010/main" val="26100634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F0AAA-C8D8-76CD-0886-138E2E21B4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7D06C6-8633-E6AF-C8FA-22E0A2F0DB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85ABDF-92DE-C641-9558-C40F89B120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BC7FA9-76BD-99A3-E1F7-FA7F047DF854}"/>
              </a:ext>
            </a:extLst>
          </p:cNvPr>
          <p:cNvSpPr>
            <a:spLocks noGrp="1"/>
          </p:cNvSpPr>
          <p:nvPr>
            <p:ph type="sldNum" sz="quarter" idx="5"/>
          </p:nvPr>
        </p:nvSpPr>
        <p:spPr/>
        <p:txBody>
          <a:bodyPr/>
          <a:lstStyle/>
          <a:p>
            <a:fld id="{663C87DA-5334-EE43-AEDD-3F6C6E681030}" type="slidenum">
              <a:rPr lang="en-US" smtClean="0"/>
              <a:t>8</a:t>
            </a:fld>
            <a:endParaRPr lang="en-US"/>
          </a:p>
        </p:txBody>
      </p:sp>
    </p:spTree>
    <p:extLst>
      <p:ext uri="{BB962C8B-B14F-4D97-AF65-F5344CB8AC3E}">
        <p14:creationId xmlns:p14="http://schemas.microsoft.com/office/powerpoint/2010/main" val="1283494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51E19-1A23-E777-0A04-D0C8C4B92A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930D0F-2FF0-4879-6535-809F620759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A39461-0E45-C563-7C30-50FC6E0673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6DAB8C-3230-5559-BA01-3F283802BB91}"/>
              </a:ext>
            </a:extLst>
          </p:cNvPr>
          <p:cNvSpPr>
            <a:spLocks noGrp="1"/>
          </p:cNvSpPr>
          <p:nvPr>
            <p:ph type="sldNum" sz="quarter" idx="5"/>
          </p:nvPr>
        </p:nvSpPr>
        <p:spPr/>
        <p:txBody>
          <a:bodyPr/>
          <a:lstStyle/>
          <a:p>
            <a:fld id="{663C87DA-5334-EE43-AEDD-3F6C6E681030}" type="slidenum">
              <a:rPr lang="en-US" smtClean="0"/>
              <a:t>9</a:t>
            </a:fld>
            <a:endParaRPr lang="en-US"/>
          </a:p>
        </p:txBody>
      </p:sp>
    </p:spTree>
    <p:extLst>
      <p:ext uri="{BB962C8B-B14F-4D97-AF65-F5344CB8AC3E}">
        <p14:creationId xmlns:p14="http://schemas.microsoft.com/office/powerpoint/2010/main" val="197465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65F8C-E7D6-F141-7B80-E08FEAAC90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54E7EB-6AB1-F97F-F9DA-F384F296D6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92A2A1-CC6A-00ED-0465-B01B9CB783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617EC8-A171-323E-66BC-5D36B0A4A157}"/>
              </a:ext>
            </a:extLst>
          </p:cNvPr>
          <p:cNvSpPr>
            <a:spLocks noGrp="1"/>
          </p:cNvSpPr>
          <p:nvPr>
            <p:ph type="sldNum" sz="quarter" idx="5"/>
          </p:nvPr>
        </p:nvSpPr>
        <p:spPr/>
        <p:txBody>
          <a:bodyPr/>
          <a:lstStyle/>
          <a:p>
            <a:fld id="{663C87DA-5334-EE43-AEDD-3F6C6E681030}" type="slidenum">
              <a:rPr lang="en-US" smtClean="0"/>
              <a:t>10</a:t>
            </a:fld>
            <a:endParaRPr lang="en-US"/>
          </a:p>
        </p:txBody>
      </p:sp>
    </p:spTree>
    <p:extLst>
      <p:ext uri="{BB962C8B-B14F-4D97-AF65-F5344CB8AC3E}">
        <p14:creationId xmlns:p14="http://schemas.microsoft.com/office/powerpoint/2010/main" val="36235982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FF32C-9080-AAD7-AA02-890A90351F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868813-0C3A-C80A-E81C-37D54BD23F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C5C17F-979E-CB20-C5BF-3CF1C8DB24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9CA678-C815-BFF6-9B92-8CD553D8969A}"/>
              </a:ext>
            </a:extLst>
          </p:cNvPr>
          <p:cNvSpPr>
            <a:spLocks noGrp="1"/>
          </p:cNvSpPr>
          <p:nvPr>
            <p:ph type="sldNum" sz="quarter" idx="5"/>
          </p:nvPr>
        </p:nvSpPr>
        <p:spPr/>
        <p:txBody>
          <a:bodyPr/>
          <a:lstStyle/>
          <a:p>
            <a:fld id="{663C87DA-5334-EE43-AEDD-3F6C6E681030}" type="slidenum">
              <a:rPr lang="en-US" smtClean="0"/>
              <a:t>11</a:t>
            </a:fld>
            <a:endParaRPr lang="en-US"/>
          </a:p>
        </p:txBody>
      </p:sp>
    </p:spTree>
    <p:extLst>
      <p:ext uri="{BB962C8B-B14F-4D97-AF65-F5344CB8AC3E}">
        <p14:creationId xmlns:p14="http://schemas.microsoft.com/office/powerpoint/2010/main" val="4286386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15CA1-DBE1-0775-0A92-8D498ED5C2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E10E48-EB1D-3A67-F3C1-709A3D5749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AD4666-2D67-DAB4-57C5-A8B27FB27E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EA5C13-E5B6-D420-C84A-84EE70F6DD42}"/>
              </a:ext>
            </a:extLst>
          </p:cNvPr>
          <p:cNvSpPr>
            <a:spLocks noGrp="1"/>
          </p:cNvSpPr>
          <p:nvPr>
            <p:ph type="sldNum" sz="quarter" idx="5"/>
          </p:nvPr>
        </p:nvSpPr>
        <p:spPr/>
        <p:txBody>
          <a:bodyPr/>
          <a:lstStyle/>
          <a:p>
            <a:fld id="{663C87DA-5334-EE43-AEDD-3F6C6E681030}" type="slidenum">
              <a:rPr lang="en-US" smtClean="0"/>
              <a:t>12</a:t>
            </a:fld>
            <a:endParaRPr lang="en-US"/>
          </a:p>
        </p:txBody>
      </p:sp>
    </p:spTree>
    <p:extLst>
      <p:ext uri="{BB962C8B-B14F-4D97-AF65-F5344CB8AC3E}">
        <p14:creationId xmlns:p14="http://schemas.microsoft.com/office/powerpoint/2010/main" val="3503052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0AFC7-DE54-7CBD-ADCE-383F1C6A12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C6F592-ED4A-1225-36F9-17B375BC78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5EF9E6-4AB4-3F59-9021-C4B6B9BCB7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7AF660-DEB8-D9E8-1712-F5CB5B0E940F}"/>
              </a:ext>
            </a:extLst>
          </p:cNvPr>
          <p:cNvSpPr>
            <a:spLocks noGrp="1"/>
          </p:cNvSpPr>
          <p:nvPr>
            <p:ph type="sldNum" sz="quarter" idx="5"/>
          </p:nvPr>
        </p:nvSpPr>
        <p:spPr/>
        <p:txBody>
          <a:bodyPr/>
          <a:lstStyle/>
          <a:p>
            <a:fld id="{663C87DA-5334-EE43-AEDD-3F6C6E681030}" type="slidenum">
              <a:rPr lang="en-US" smtClean="0"/>
              <a:t>13</a:t>
            </a:fld>
            <a:endParaRPr lang="en-US"/>
          </a:p>
        </p:txBody>
      </p:sp>
    </p:spTree>
    <p:extLst>
      <p:ext uri="{BB962C8B-B14F-4D97-AF65-F5344CB8AC3E}">
        <p14:creationId xmlns:p14="http://schemas.microsoft.com/office/powerpoint/2010/main" val="1118091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C1863-C8AC-8FDD-A739-DE6F697B0A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844CD-B6AC-255A-64A6-A454D3E488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F12A51-2FCD-AACC-C21E-9C655FF3B53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BC1423-6516-C7D4-AA67-D55FD8822140}"/>
              </a:ext>
            </a:extLst>
          </p:cNvPr>
          <p:cNvSpPr>
            <a:spLocks noGrp="1"/>
          </p:cNvSpPr>
          <p:nvPr>
            <p:ph type="sldNum" sz="quarter" idx="5"/>
          </p:nvPr>
        </p:nvSpPr>
        <p:spPr/>
        <p:txBody>
          <a:bodyPr/>
          <a:lstStyle/>
          <a:p>
            <a:fld id="{663C87DA-5334-EE43-AEDD-3F6C6E681030}" type="slidenum">
              <a:rPr lang="en-US" smtClean="0"/>
              <a:t>14</a:t>
            </a:fld>
            <a:endParaRPr lang="en-US"/>
          </a:p>
        </p:txBody>
      </p:sp>
    </p:spTree>
    <p:extLst>
      <p:ext uri="{BB962C8B-B14F-4D97-AF65-F5344CB8AC3E}">
        <p14:creationId xmlns:p14="http://schemas.microsoft.com/office/powerpoint/2010/main" val="17010974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50BD1-25B4-209D-62C6-66ACB3603E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E34319-F290-B3E4-8405-FB0B7585C3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6D4AD9-4870-D6F9-5D14-CE8E0886261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29E9CB-DBEF-5A98-BF82-267231DB1ECE}"/>
              </a:ext>
            </a:extLst>
          </p:cNvPr>
          <p:cNvSpPr>
            <a:spLocks noGrp="1"/>
          </p:cNvSpPr>
          <p:nvPr>
            <p:ph type="sldNum" sz="quarter" idx="5"/>
          </p:nvPr>
        </p:nvSpPr>
        <p:spPr/>
        <p:txBody>
          <a:bodyPr/>
          <a:lstStyle/>
          <a:p>
            <a:fld id="{663C87DA-5334-EE43-AEDD-3F6C6E681030}" type="slidenum">
              <a:rPr lang="en-US" smtClean="0"/>
              <a:t>15</a:t>
            </a:fld>
            <a:endParaRPr lang="en-US"/>
          </a:p>
        </p:txBody>
      </p:sp>
    </p:spTree>
    <p:extLst>
      <p:ext uri="{BB962C8B-B14F-4D97-AF65-F5344CB8AC3E}">
        <p14:creationId xmlns:p14="http://schemas.microsoft.com/office/powerpoint/2010/main" val="10888927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9D0A3-56BF-0561-EA48-943F54F4C2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6C6F48-C7B1-E15B-2F89-82CA6B5791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A65DBB-FBBC-FFC0-9A75-0ABB40A961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745E56-A9EF-13E7-3BB9-73F86971E906}"/>
              </a:ext>
            </a:extLst>
          </p:cNvPr>
          <p:cNvSpPr>
            <a:spLocks noGrp="1"/>
          </p:cNvSpPr>
          <p:nvPr>
            <p:ph type="sldNum" sz="quarter" idx="5"/>
          </p:nvPr>
        </p:nvSpPr>
        <p:spPr/>
        <p:txBody>
          <a:bodyPr/>
          <a:lstStyle/>
          <a:p>
            <a:fld id="{663C87DA-5334-EE43-AEDD-3F6C6E681030}" type="slidenum">
              <a:rPr lang="en-US" smtClean="0"/>
              <a:t>16</a:t>
            </a:fld>
            <a:endParaRPr lang="en-US"/>
          </a:p>
        </p:txBody>
      </p:sp>
    </p:spTree>
    <p:extLst>
      <p:ext uri="{BB962C8B-B14F-4D97-AF65-F5344CB8AC3E}">
        <p14:creationId xmlns:p14="http://schemas.microsoft.com/office/powerpoint/2010/main" val="2321235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C61AB-A7B0-7BE0-C26F-CE9912801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FDE5C0-C6F0-103D-9E39-1BB4E94943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166A15-ED1E-00D8-3BA2-957F234958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2F4C68D-F667-B25D-5AC3-377DD999566A}"/>
              </a:ext>
            </a:extLst>
          </p:cNvPr>
          <p:cNvSpPr>
            <a:spLocks noGrp="1"/>
          </p:cNvSpPr>
          <p:nvPr>
            <p:ph type="sldNum" sz="quarter" idx="5"/>
          </p:nvPr>
        </p:nvSpPr>
        <p:spPr/>
        <p:txBody>
          <a:bodyPr/>
          <a:lstStyle/>
          <a:p>
            <a:fld id="{663C87DA-5334-EE43-AEDD-3F6C6E681030}" type="slidenum">
              <a:rPr lang="en-US" smtClean="0"/>
              <a:t>17</a:t>
            </a:fld>
            <a:endParaRPr lang="en-US"/>
          </a:p>
        </p:txBody>
      </p:sp>
    </p:spTree>
    <p:extLst>
      <p:ext uri="{BB962C8B-B14F-4D97-AF65-F5344CB8AC3E}">
        <p14:creationId xmlns:p14="http://schemas.microsoft.com/office/powerpoint/2010/main" val="977585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39C02-87B4-2883-1449-D9E1EA8DCF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5AE3A0-274A-56F7-C642-F37C75B9E0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A476EB-6F6E-B976-68A9-B07878E99A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7F2A0D-3E3F-3DC1-FF0E-43348A7E738A}"/>
              </a:ext>
            </a:extLst>
          </p:cNvPr>
          <p:cNvSpPr>
            <a:spLocks noGrp="1"/>
          </p:cNvSpPr>
          <p:nvPr>
            <p:ph type="sldNum" sz="quarter" idx="5"/>
          </p:nvPr>
        </p:nvSpPr>
        <p:spPr/>
        <p:txBody>
          <a:bodyPr/>
          <a:lstStyle/>
          <a:p>
            <a:fld id="{663C87DA-5334-EE43-AEDD-3F6C6E681030}" type="slidenum">
              <a:rPr lang="en-US" smtClean="0"/>
              <a:t>18</a:t>
            </a:fld>
            <a:endParaRPr lang="en-US"/>
          </a:p>
        </p:txBody>
      </p:sp>
    </p:spTree>
    <p:extLst>
      <p:ext uri="{BB962C8B-B14F-4D97-AF65-F5344CB8AC3E}">
        <p14:creationId xmlns:p14="http://schemas.microsoft.com/office/powerpoint/2010/main" val="2717529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AF4FD-8419-39F8-682F-07CB9790B1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E2F48A-0127-EAF8-EF01-6BCDC73D38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F593ED-52C6-8F38-C5C7-DF9FA32095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CE64C2-59E1-DACA-7D07-C69C054338A9}"/>
              </a:ext>
            </a:extLst>
          </p:cNvPr>
          <p:cNvSpPr>
            <a:spLocks noGrp="1"/>
          </p:cNvSpPr>
          <p:nvPr>
            <p:ph type="sldNum" sz="quarter" idx="5"/>
          </p:nvPr>
        </p:nvSpPr>
        <p:spPr/>
        <p:txBody>
          <a:bodyPr/>
          <a:lstStyle/>
          <a:p>
            <a:fld id="{663C87DA-5334-EE43-AEDD-3F6C6E681030}" type="slidenum">
              <a:rPr lang="en-US" smtClean="0"/>
              <a:t>19</a:t>
            </a:fld>
            <a:endParaRPr lang="en-US"/>
          </a:p>
        </p:txBody>
      </p:sp>
    </p:spTree>
    <p:extLst>
      <p:ext uri="{BB962C8B-B14F-4D97-AF65-F5344CB8AC3E}">
        <p14:creationId xmlns:p14="http://schemas.microsoft.com/office/powerpoint/2010/main" val="34676356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4A929-5A07-44ED-ACC9-0663FA0D81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A19911-6CCD-6045-EC66-ED4122BA27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E60119-6EE0-1833-FEB6-FCC94D17A2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73C35B-B30F-0486-EEF0-938C21F41FAD}"/>
              </a:ext>
            </a:extLst>
          </p:cNvPr>
          <p:cNvSpPr>
            <a:spLocks noGrp="1"/>
          </p:cNvSpPr>
          <p:nvPr>
            <p:ph type="sldNum" sz="quarter" idx="5"/>
          </p:nvPr>
        </p:nvSpPr>
        <p:spPr/>
        <p:txBody>
          <a:bodyPr/>
          <a:lstStyle/>
          <a:p>
            <a:fld id="{663C87DA-5334-EE43-AEDD-3F6C6E681030}" type="slidenum">
              <a:rPr lang="en-US" smtClean="0"/>
              <a:t>20</a:t>
            </a:fld>
            <a:endParaRPr lang="en-US"/>
          </a:p>
        </p:txBody>
      </p:sp>
    </p:spTree>
    <p:extLst>
      <p:ext uri="{BB962C8B-B14F-4D97-AF65-F5344CB8AC3E}">
        <p14:creationId xmlns:p14="http://schemas.microsoft.com/office/powerpoint/2010/main" val="23827118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DA091-5B6D-265E-C4F8-72B846F03D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E9FDAD-72C2-CB57-AFA8-0F23D523CC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BB484C-3B54-78D9-3E62-8FE5D9CFA7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182635-D827-AC58-759F-CF327FE9C67B}"/>
              </a:ext>
            </a:extLst>
          </p:cNvPr>
          <p:cNvSpPr>
            <a:spLocks noGrp="1"/>
          </p:cNvSpPr>
          <p:nvPr>
            <p:ph type="sldNum" sz="quarter" idx="5"/>
          </p:nvPr>
        </p:nvSpPr>
        <p:spPr/>
        <p:txBody>
          <a:bodyPr/>
          <a:lstStyle/>
          <a:p>
            <a:fld id="{663C87DA-5334-EE43-AEDD-3F6C6E681030}" type="slidenum">
              <a:rPr lang="en-US" smtClean="0"/>
              <a:t>21</a:t>
            </a:fld>
            <a:endParaRPr lang="en-US"/>
          </a:p>
        </p:txBody>
      </p:sp>
    </p:spTree>
    <p:extLst>
      <p:ext uri="{BB962C8B-B14F-4D97-AF65-F5344CB8AC3E}">
        <p14:creationId xmlns:p14="http://schemas.microsoft.com/office/powerpoint/2010/main" val="38071747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EF30D-5085-1112-F28E-4F90EB0C39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C9AB5B-5282-286B-6441-2DEED0F03D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7703A0-155C-B36A-5160-CFE6A18765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9B2A79-6480-70B5-739A-F40D207F5F50}"/>
              </a:ext>
            </a:extLst>
          </p:cNvPr>
          <p:cNvSpPr>
            <a:spLocks noGrp="1"/>
          </p:cNvSpPr>
          <p:nvPr>
            <p:ph type="sldNum" sz="quarter" idx="5"/>
          </p:nvPr>
        </p:nvSpPr>
        <p:spPr/>
        <p:txBody>
          <a:bodyPr/>
          <a:lstStyle/>
          <a:p>
            <a:fld id="{663C87DA-5334-EE43-AEDD-3F6C6E681030}" type="slidenum">
              <a:rPr lang="en-US" smtClean="0"/>
              <a:t>22</a:t>
            </a:fld>
            <a:endParaRPr lang="en-US"/>
          </a:p>
        </p:txBody>
      </p:sp>
    </p:spTree>
    <p:extLst>
      <p:ext uri="{BB962C8B-B14F-4D97-AF65-F5344CB8AC3E}">
        <p14:creationId xmlns:p14="http://schemas.microsoft.com/office/powerpoint/2010/main" val="10428861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9EBAF-42C9-7639-54BC-43EB399F0B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293D46-A056-651C-2F63-7AF9091DDC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644984-3CA7-A7F6-671F-7F037FCA23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DE98C5F-BB4C-766D-A56A-61FD01D29A10}"/>
              </a:ext>
            </a:extLst>
          </p:cNvPr>
          <p:cNvSpPr>
            <a:spLocks noGrp="1"/>
          </p:cNvSpPr>
          <p:nvPr>
            <p:ph type="sldNum" sz="quarter" idx="5"/>
          </p:nvPr>
        </p:nvSpPr>
        <p:spPr/>
        <p:txBody>
          <a:bodyPr/>
          <a:lstStyle/>
          <a:p>
            <a:fld id="{663C87DA-5334-EE43-AEDD-3F6C6E681030}" type="slidenum">
              <a:rPr lang="en-US" smtClean="0"/>
              <a:t>23</a:t>
            </a:fld>
            <a:endParaRPr lang="en-US"/>
          </a:p>
        </p:txBody>
      </p:sp>
    </p:spTree>
    <p:extLst>
      <p:ext uri="{BB962C8B-B14F-4D97-AF65-F5344CB8AC3E}">
        <p14:creationId xmlns:p14="http://schemas.microsoft.com/office/powerpoint/2010/main" val="18064740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421D3-5691-77E1-5BCB-E03C73B88E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69082C-2C84-59C7-74FA-30701308FE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C59DEF-0ADF-0613-B372-B7B1EAEC53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ECE2DF6-50EB-E6E0-1F54-91AAAC606734}"/>
              </a:ext>
            </a:extLst>
          </p:cNvPr>
          <p:cNvSpPr>
            <a:spLocks noGrp="1"/>
          </p:cNvSpPr>
          <p:nvPr>
            <p:ph type="sldNum" sz="quarter" idx="5"/>
          </p:nvPr>
        </p:nvSpPr>
        <p:spPr/>
        <p:txBody>
          <a:bodyPr/>
          <a:lstStyle/>
          <a:p>
            <a:fld id="{663C87DA-5334-EE43-AEDD-3F6C6E681030}" type="slidenum">
              <a:rPr lang="en-US" smtClean="0"/>
              <a:t>24</a:t>
            </a:fld>
            <a:endParaRPr lang="en-US"/>
          </a:p>
        </p:txBody>
      </p:sp>
    </p:spTree>
    <p:extLst>
      <p:ext uri="{BB962C8B-B14F-4D97-AF65-F5344CB8AC3E}">
        <p14:creationId xmlns:p14="http://schemas.microsoft.com/office/powerpoint/2010/main" val="33445155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A50AB-DB3B-1448-4456-A8716D6F33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494FB8-D2E8-42D0-0274-671D92B458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1DCC33-8913-61DC-1D1D-4A42B9BC77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4CAA47-3A69-0D75-8DC2-767F5E43D26E}"/>
              </a:ext>
            </a:extLst>
          </p:cNvPr>
          <p:cNvSpPr>
            <a:spLocks noGrp="1"/>
          </p:cNvSpPr>
          <p:nvPr>
            <p:ph type="sldNum" sz="quarter" idx="5"/>
          </p:nvPr>
        </p:nvSpPr>
        <p:spPr/>
        <p:txBody>
          <a:bodyPr/>
          <a:lstStyle/>
          <a:p>
            <a:fld id="{663C87DA-5334-EE43-AEDD-3F6C6E681030}" type="slidenum">
              <a:rPr lang="en-US" smtClean="0"/>
              <a:t>25</a:t>
            </a:fld>
            <a:endParaRPr lang="en-US"/>
          </a:p>
        </p:txBody>
      </p:sp>
    </p:spTree>
    <p:extLst>
      <p:ext uri="{BB962C8B-B14F-4D97-AF65-F5344CB8AC3E}">
        <p14:creationId xmlns:p14="http://schemas.microsoft.com/office/powerpoint/2010/main" val="2697825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117D4-3B7B-B505-8EE6-306BF25950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57A0D1-4B48-04BC-7C1D-B8F9C4197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E385EC-A68C-7068-6B81-B625619662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02783F-C138-858E-5A43-7DEBAB4540E8}"/>
              </a:ext>
            </a:extLst>
          </p:cNvPr>
          <p:cNvSpPr>
            <a:spLocks noGrp="1"/>
          </p:cNvSpPr>
          <p:nvPr>
            <p:ph type="sldNum" sz="quarter" idx="5"/>
          </p:nvPr>
        </p:nvSpPr>
        <p:spPr/>
        <p:txBody>
          <a:bodyPr/>
          <a:lstStyle/>
          <a:p>
            <a:fld id="{663C87DA-5334-EE43-AEDD-3F6C6E681030}" type="slidenum">
              <a:rPr lang="en-US" smtClean="0"/>
              <a:t>26</a:t>
            </a:fld>
            <a:endParaRPr lang="en-US"/>
          </a:p>
        </p:txBody>
      </p:sp>
    </p:spTree>
    <p:extLst>
      <p:ext uri="{BB962C8B-B14F-4D97-AF65-F5344CB8AC3E}">
        <p14:creationId xmlns:p14="http://schemas.microsoft.com/office/powerpoint/2010/main" val="21167926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8808D-EE21-23BB-DEAF-BD9B074F1F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715576-ABFE-F5FE-133D-48810035DB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3435CB-D26A-1E70-2292-5CF89B491E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D1A41B-C0E4-770C-2F81-29CEC4AB732D}"/>
              </a:ext>
            </a:extLst>
          </p:cNvPr>
          <p:cNvSpPr>
            <a:spLocks noGrp="1"/>
          </p:cNvSpPr>
          <p:nvPr>
            <p:ph type="sldNum" sz="quarter" idx="5"/>
          </p:nvPr>
        </p:nvSpPr>
        <p:spPr/>
        <p:txBody>
          <a:bodyPr/>
          <a:lstStyle/>
          <a:p>
            <a:fld id="{663C87DA-5334-EE43-AEDD-3F6C6E681030}" type="slidenum">
              <a:rPr lang="en-US" smtClean="0"/>
              <a:t>27</a:t>
            </a:fld>
            <a:endParaRPr lang="en-US"/>
          </a:p>
        </p:txBody>
      </p:sp>
    </p:spTree>
    <p:extLst>
      <p:ext uri="{BB962C8B-B14F-4D97-AF65-F5344CB8AC3E}">
        <p14:creationId xmlns:p14="http://schemas.microsoft.com/office/powerpoint/2010/main" val="18467163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397BA-98A1-48EE-A7BB-49D7039838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97D657-F4AE-F459-33D9-7A88B9F609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24EEC4-1BC9-424B-DD20-EFA395AFED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CF7231-6C69-6E1A-F692-5E66B4E27121}"/>
              </a:ext>
            </a:extLst>
          </p:cNvPr>
          <p:cNvSpPr>
            <a:spLocks noGrp="1"/>
          </p:cNvSpPr>
          <p:nvPr>
            <p:ph type="sldNum" sz="quarter" idx="5"/>
          </p:nvPr>
        </p:nvSpPr>
        <p:spPr/>
        <p:txBody>
          <a:bodyPr/>
          <a:lstStyle/>
          <a:p>
            <a:fld id="{663C87DA-5334-EE43-AEDD-3F6C6E681030}" type="slidenum">
              <a:rPr lang="en-US" smtClean="0"/>
              <a:t>28</a:t>
            </a:fld>
            <a:endParaRPr lang="en-US"/>
          </a:p>
        </p:txBody>
      </p:sp>
    </p:spTree>
    <p:extLst>
      <p:ext uri="{BB962C8B-B14F-4D97-AF65-F5344CB8AC3E}">
        <p14:creationId xmlns:p14="http://schemas.microsoft.com/office/powerpoint/2010/main" val="15867067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FD481-CA73-5B7E-ABF2-CECB0635D8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AC23DE-4382-219F-5E95-F98F4CBAF9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0323B3-6A03-B9C1-6E7A-24A2B30763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A84638-B8C2-58DD-9B56-CB245DF7D314}"/>
              </a:ext>
            </a:extLst>
          </p:cNvPr>
          <p:cNvSpPr>
            <a:spLocks noGrp="1"/>
          </p:cNvSpPr>
          <p:nvPr>
            <p:ph type="sldNum" sz="quarter" idx="5"/>
          </p:nvPr>
        </p:nvSpPr>
        <p:spPr/>
        <p:txBody>
          <a:bodyPr/>
          <a:lstStyle/>
          <a:p>
            <a:fld id="{663C87DA-5334-EE43-AEDD-3F6C6E681030}" type="slidenum">
              <a:rPr lang="en-US" smtClean="0"/>
              <a:t>29</a:t>
            </a:fld>
            <a:endParaRPr lang="en-US"/>
          </a:p>
        </p:txBody>
      </p:sp>
    </p:spTree>
    <p:extLst>
      <p:ext uri="{BB962C8B-B14F-4D97-AF65-F5344CB8AC3E}">
        <p14:creationId xmlns:p14="http://schemas.microsoft.com/office/powerpoint/2010/main" val="19213095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55101-C9AD-8D3C-5E38-D3FA58FC15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F476CF-A7BC-2BDC-756B-D1E710CA1D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BAC402-E548-AF28-8B07-9B0DC124B4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A8967B-1A7F-A044-FA08-82CCF733E46F}"/>
              </a:ext>
            </a:extLst>
          </p:cNvPr>
          <p:cNvSpPr>
            <a:spLocks noGrp="1"/>
          </p:cNvSpPr>
          <p:nvPr>
            <p:ph type="sldNum" sz="quarter" idx="5"/>
          </p:nvPr>
        </p:nvSpPr>
        <p:spPr/>
        <p:txBody>
          <a:bodyPr/>
          <a:lstStyle/>
          <a:p>
            <a:fld id="{663C87DA-5334-EE43-AEDD-3F6C6E681030}" type="slidenum">
              <a:rPr lang="en-US" smtClean="0"/>
              <a:t>30</a:t>
            </a:fld>
            <a:endParaRPr lang="en-US"/>
          </a:p>
        </p:txBody>
      </p:sp>
    </p:spTree>
    <p:extLst>
      <p:ext uri="{BB962C8B-B14F-4D97-AF65-F5344CB8AC3E}">
        <p14:creationId xmlns:p14="http://schemas.microsoft.com/office/powerpoint/2010/main" val="29243038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8358F-BD94-1BCA-6656-3EDF33953F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37377E-9766-2D82-83CE-B9ECEB4067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ECEFFE-5FE9-CEEA-AE67-D473CB2675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7936C6-C596-E7EA-7024-9C9760137CC3}"/>
              </a:ext>
            </a:extLst>
          </p:cNvPr>
          <p:cNvSpPr>
            <a:spLocks noGrp="1"/>
          </p:cNvSpPr>
          <p:nvPr>
            <p:ph type="sldNum" sz="quarter" idx="5"/>
          </p:nvPr>
        </p:nvSpPr>
        <p:spPr/>
        <p:txBody>
          <a:bodyPr/>
          <a:lstStyle/>
          <a:p>
            <a:fld id="{663C87DA-5334-EE43-AEDD-3F6C6E681030}" type="slidenum">
              <a:rPr lang="en-US" smtClean="0"/>
              <a:t>31</a:t>
            </a:fld>
            <a:endParaRPr lang="en-US"/>
          </a:p>
        </p:txBody>
      </p:sp>
    </p:spTree>
    <p:extLst>
      <p:ext uri="{BB962C8B-B14F-4D97-AF65-F5344CB8AC3E}">
        <p14:creationId xmlns:p14="http://schemas.microsoft.com/office/powerpoint/2010/main" val="295174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23C46-C0F0-C2EC-8E50-3FDCA5F588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CE9576-2723-A8CE-3846-274B265CDD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31C86F-F62D-B861-B8C0-AE7E75F526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F3E5C4-6390-2AF5-D438-47C179BE8DB3}"/>
              </a:ext>
            </a:extLst>
          </p:cNvPr>
          <p:cNvSpPr>
            <a:spLocks noGrp="1"/>
          </p:cNvSpPr>
          <p:nvPr>
            <p:ph type="sldNum" sz="quarter" idx="5"/>
          </p:nvPr>
        </p:nvSpPr>
        <p:spPr/>
        <p:txBody>
          <a:bodyPr/>
          <a:lstStyle/>
          <a:p>
            <a:fld id="{663C87DA-5334-EE43-AEDD-3F6C6E681030}" type="slidenum">
              <a:rPr lang="en-US" smtClean="0"/>
              <a:t>32</a:t>
            </a:fld>
            <a:endParaRPr lang="en-US"/>
          </a:p>
        </p:txBody>
      </p:sp>
    </p:spTree>
    <p:extLst>
      <p:ext uri="{BB962C8B-B14F-4D97-AF65-F5344CB8AC3E}">
        <p14:creationId xmlns:p14="http://schemas.microsoft.com/office/powerpoint/2010/main" val="6027193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F4C84-8FC7-92F0-A4A9-828C20C80C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12069B-BA7B-695D-E679-59790CF6A2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E87398-54C2-1E58-03CC-376E6C560F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1B222B6-A028-20B5-3726-82DAF0D68250}"/>
              </a:ext>
            </a:extLst>
          </p:cNvPr>
          <p:cNvSpPr>
            <a:spLocks noGrp="1"/>
          </p:cNvSpPr>
          <p:nvPr>
            <p:ph type="sldNum" sz="quarter" idx="5"/>
          </p:nvPr>
        </p:nvSpPr>
        <p:spPr/>
        <p:txBody>
          <a:bodyPr/>
          <a:lstStyle/>
          <a:p>
            <a:fld id="{663C87DA-5334-EE43-AEDD-3F6C6E681030}" type="slidenum">
              <a:rPr lang="en-US" smtClean="0"/>
              <a:t>33</a:t>
            </a:fld>
            <a:endParaRPr lang="en-US"/>
          </a:p>
        </p:txBody>
      </p:sp>
    </p:spTree>
    <p:extLst>
      <p:ext uri="{BB962C8B-B14F-4D97-AF65-F5344CB8AC3E}">
        <p14:creationId xmlns:p14="http://schemas.microsoft.com/office/powerpoint/2010/main" val="15735800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1210E-EE54-FF6B-6085-46DFBD922E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049BEA-0633-9350-CF7C-EBBC85272E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6750BD-2B8A-FA50-8F6A-C458256CDE4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BB0B9A-7CBB-ED83-FBF2-A3FC7512030C}"/>
              </a:ext>
            </a:extLst>
          </p:cNvPr>
          <p:cNvSpPr>
            <a:spLocks noGrp="1"/>
          </p:cNvSpPr>
          <p:nvPr>
            <p:ph type="sldNum" sz="quarter" idx="5"/>
          </p:nvPr>
        </p:nvSpPr>
        <p:spPr/>
        <p:txBody>
          <a:bodyPr/>
          <a:lstStyle/>
          <a:p>
            <a:fld id="{663C87DA-5334-EE43-AEDD-3F6C6E681030}" type="slidenum">
              <a:rPr lang="en-US" smtClean="0"/>
              <a:t>34</a:t>
            </a:fld>
            <a:endParaRPr lang="en-US"/>
          </a:p>
        </p:txBody>
      </p:sp>
    </p:spTree>
    <p:extLst>
      <p:ext uri="{BB962C8B-B14F-4D97-AF65-F5344CB8AC3E}">
        <p14:creationId xmlns:p14="http://schemas.microsoft.com/office/powerpoint/2010/main" val="13721902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E8D7A-DFD6-B4C4-FB81-C0F55408E2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D1F8B6-4833-582C-C27C-33BAD6CD30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5789FC-3626-E070-0B8D-AC8992A43C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66CC8B-4CF9-A833-F703-B2515510CD1F}"/>
              </a:ext>
            </a:extLst>
          </p:cNvPr>
          <p:cNvSpPr>
            <a:spLocks noGrp="1"/>
          </p:cNvSpPr>
          <p:nvPr>
            <p:ph type="sldNum" sz="quarter" idx="5"/>
          </p:nvPr>
        </p:nvSpPr>
        <p:spPr/>
        <p:txBody>
          <a:bodyPr/>
          <a:lstStyle/>
          <a:p>
            <a:fld id="{663C87DA-5334-EE43-AEDD-3F6C6E681030}" type="slidenum">
              <a:rPr lang="en-US" smtClean="0"/>
              <a:t>35</a:t>
            </a:fld>
            <a:endParaRPr lang="en-US"/>
          </a:p>
        </p:txBody>
      </p:sp>
    </p:spTree>
    <p:extLst>
      <p:ext uri="{BB962C8B-B14F-4D97-AF65-F5344CB8AC3E}">
        <p14:creationId xmlns:p14="http://schemas.microsoft.com/office/powerpoint/2010/main" val="7546551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3C52B-49F1-505C-8E02-1D25452019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0939BE-FBEC-2336-66B7-B96B52C001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6A5BD9-345A-5BD6-EB1E-CFFBC4830B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12678E-E34A-0849-BA45-98CDC9BC60D7}"/>
              </a:ext>
            </a:extLst>
          </p:cNvPr>
          <p:cNvSpPr>
            <a:spLocks noGrp="1"/>
          </p:cNvSpPr>
          <p:nvPr>
            <p:ph type="sldNum" sz="quarter" idx="5"/>
          </p:nvPr>
        </p:nvSpPr>
        <p:spPr/>
        <p:txBody>
          <a:bodyPr/>
          <a:lstStyle/>
          <a:p>
            <a:fld id="{663C87DA-5334-EE43-AEDD-3F6C6E681030}" type="slidenum">
              <a:rPr lang="en-US" smtClean="0"/>
              <a:t>36</a:t>
            </a:fld>
            <a:endParaRPr lang="en-US"/>
          </a:p>
        </p:txBody>
      </p:sp>
    </p:spTree>
    <p:extLst>
      <p:ext uri="{BB962C8B-B14F-4D97-AF65-F5344CB8AC3E}">
        <p14:creationId xmlns:p14="http://schemas.microsoft.com/office/powerpoint/2010/main" val="22842568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FCC40-2E6E-B90F-92FC-51531E9D2E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3FDBA8-DE15-FD9B-C0E6-7E9DEBEA9E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8BC986-ED05-2F79-ADB6-3AFE480B1D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834102-508A-AE25-F324-2A1EE5D529A0}"/>
              </a:ext>
            </a:extLst>
          </p:cNvPr>
          <p:cNvSpPr>
            <a:spLocks noGrp="1"/>
          </p:cNvSpPr>
          <p:nvPr>
            <p:ph type="sldNum" sz="quarter" idx="5"/>
          </p:nvPr>
        </p:nvSpPr>
        <p:spPr/>
        <p:txBody>
          <a:bodyPr/>
          <a:lstStyle/>
          <a:p>
            <a:fld id="{663C87DA-5334-EE43-AEDD-3F6C6E681030}" type="slidenum">
              <a:rPr lang="en-US" smtClean="0"/>
              <a:t>37</a:t>
            </a:fld>
            <a:endParaRPr lang="en-US"/>
          </a:p>
        </p:txBody>
      </p:sp>
    </p:spTree>
    <p:extLst>
      <p:ext uri="{BB962C8B-B14F-4D97-AF65-F5344CB8AC3E}">
        <p14:creationId xmlns:p14="http://schemas.microsoft.com/office/powerpoint/2010/main" val="35363127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DE885-A637-617A-F234-C8A70437C9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CDE25A-AF7D-834B-FCD8-62E182406E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97CDE8-E377-F9F0-683A-36897C52BEF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E7817B-29A7-42A7-2F3D-6A03693C9129}"/>
              </a:ext>
            </a:extLst>
          </p:cNvPr>
          <p:cNvSpPr>
            <a:spLocks noGrp="1"/>
          </p:cNvSpPr>
          <p:nvPr>
            <p:ph type="sldNum" sz="quarter" idx="5"/>
          </p:nvPr>
        </p:nvSpPr>
        <p:spPr/>
        <p:txBody>
          <a:bodyPr/>
          <a:lstStyle/>
          <a:p>
            <a:fld id="{663C87DA-5334-EE43-AEDD-3F6C6E681030}" type="slidenum">
              <a:rPr lang="en-US" smtClean="0"/>
              <a:t>38</a:t>
            </a:fld>
            <a:endParaRPr lang="en-US"/>
          </a:p>
        </p:txBody>
      </p:sp>
    </p:spTree>
    <p:extLst>
      <p:ext uri="{BB962C8B-B14F-4D97-AF65-F5344CB8AC3E}">
        <p14:creationId xmlns:p14="http://schemas.microsoft.com/office/powerpoint/2010/main" val="38678890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08F92-8E3D-BDAE-0942-D906DD8E56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5E214B-3A40-FB60-398F-12D18184DB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EB96C9-7D1B-7719-B067-F8DB16958F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CD0B6EB-7CD5-5836-265C-32B37CB32226}"/>
              </a:ext>
            </a:extLst>
          </p:cNvPr>
          <p:cNvSpPr>
            <a:spLocks noGrp="1"/>
          </p:cNvSpPr>
          <p:nvPr>
            <p:ph type="sldNum" sz="quarter" idx="5"/>
          </p:nvPr>
        </p:nvSpPr>
        <p:spPr/>
        <p:txBody>
          <a:bodyPr/>
          <a:lstStyle/>
          <a:p>
            <a:fld id="{663C87DA-5334-EE43-AEDD-3F6C6E681030}" type="slidenum">
              <a:rPr lang="en-US" smtClean="0"/>
              <a:t>39</a:t>
            </a:fld>
            <a:endParaRPr lang="en-US"/>
          </a:p>
        </p:txBody>
      </p:sp>
    </p:spTree>
    <p:extLst>
      <p:ext uri="{BB962C8B-B14F-4D97-AF65-F5344CB8AC3E}">
        <p14:creationId xmlns:p14="http://schemas.microsoft.com/office/powerpoint/2010/main" val="37973217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40434-0E75-A8B8-178F-DFCB6F6518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BCFC59-7F26-6C99-83BA-9A1B0CBD83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AE59B9-F967-CEA3-95F4-1E4F97F572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C1D443-9DEC-E2B2-29FC-AEBCDF0DF09A}"/>
              </a:ext>
            </a:extLst>
          </p:cNvPr>
          <p:cNvSpPr>
            <a:spLocks noGrp="1"/>
          </p:cNvSpPr>
          <p:nvPr>
            <p:ph type="sldNum" sz="quarter" idx="5"/>
          </p:nvPr>
        </p:nvSpPr>
        <p:spPr/>
        <p:txBody>
          <a:bodyPr/>
          <a:lstStyle/>
          <a:p>
            <a:fld id="{663C87DA-5334-EE43-AEDD-3F6C6E681030}" type="slidenum">
              <a:rPr lang="en-US" smtClean="0"/>
              <a:t>40</a:t>
            </a:fld>
            <a:endParaRPr lang="en-US"/>
          </a:p>
        </p:txBody>
      </p:sp>
    </p:spTree>
    <p:extLst>
      <p:ext uri="{BB962C8B-B14F-4D97-AF65-F5344CB8AC3E}">
        <p14:creationId xmlns:p14="http://schemas.microsoft.com/office/powerpoint/2010/main" val="15058807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D2DDD-B75E-2D3C-D38E-CEA7E24C76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EACBF4-791F-1107-D087-AFCB80820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8221C2-6310-EE22-E6FB-C1E8AA845F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6C580C-E228-1581-03F7-403A6E8579DD}"/>
              </a:ext>
            </a:extLst>
          </p:cNvPr>
          <p:cNvSpPr>
            <a:spLocks noGrp="1"/>
          </p:cNvSpPr>
          <p:nvPr>
            <p:ph type="sldNum" sz="quarter" idx="5"/>
          </p:nvPr>
        </p:nvSpPr>
        <p:spPr/>
        <p:txBody>
          <a:bodyPr/>
          <a:lstStyle/>
          <a:p>
            <a:fld id="{663C87DA-5334-EE43-AEDD-3F6C6E681030}" type="slidenum">
              <a:rPr lang="en-US" smtClean="0"/>
              <a:t>41</a:t>
            </a:fld>
            <a:endParaRPr lang="en-US"/>
          </a:p>
        </p:txBody>
      </p:sp>
    </p:spTree>
    <p:extLst>
      <p:ext uri="{BB962C8B-B14F-4D97-AF65-F5344CB8AC3E}">
        <p14:creationId xmlns:p14="http://schemas.microsoft.com/office/powerpoint/2010/main" val="13953335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0E006-DCD9-B213-1DC4-D2DFD17396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87BB4D-BA67-DEAD-DDDE-FAEE97B640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5943A3-5556-0F84-FCE8-5F80EB250F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AA5BA6-A984-9841-F964-2A03CBB9D46B}"/>
              </a:ext>
            </a:extLst>
          </p:cNvPr>
          <p:cNvSpPr>
            <a:spLocks noGrp="1"/>
          </p:cNvSpPr>
          <p:nvPr>
            <p:ph type="sldNum" sz="quarter" idx="5"/>
          </p:nvPr>
        </p:nvSpPr>
        <p:spPr/>
        <p:txBody>
          <a:bodyPr/>
          <a:lstStyle/>
          <a:p>
            <a:fld id="{663C87DA-5334-EE43-AEDD-3F6C6E681030}" type="slidenum">
              <a:rPr lang="en-US" smtClean="0"/>
              <a:t>42</a:t>
            </a:fld>
            <a:endParaRPr lang="en-US"/>
          </a:p>
        </p:txBody>
      </p:sp>
    </p:spTree>
    <p:extLst>
      <p:ext uri="{BB962C8B-B14F-4D97-AF65-F5344CB8AC3E}">
        <p14:creationId xmlns:p14="http://schemas.microsoft.com/office/powerpoint/2010/main" val="236221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2C029-FE55-BFB2-80E9-00841B5327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3F8792-43FD-76E3-BEA5-F3B2DBFE45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492FC8-27D6-9042-9F6F-F7538A4CD2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B95BA0-419F-35BE-C289-0A13D9D09E51}"/>
              </a:ext>
            </a:extLst>
          </p:cNvPr>
          <p:cNvSpPr>
            <a:spLocks noGrp="1"/>
          </p:cNvSpPr>
          <p:nvPr>
            <p:ph type="sldNum" sz="quarter" idx="5"/>
          </p:nvPr>
        </p:nvSpPr>
        <p:spPr/>
        <p:txBody>
          <a:bodyPr/>
          <a:lstStyle/>
          <a:p>
            <a:fld id="{663C87DA-5334-EE43-AEDD-3F6C6E681030}" type="slidenum">
              <a:rPr lang="en-US" smtClean="0"/>
              <a:t>43</a:t>
            </a:fld>
            <a:endParaRPr lang="en-US"/>
          </a:p>
        </p:txBody>
      </p:sp>
    </p:spTree>
    <p:extLst>
      <p:ext uri="{BB962C8B-B14F-4D97-AF65-F5344CB8AC3E}">
        <p14:creationId xmlns:p14="http://schemas.microsoft.com/office/powerpoint/2010/main" val="15206023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E274F-7C15-966D-63D4-F689DB12B6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FDE6E1-3AD8-CC2B-D6BD-23813FB0E6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09B4FC-F751-CBB2-D9B4-F2E104130B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84BCE3-5AFD-F39B-D282-8D452FE2E599}"/>
              </a:ext>
            </a:extLst>
          </p:cNvPr>
          <p:cNvSpPr>
            <a:spLocks noGrp="1"/>
          </p:cNvSpPr>
          <p:nvPr>
            <p:ph type="sldNum" sz="quarter" idx="5"/>
          </p:nvPr>
        </p:nvSpPr>
        <p:spPr/>
        <p:txBody>
          <a:bodyPr/>
          <a:lstStyle/>
          <a:p>
            <a:fld id="{663C87DA-5334-EE43-AEDD-3F6C6E681030}" type="slidenum">
              <a:rPr lang="en-US" smtClean="0"/>
              <a:t>44</a:t>
            </a:fld>
            <a:endParaRPr lang="en-US"/>
          </a:p>
        </p:txBody>
      </p:sp>
    </p:spTree>
    <p:extLst>
      <p:ext uri="{BB962C8B-B14F-4D97-AF65-F5344CB8AC3E}">
        <p14:creationId xmlns:p14="http://schemas.microsoft.com/office/powerpoint/2010/main" val="6715618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30695-0E7A-AC6B-B90F-78CA8DBABC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4FEEA1-4AAD-8D65-8D9B-529C9D8D16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490157-C8C6-C284-393F-DC7C63DA7A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75049E-5482-F711-3F47-FA7D5F597F5D}"/>
              </a:ext>
            </a:extLst>
          </p:cNvPr>
          <p:cNvSpPr>
            <a:spLocks noGrp="1"/>
          </p:cNvSpPr>
          <p:nvPr>
            <p:ph type="sldNum" sz="quarter" idx="5"/>
          </p:nvPr>
        </p:nvSpPr>
        <p:spPr/>
        <p:txBody>
          <a:bodyPr/>
          <a:lstStyle/>
          <a:p>
            <a:fld id="{663C87DA-5334-EE43-AEDD-3F6C6E681030}" type="slidenum">
              <a:rPr lang="en-US" smtClean="0"/>
              <a:t>45</a:t>
            </a:fld>
            <a:endParaRPr lang="en-US"/>
          </a:p>
        </p:txBody>
      </p:sp>
    </p:spTree>
    <p:extLst>
      <p:ext uri="{BB962C8B-B14F-4D97-AF65-F5344CB8AC3E}">
        <p14:creationId xmlns:p14="http://schemas.microsoft.com/office/powerpoint/2010/main" val="23540798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3C1E9-8F0F-6F42-0BD2-7ACAF5C164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2827CC-1988-EAFF-2FA2-56FEAE98E1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EE27D0-6CA3-5D7B-F9DE-85D04AA436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220D95-6DBD-1597-3292-265FE3B600AE}"/>
              </a:ext>
            </a:extLst>
          </p:cNvPr>
          <p:cNvSpPr>
            <a:spLocks noGrp="1"/>
          </p:cNvSpPr>
          <p:nvPr>
            <p:ph type="sldNum" sz="quarter" idx="5"/>
          </p:nvPr>
        </p:nvSpPr>
        <p:spPr/>
        <p:txBody>
          <a:bodyPr/>
          <a:lstStyle/>
          <a:p>
            <a:fld id="{663C87DA-5334-EE43-AEDD-3F6C6E681030}" type="slidenum">
              <a:rPr lang="en-US" smtClean="0"/>
              <a:t>46</a:t>
            </a:fld>
            <a:endParaRPr lang="en-US"/>
          </a:p>
        </p:txBody>
      </p:sp>
    </p:spTree>
    <p:extLst>
      <p:ext uri="{BB962C8B-B14F-4D97-AF65-F5344CB8AC3E}">
        <p14:creationId xmlns:p14="http://schemas.microsoft.com/office/powerpoint/2010/main" val="15264762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52018-465D-7478-5D7D-E2019004B5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C1ACA-3B2B-0ED9-4B4A-572EDFF1AF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0D64B5-0C59-30F6-BC9E-9F6EBF8B26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8D8D6B-2C8F-112F-C704-AA59F5676A39}"/>
              </a:ext>
            </a:extLst>
          </p:cNvPr>
          <p:cNvSpPr>
            <a:spLocks noGrp="1"/>
          </p:cNvSpPr>
          <p:nvPr>
            <p:ph type="sldNum" sz="quarter" idx="5"/>
          </p:nvPr>
        </p:nvSpPr>
        <p:spPr/>
        <p:txBody>
          <a:bodyPr/>
          <a:lstStyle/>
          <a:p>
            <a:fld id="{663C87DA-5334-EE43-AEDD-3F6C6E681030}" type="slidenum">
              <a:rPr lang="en-US" smtClean="0"/>
              <a:t>47</a:t>
            </a:fld>
            <a:endParaRPr lang="en-US"/>
          </a:p>
        </p:txBody>
      </p:sp>
    </p:spTree>
    <p:extLst>
      <p:ext uri="{BB962C8B-B14F-4D97-AF65-F5344CB8AC3E}">
        <p14:creationId xmlns:p14="http://schemas.microsoft.com/office/powerpoint/2010/main" val="2669358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D46E7-DFB2-D711-97E3-1AF8071CC5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90C2E9-9C68-977D-25C9-70CFA9A86D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ED6BDB-BBF8-CA1C-C42C-6B90D1A034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A512CF-E69D-2AEA-2302-0EE7D558BBBB}"/>
              </a:ext>
            </a:extLst>
          </p:cNvPr>
          <p:cNvSpPr>
            <a:spLocks noGrp="1"/>
          </p:cNvSpPr>
          <p:nvPr>
            <p:ph type="sldNum" sz="quarter" idx="5"/>
          </p:nvPr>
        </p:nvSpPr>
        <p:spPr/>
        <p:txBody>
          <a:bodyPr/>
          <a:lstStyle/>
          <a:p>
            <a:fld id="{663C87DA-5334-EE43-AEDD-3F6C6E681030}" type="slidenum">
              <a:rPr lang="en-US" smtClean="0"/>
              <a:t>48</a:t>
            </a:fld>
            <a:endParaRPr lang="en-US"/>
          </a:p>
        </p:txBody>
      </p:sp>
    </p:spTree>
    <p:extLst>
      <p:ext uri="{BB962C8B-B14F-4D97-AF65-F5344CB8AC3E}">
        <p14:creationId xmlns:p14="http://schemas.microsoft.com/office/powerpoint/2010/main" val="18205133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379B8-812B-414A-B0D9-DAEFFE58B7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537942-477F-FB70-BED3-71370072E4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2A8FB0-7CAB-6C4C-DF55-7EBEC93408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1A9364-F068-E1AF-FDF7-FF37D855DF8E}"/>
              </a:ext>
            </a:extLst>
          </p:cNvPr>
          <p:cNvSpPr>
            <a:spLocks noGrp="1"/>
          </p:cNvSpPr>
          <p:nvPr>
            <p:ph type="sldNum" sz="quarter" idx="5"/>
          </p:nvPr>
        </p:nvSpPr>
        <p:spPr/>
        <p:txBody>
          <a:bodyPr/>
          <a:lstStyle/>
          <a:p>
            <a:fld id="{663C87DA-5334-EE43-AEDD-3F6C6E681030}" type="slidenum">
              <a:rPr lang="en-US" smtClean="0"/>
              <a:t>49</a:t>
            </a:fld>
            <a:endParaRPr lang="en-US"/>
          </a:p>
        </p:txBody>
      </p:sp>
    </p:spTree>
    <p:extLst>
      <p:ext uri="{BB962C8B-B14F-4D97-AF65-F5344CB8AC3E}">
        <p14:creationId xmlns:p14="http://schemas.microsoft.com/office/powerpoint/2010/main" val="12169729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9C41D-E83F-CB48-1A1D-DE51386321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FF35DD-1CAD-B0EF-2AAD-A06EE65AD8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82B336-E5AC-C88E-9053-A4EB859906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299AC8-3454-277E-3B14-F91D50AC6E19}"/>
              </a:ext>
            </a:extLst>
          </p:cNvPr>
          <p:cNvSpPr>
            <a:spLocks noGrp="1"/>
          </p:cNvSpPr>
          <p:nvPr>
            <p:ph type="sldNum" sz="quarter" idx="5"/>
          </p:nvPr>
        </p:nvSpPr>
        <p:spPr/>
        <p:txBody>
          <a:bodyPr/>
          <a:lstStyle/>
          <a:p>
            <a:fld id="{663C87DA-5334-EE43-AEDD-3F6C6E681030}" type="slidenum">
              <a:rPr lang="en-US" smtClean="0"/>
              <a:t>50</a:t>
            </a:fld>
            <a:endParaRPr lang="en-US"/>
          </a:p>
        </p:txBody>
      </p:sp>
    </p:spTree>
    <p:extLst>
      <p:ext uri="{BB962C8B-B14F-4D97-AF65-F5344CB8AC3E}">
        <p14:creationId xmlns:p14="http://schemas.microsoft.com/office/powerpoint/2010/main" val="14630341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2/12/25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2/12/25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2/12/25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2/12/25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2/12/25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2/12/25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2/12/25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2/12/25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2/12/25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2/12/25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hyperlink" Target="https://us06web.zoom.us/j/9292344900?pwd=zRRQfpEYDgAOIzT06QKO3IA8LF2PXV.1"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ideo" Target="https://www.youtube.com/embed/7F-05Imh5NI?feature=oembed" TargetMode="Externa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hyperlink" Target="https://us06web.zoom.us/j/9292344900?pwd=zRRQfpEYDgAOIzT06QKO3IA8LF2PXV.1"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hyperlink" Target="http://sound-doctrine.us/host/sites/sound-doctrine.us/files/Truth%20Matters.mp4"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8579C-BF04-2EDA-C0A3-ED4B7492F7C8}"/>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EFB22A50-BAAF-BE32-6B9A-9764F18FDF5A}"/>
              </a:ext>
            </a:extLst>
          </p:cNvPr>
          <p:cNvSpPr>
            <a:spLocks noGrp="1"/>
          </p:cNvSpPr>
          <p:nvPr>
            <p:ph type="subTitle" idx="1"/>
          </p:nvPr>
        </p:nvSpPr>
        <p:spPr/>
        <p:txBody>
          <a:bodyPr/>
          <a:lstStyle/>
          <a:p>
            <a:endParaRPr lang="en-US"/>
          </a:p>
        </p:txBody>
      </p:sp>
      <p:pic>
        <p:nvPicPr>
          <p:cNvPr id="5" name="Picture 4" descr="A planet earth with clouds&#10;&#10;Description automatically generated">
            <a:extLst>
              <a:ext uri="{FF2B5EF4-FFF2-40B4-BE49-F238E27FC236}">
                <a16:creationId xmlns:a16="http://schemas.microsoft.com/office/drawing/2014/main" id="{0F74FC21-1E9A-95D0-D625-66DF7862058C}"/>
              </a:ext>
            </a:extLst>
          </p:cNvPr>
          <p:cNvPicPr>
            <a:picLocks noChangeAspect="1"/>
          </p:cNvPicPr>
          <p:nvPr/>
        </p:nvPicPr>
        <p:blipFill>
          <a:blip r:embed="rId3"/>
          <a:stretch>
            <a:fillRect/>
          </a:stretch>
        </p:blipFill>
        <p:spPr>
          <a:xfrm>
            <a:off x="826844" y="449734"/>
            <a:ext cx="10619165" cy="5958531"/>
          </a:xfrm>
          <a:prstGeom prst="rect">
            <a:avLst/>
          </a:prstGeom>
          <a:ln w="127000">
            <a:solidFill>
              <a:schemeClr val="bg1"/>
            </a:solidFill>
          </a:ln>
          <a:effectLst>
            <a:outerShdw blurRad="50800" dist="343979" dir="2700000" algn="tl" rotWithShape="0">
              <a:prstClr val="black">
                <a:alpha val="40000"/>
              </a:prstClr>
            </a:outerShdw>
          </a:effectLst>
        </p:spPr>
      </p:pic>
      <p:sp>
        <p:nvSpPr>
          <p:cNvPr id="4" name="TextBox 3">
            <a:extLst>
              <a:ext uri="{FF2B5EF4-FFF2-40B4-BE49-F238E27FC236}">
                <a16:creationId xmlns:a16="http://schemas.microsoft.com/office/drawing/2014/main" id="{3B50C282-2C88-96E7-B15A-4FE406E30C5C}"/>
              </a:ext>
            </a:extLst>
          </p:cNvPr>
          <p:cNvSpPr txBox="1"/>
          <p:nvPr/>
        </p:nvSpPr>
        <p:spPr>
          <a:xfrm>
            <a:off x="2526915" y="4003228"/>
            <a:ext cx="7219025" cy="1200329"/>
          </a:xfrm>
          <a:prstGeom prst="rect">
            <a:avLst/>
          </a:prstGeom>
          <a:noFill/>
        </p:spPr>
        <p:txBody>
          <a:bodyPr wrap="square" rtlCol="0">
            <a:spAutoFit/>
          </a:bodyPr>
          <a:lstStyle/>
          <a:p>
            <a:pPr algn="ctr"/>
            <a:r>
              <a:rPr lang="en-US" sz="7200" b="1" dirty="0">
                <a:latin typeface="Copperplate" panose="02000504000000020004" pitchFamily="2" charset="77"/>
                <a:cs typeface="Eras Medium ITC" panose="020F0502020204030204" pitchFamily="34" charset="0"/>
              </a:rPr>
              <a:t>Chapter 2</a:t>
            </a:r>
          </a:p>
        </p:txBody>
      </p:sp>
      <p:sp>
        <p:nvSpPr>
          <p:cNvPr id="6" name="TextBox 5">
            <a:extLst>
              <a:ext uri="{FF2B5EF4-FFF2-40B4-BE49-F238E27FC236}">
                <a16:creationId xmlns:a16="http://schemas.microsoft.com/office/drawing/2014/main" id="{9726717D-A889-D8FC-9FE6-D4DAB006ECF6}"/>
              </a:ext>
            </a:extLst>
          </p:cNvPr>
          <p:cNvSpPr txBox="1"/>
          <p:nvPr/>
        </p:nvSpPr>
        <p:spPr>
          <a:xfrm>
            <a:off x="2486487" y="3953469"/>
            <a:ext cx="7219025" cy="1200329"/>
          </a:xfrm>
          <a:prstGeom prst="rect">
            <a:avLst/>
          </a:prstGeom>
          <a:noFill/>
        </p:spPr>
        <p:txBody>
          <a:bodyPr wrap="square" rtlCol="0">
            <a:spAutoFit/>
          </a:bodyPr>
          <a:lstStyle/>
          <a:p>
            <a:pPr algn="ctr"/>
            <a:r>
              <a:rPr lang="en-US" sz="7200" b="1" dirty="0">
                <a:solidFill>
                  <a:srgbClr val="C4A128"/>
                </a:solidFill>
                <a:latin typeface="Copperplate" panose="02000504000000020004" pitchFamily="2" charset="77"/>
                <a:cs typeface="Eras Medium ITC" panose="020F0502020204030204" pitchFamily="34" charset="0"/>
              </a:rPr>
              <a:t>Chapter 2</a:t>
            </a:r>
          </a:p>
        </p:txBody>
      </p:sp>
      <p:pic>
        <p:nvPicPr>
          <p:cNvPr id="9" name="Graphic 8" descr="Bamboo with solid fill">
            <a:hlinkClick r:id="rId4"/>
            <a:extLst>
              <a:ext uri="{FF2B5EF4-FFF2-40B4-BE49-F238E27FC236}">
                <a16:creationId xmlns:a16="http://schemas.microsoft.com/office/drawing/2014/main" id="{BBE77236-5E5B-4322-DA0F-1837C0D98F3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402008" y="5903662"/>
            <a:ext cx="914400" cy="914400"/>
          </a:xfrm>
          <a:prstGeom prst="rect">
            <a:avLst/>
          </a:prstGeom>
        </p:spPr>
      </p:pic>
    </p:spTree>
    <p:extLst>
      <p:ext uri="{BB962C8B-B14F-4D97-AF65-F5344CB8AC3E}">
        <p14:creationId xmlns:p14="http://schemas.microsoft.com/office/powerpoint/2010/main" val="965283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FBDA0-DDF7-5922-27DC-4F818B804E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7EE629-46C7-E674-DFDF-872C59F65C21}"/>
              </a:ext>
            </a:extLst>
          </p:cNvPr>
          <p:cNvSpPr>
            <a:spLocks noGrp="1"/>
          </p:cNvSpPr>
          <p:nvPr>
            <p:ph type="title"/>
          </p:nvPr>
        </p:nvSpPr>
        <p:spPr>
          <a:xfrm>
            <a:off x="1640156" y="332010"/>
            <a:ext cx="10259744" cy="855412"/>
          </a:xfrm>
        </p:spPr>
        <p:txBody>
          <a:bodyPr>
            <a:noAutofit/>
          </a:bodyPr>
          <a:lstStyle/>
          <a:p>
            <a:r>
              <a:rPr lang="en-US" b="1" dirty="0"/>
              <a:t>Genesis 23, Adam Writes Poetry</a:t>
            </a:r>
          </a:p>
        </p:txBody>
      </p:sp>
      <p:sp>
        <p:nvSpPr>
          <p:cNvPr id="12" name="Content Placeholder 2">
            <a:extLst>
              <a:ext uri="{FF2B5EF4-FFF2-40B4-BE49-F238E27FC236}">
                <a16:creationId xmlns:a16="http://schemas.microsoft.com/office/drawing/2014/main" id="{2DC9C185-63D0-3E97-7AAB-EEA8E5EE099D}"/>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sp>
        <p:nvSpPr>
          <p:cNvPr id="6" name="Content Placeholder 2">
            <a:extLst>
              <a:ext uri="{FF2B5EF4-FFF2-40B4-BE49-F238E27FC236}">
                <a16:creationId xmlns:a16="http://schemas.microsoft.com/office/drawing/2014/main" id="{7AE3F54A-3C3B-A864-DB1A-2EE8BD2D6754}"/>
              </a:ext>
            </a:extLst>
          </p:cNvPr>
          <p:cNvSpPr txBox="1">
            <a:spLocks/>
          </p:cNvSpPr>
          <p:nvPr/>
        </p:nvSpPr>
        <p:spPr>
          <a:xfrm>
            <a:off x="1736501" y="1258221"/>
            <a:ext cx="10009031" cy="5267769"/>
          </a:xfrm>
          <a:prstGeom prst="rect">
            <a:avLst/>
          </a:prstGeom>
          <a:effectLst/>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Then the man said, </a:t>
            </a:r>
            <a:r>
              <a:rPr lang="en-US" sz="2400" b="1" i="1" dirty="0">
                <a:solidFill>
                  <a:srgbClr val="0070C0"/>
                </a:solidFill>
              </a:rPr>
              <a:t>“</a:t>
            </a:r>
            <a:r>
              <a:rPr lang="en-US" sz="2400" b="1" i="1" u="sng" dirty="0">
                <a:solidFill>
                  <a:srgbClr val="0070C0"/>
                </a:solidFill>
              </a:rPr>
              <a:t>This at last</a:t>
            </a:r>
            <a:r>
              <a:rPr lang="en-US" sz="2400" b="1" i="1" dirty="0">
                <a:solidFill>
                  <a:srgbClr val="0070C0"/>
                </a:solidFill>
              </a:rPr>
              <a:t> is bone of my bones and flesh of my flesh; she shall be called Woman (</a:t>
            </a:r>
            <a:r>
              <a:rPr lang="en-US" sz="2400" b="1" i="1" dirty="0" err="1">
                <a:solidFill>
                  <a:srgbClr val="0070C0"/>
                </a:solidFill>
              </a:rPr>
              <a:t>ishshah</a:t>
            </a:r>
            <a:r>
              <a:rPr lang="en-US" sz="2400" b="1" i="1" dirty="0">
                <a:solidFill>
                  <a:srgbClr val="0070C0"/>
                </a:solidFill>
              </a:rPr>
              <a:t>), because she was taken out of Man (</a:t>
            </a:r>
            <a:r>
              <a:rPr lang="en-US" sz="2400" b="1" i="1" dirty="0" err="1">
                <a:solidFill>
                  <a:srgbClr val="0070C0"/>
                </a:solidFill>
              </a:rPr>
              <a:t>ish</a:t>
            </a:r>
            <a:r>
              <a:rPr lang="en-US" sz="2400" b="1" i="1" dirty="0">
                <a:solidFill>
                  <a:srgbClr val="0070C0"/>
                </a:solidFill>
              </a:rPr>
              <a:t>).</a:t>
            </a:r>
            <a:r>
              <a:rPr lang="en-US" sz="2400" b="1" i="1" dirty="0">
                <a:solidFill>
                  <a:schemeClr val="tx1"/>
                </a:solidFill>
              </a:rPr>
              <a:t>”</a:t>
            </a:r>
          </a:p>
          <a:p>
            <a:r>
              <a:rPr lang="en-US" sz="2600" dirty="0">
                <a:solidFill>
                  <a:schemeClr val="tx1"/>
                </a:solidFill>
              </a:rPr>
              <a:t>Adam writes poetry! </a:t>
            </a:r>
            <a:r>
              <a:rPr lang="en-US" sz="2600" i="1" dirty="0">
                <a:solidFill>
                  <a:schemeClr val="tx1"/>
                </a:solidFill>
              </a:rPr>
              <a:t>This at last!</a:t>
            </a:r>
          </a:p>
          <a:p>
            <a:r>
              <a:rPr lang="en-US" sz="2600" dirty="0">
                <a:solidFill>
                  <a:schemeClr val="tx1"/>
                </a:solidFill>
              </a:rPr>
              <a:t>These are the first recorded words of Adam in the bible</a:t>
            </a:r>
          </a:p>
        </p:txBody>
      </p:sp>
    </p:spTree>
    <p:extLst>
      <p:ext uri="{BB962C8B-B14F-4D97-AF65-F5344CB8AC3E}">
        <p14:creationId xmlns:p14="http://schemas.microsoft.com/office/powerpoint/2010/main" val="120017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4"/>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E9EA6-6C33-C58E-9247-863619B21D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3615E3-8C86-9214-D0DD-C6B89DAC53F0}"/>
              </a:ext>
            </a:extLst>
          </p:cNvPr>
          <p:cNvSpPr>
            <a:spLocks noGrp="1"/>
          </p:cNvSpPr>
          <p:nvPr>
            <p:ph type="title"/>
          </p:nvPr>
        </p:nvSpPr>
        <p:spPr>
          <a:xfrm>
            <a:off x="1640156" y="332010"/>
            <a:ext cx="10259744" cy="855412"/>
          </a:xfrm>
        </p:spPr>
        <p:txBody>
          <a:bodyPr>
            <a:noAutofit/>
          </a:bodyPr>
          <a:lstStyle/>
          <a:p>
            <a:r>
              <a:rPr lang="en-US" b="1" dirty="0"/>
              <a:t>Genesis 2:23, Adam’s Love Poem in Hebrew</a:t>
            </a:r>
          </a:p>
        </p:txBody>
      </p:sp>
      <p:sp>
        <p:nvSpPr>
          <p:cNvPr id="12" name="Content Placeholder 2">
            <a:extLst>
              <a:ext uri="{FF2B5EF4-FFF2-40B4-BE49-F238E27FC236}">
                <a16:creationId xmlns:a16="http://schemas.microsoft.com/office/drawing/2014/main" id="{099358FB-1568-EF38-796C-C8687E860208}"/>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sp>
        <p:nvSpPr>
          <p:cNvPr id="6" name="Content Placeholder 2">
            <a:extLst>
              <a:ext uri="{FF2B5EF4-FFF2-40B4-BE49-F238E27FC236}">
                <a16:creationId xmlns:a16="http://schemas.microsoft.com/office/drawing/2014/main" id="{7DC96D20-B201-614C-B8EA-3B26E182143E}"/>
              </a:ext>
            </a:extLst>
          </p:cNvPr>
          <p:cNvSpPr txBox="1">
            <a:spLocks/>
          </p:cNvSpPr>
          <p:nvPr/>
        </p:nvSpPr>
        <p:spPr>
          <a:xfrm>
            <a:off x="1736501" y="1258221"/>
            <a:ext cx="10009031" cy="5267769"/>
          </a:xfrm>
          <a:prstGeom prst="rect">
            <a:avLst/>
          </a:prstGeom>
          <a:effectLst/>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chemeClr val="tx1"/>
              </a:solidFill>
            </a:endParaRPr>
          </a:p>
        </p:txBody>
      </p:sp>
      <p:pic>
        <p:nvPicPr>
          <p:cNvPr id="3" name="Online Media 2" descr="Genesis 2:23">
            <a:hlinkClick r:id="" action="ppaction://media"/>
            <a:extLst>
              <a:ext uri="{FF2B5EF4-FFF2-40B4-BE49-F238E27FC236}">
                <a16:creationId xmlns:a16="http://schemas.microsoft.com/office/drawing/2014/main" id="{E91B1F36-A8B2-416B-77C8-42D7133B8C2D}"/>
              </a:ext>
            </a:extLst>
          </p:cNvPr>
          <p:cNvPicPr>
            <a:picLocks noRot="1" noChangeAspect="1"/>
          </p:cNvPicPr>
          <p:nvPr>
            <a:videoFile r:link="rId1"/>
          </p:nvPr>
        </p:nvPicPr>
        <p:blipFill>
          <a:blip r:embed="rId4"/>
          <a:stretch>
            <a:fillRect/>
          </a:stretch>
        </p:blipFill>
        <p:spPr>
          <a:xfrm>
            <a:off x="2537138" y="1187422"/>
            <a:ext cx="7491116" cy="5618337"/>
          </a:xfrm>
          <a:prstGeom prst="rect">
            <a:avLst/>
          </a:prstGeom>
        </p:spPr>
      </p:pic>
    </p:spTree>
    <p:extLst>
      <p:ext uri="{BB962C8B-B14F-4D97-AF65-F5344CB8AC3E}">
        <p14:creationId xmlns:p14="http://schemas.microsoft.com/office/powerpoint/2010/main" val="1067855703"/>
      </p:ext>
    </p:extLst>
  </p:cSld>
  <p:clrMapOvr>
    <a:masterClrMapping/>
  </p:clrMapOvr>
  <p:timing>
    <p:tnLst>
      <p:par>
        <p:cTn id="1" dur="indefinite" restart="never" nodeType="tmRoot">
          <p:childTnLst>
            <p:video>
              <p:cMediaNode vol="80000">
                <p:cTn id="2" fill="hold" display="0">
                  <p:stCondLst>
                    <p:cond delay="indefinite"/>
                  </p:stCondLst>
                </p:cTn>
                <p:tgtEl>
                  <p:spTgt spid="3"/>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E6CCA-9B3E-CE79-92EC-D287A24581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0DA5C1-154A-8986-38ED-1ECEE12E3792}"/>
              </a:ext>
            </a:extLst>
          </p:cNvPr>
          <p:cNvSpPr>
            <a:spLocks noGrp="1"/>
          </p:cNvSpPr>
          <p:nvPr>
            <p:ph type="title"/>
          </p:nvPr>
        </p:nvSpPr>
        <p:spPr>
          <a:xfrm>
            <a:off x="1640156" y="332010"/>
            <a:ext cx="10259744" cy="855412"/>
          </a:xfrm>
        </p:spPr>
        <p:txBody>
          <a:bodyPr>
            <a:noAutofit/>
          </a:bodyPr>
          <a:lstStyle/>
          <a:p>
            <a:r>
              <a:rPr lang="en-US" b="1" dirty="0"/>
              <a:t>From Last Time, God creates Marriage</a:t>
            </a:r>
          </a:p>
        </p:txBody>
      </p:sp>
      <p:sp>
        <p:nvSpPr>
          <p:cNvPr id="5" name="Content Placeholder 2">
            <a:extLst>
              <a:ext uri="{FF2B5EF4-FFF2-40B4-BE49-F238E27FC236}">
                <a16:creationId xmlns:a16="http://schemas.microsoft.com/office/drawing/2014/main" id="{0D757AE3-C827-37FA-AFC6-9D4469B8D78D}"/>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F39EDBEE-21AA-94C4-D734-4E6D09A60776}"/>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pic>
        <p:nvPicPr>
          <p:cNvPr id="18436" name="Picture 4">
            <a:extLst>
              <a:ext uri="{FF2B5EF4-FFF2-40B4-BE49-F238E27FC236}">
                <a16:creationId xmlns:a16="http://schemas.microsoft.com/office/drawing/2014/main" id="{09CFC756-6506-670A-A4FB-CDE6FFB6C6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936"/>
          <a:stretch/>
        </p:blipFill>
        <p:spPr bwMode="auto">
          <a:xfrm>
            <a:off x="1725755" y="1141829"/>
            <a:ext cx="10259743" cy="55245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865CF72-5917-5A7E-036E-A387C1AAB83F}"/>
              </a:ext>
            </a:extLst>
          </p:cNvPr>
          <p:cNvSpPr txBox="1">
            <a:spLocks/>
          </p:cNvSpPr>
          <p:nvPr/>
        </p:nvSpPr>
        <p:spPr>
          <a:xfrm>
            <a:off x="8139448" y="1512342"/>
            <a:ext cx="3658852" cy="5013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solidFill>
                  <a:schemeClr val="bg1"/>
                </a:solidFill>
                <a:effectLst>
                  <a:outerShdw blurRad="50800" dist="38100" dir="2700000" algn="tl" rotWithShape="0">
                    <a:prstClr val="black"/>
                  </a:outerShdw>
                </a:effectLst>
              </a:rPr>
              <a:t>24 Therefore a man shall leave his father and his mother and hold fast to his wife, and they shall become one flesh. </a:t>
            </a:r>
          </a:p>
          <a:p>
            <a:r>
              <a:rPr lang="en-US" sz="2600" b="1" i="1" dirty="0">
                <a:solidFill>
                  <a:schemeClr val="bg1"/>
                </a:solidFill>
                <a:effectLst>
                  <a:outerShdw blurRad="50800" dist="38100" dir="2700000" algn="tl" rotWithShape="0">
                    <a:prstClr val="black"/>
                  </a:outerShdw>
                </a:effectLst>
              </a:rPr>
              <a:t>25 And the man and his wife were both naked and were not ashamed.</a:t>
            </a:r>
            <a:endParaRPr lang="en-US" sz="2600" b="1" dirty="0">
              <a:solidFill>
                <a:schemeClr val="bg1"/>
              </a:solidFill>
              <a:effectLst>
                <a:outerShdw blurRad="50800" dist="38100" dir="2700000" algn="tl" rotWithShape="0">
                  <a:prstClr val="black"/>
                </a:outerShdw>
              </a:effectLst>
            </a:endParaRPr>
          </a:p>
        </p:txBody>
      </p:sp>
    </p:spTree>
    <p:extLst>
      <p:ext uri="{BB962C8B-B14F-4D97-AF65-F5344CB8AC3E}">
        <p14:creationId xmlns:p14="http://schemas.microsoft.com/office/powerpoint/2010/main" val="2015119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3"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B7A62-D26E-DC82-749A-63A1508601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25637D-EDC8-2CB9-C108-A691265ADCEB}"/>
              </a:ext>
            </a:extLst>
          </p:cNvPr>
          <p:cNvSpPr>
            <a:spLocks noGrp="1"/>
          </p:cNvSpPr>
          <p:nvPr>
            <p:ph type="title"/>
          </p:nvPr>
        </p:nvSpPr>
        <p:spPr>
          <a:xfrm>
            <a:off x="1640156" y="332010"/>
            <a:ext cx="10259744" cy="855412"/>
          </a:xfrm>
        </p:spPr>
        <p:txBody>
          <a:bodyPr>
            <a:noAutofit/>
          </a:bodyPr>
          <a:lstStyle/>
          <a:p>
            <a:r>
              <a:rPr lang="en-US" b="1" dirty="0"/>
              <a:t>From Last Time, God creates Marriage</a:t>
            </a:r>
          </a:p>
        </p:txBody>
      </p:sp>
      <p:sp>
        <p:nvSpPr>
          <p:cNvPr id="5" name="Content Placeholder 2">
            <a:extLst>
              <a:ext uri="{FF2B5EF4-FFF2-40B4-BE49-F238E27FC236}">
                <a16:creationId xmlns:a16="http://schemas.microsoft.com/office/drawing/2014/main" id="{92DD46B4-32D9-D220-816B-8E219BC55241}"/>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D922514E-A322-1518-C043-73140BF1B5C6}"/>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pic>
        <p:nvPicPr>
          <p:cNvPr id="18436" name="Picture 4">
            <a:extLst>
              <a:ext uri="{FF2B5EF4-FFF2-40B4-BE49-F238E27FC236}">
                <a16:creationId xmlns:a16="http://schemas.microsoft.com/office/drawing/2014/main" id="{74B44314-C758-E7D0-4A92-BA467592266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936"/>
          <a:stretch/>
        </p:blipFill>
        <p:spPr bwMode="auto">
          <a:xfrm>
            <a:off x="1725755" y="1141829"/>
            <a:ext cx="10259743" cy="55245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03BFE73-CE3A-AE1B-D166-C94640D999E9}"/>
              </a:ext>
            </a:extLst>
          </p:cNvPr>
          <p:cNvSpPr txBox="1">
            <a:spLocks/>
          </p:cNvSpPr>
          <p:nvPr/>
        </p:nvSpPr>
        <p:spPr>
          <a:xfrm>
            <a:off x="8139448" y="1512342"/>
            <a:ext cx="3658852" cy="5013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solidFill>
                  <a:schemeClr val="bg1"/>
                </a:solidFill>
                <a:effectLst>
                  <a:outerShdw blurRad="50800" dist="38100" dir="2700000" algn="tl" rotWithShape="0">
                    <a:prstClr val="black"/>
                  </a:outerShdw>
                </a:effectLst>
              </a:rPr>
              <a:t>God said his creation was very good (</a:t>
            </a:r>
            <a:r>
              <a:rPr lang="en-US" sz="2600" b="1" i="1" dirty="0" err="1">
                <a:solidFill>
                  <a:schemeClr val="bg1"/>
                </a:solidFill>
                <a:effectLst>
                  <a:outerShdw blurRad="50800" dist="38100" dir="2700000" algn="tl" rotWithShape="0">
                    <a:prstClr val="black"/>
                  </a:outerShdw>
                </a:effectLst>
              </a:rPr>
              <a:t>tob</a:t>
            </a:r>
            <a:r>
              <a:rPr lang="en-US" sz="2600" b="1" i="1" dirty="0">
                <a:solidFill>
                  <a:schemeClr val="bg1"/>
                </a:solidFill>
                <a:effectLst>
                  <a:outerShdw blurRad="50800" dist="38100" dir="2700000" algn="tl" rotWithShape="0">
                    <a:prstClr val="black"/>
                  </a:outerShdw>
                </a:effectLst>
              </a:rPr>
              <a:t> </a:t>
            </a:r>
            <a:r>
              <a:rPr lang="en-US" sz="2600" b="1" i="1" dirty="0" err="1">
                <a:solidFill>
                  <a:schemeClr val="bg1"/>
                </a:solidFill>
                <a:effectLst>
                  <a:outerShdw blurRad="50800" dist="38100" dir="2700000" algn="tl" rotWithShape="0">
                    <a:prstClr val="black"/>
                  </a:outerShdw>
                </a:effectLst>
              </a:rPr>
              <a:t>meod</a:t>
            </a:r>
            <a:r>
              <a:rPr lang="en-US" sz="2600" b="1" i="1" dirty="0">
                <a:solidFill>
                  <a:schemeClr val="bg1"/>
                </a:solidFill>
                <a:effectLst>
                  <a:outerShdw blurRad="50800" dist="38100" dir="2700000" algn="tl" rotWithShape="0">
                    <a:prstClr val="black"/>
                  </a:outerShdw>
                </a:effectLst>
              </a:rPr>
              <a:t>)</a:t>
            </a:r>
          </a:p>
          <a:p>
            <a:r>
              <a:rPr lang="en-US" sz="2600" b="1" i="1" dirty="0">
                <a:solidFill>
                  <a:schemeClr val="bg1"/>
                </a:solidFill>
                <a:effectLst>
                  <a:outerShdw blurRad="50800" dist="38100" dir="2700000" algn="tl" rotWithShape="0">
                    <a:prstClr val="black"/>
                  </a:outerShdw>
                </a:effectLst>
              </a:rPr>
              <a:t>The only thing that God declared “not good” was for man to be alone.</a:t>
            </a:r>
          </a:p>
          <a:p>
            <a:r>
              <a:rPr lang="en-US" sz="2600" b="1" i="1" dirty="0">
                <a:solidFill>
                  <a:schemeClr val="bg1"/>
                </a:solidFill>
                <a:effectLst>
                  <a:outerShdw blurRad="50800" dist="38100" dir="2700000" algn="tl" rotWithShape="0">
                    <a:prstClr val="black"/>
                  </a:outerShdw>
                </a:effectLst>
              </a:rPr>
              <a:t>God </a:t>
            </a:r>
            <a:r>
              <a:rPr lang="en-US" sz="2600" b="1" i="1">
                <a:solidFill>
                  <a:schemeClr val="bg1"/>
                </a:solidFill>
                <a:effectLst>
                  <a:outerShdw blurRad="50800" dist="38100" dir="2700000" algn="tl" rotWithShape="0">
                    <a:prstClr val="black"/>
                  </a:outerShdw>
                </a:effectLst>
              </a:rPr>
              <a:t>has said </a:t>
            </a:r>
            <a:r>
              <a:rPr lang="en-US" sz="2600" b="1" i="1" dirty="0">
                <a:solidFill>
                  <a:schemeClr val="bg1"/>
                </a:solidFill>
                <a:effectLst>
                  <a:outerShdw blurRad="50800" dist="38100" dir="2700000" algn="tl" rotWithShape="0">
                    <a:prstClr val="black"/>
                  </a:outerShdw>
                </a:effectLst>
              </a:rPr>
              <a:t>this right at the end of Chapter 2</a:t>
            </a:r>
            <a:endParaRPr lang="en-US" sz="2600" b="1" dirty="0">
              <a:solidFill>
                <a:schemeClr val="bg1"/>
              </a:solidFill>
              <a:effectLst>
                <a:outerShdw blurRad="50800" dist="38100" dir="2700000" algn="tl" rotWithShape="0">
                  <a:prstClr val="black"/>
                </a:outerShdw>
              </a:effectLst>
            </a:endParaRPr>
          </a:p>
        </p:txBody>
      </p:sp>
    </p:spTree>
    <p:extLst>
      <p:ext uri="{BB962C8B-B14F-4D97-AF65-F5344CB8AC3E}">
        <p14:creationId xmlns:p14="http://schemas.microsoft.com/office/powerpoint/2010/main" val="3813865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8579C-BF04-2EDA-C0A3-ED4B7492F7C8}"/>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EFB22A50-BAAF-BE32-6B9A-9764F18FDF5A}"/>
              </a:ext>
            </a:extLst>
          </p:cNvPr>
          <p:cNvSpPr>
            <a:spLocks noGrp="1"/>
          </p:cNvSpPr>
          <p:nvPr>
            <p:ph type="subTitle" idx="1"/>
          </p:nvPr>
        </p:nvSpPr>
        <p:spPr/>
        <p:txBody>
          <a:bodyPr/>
          <a:lstStyle/>
          <a:p>
            <a:endParaRPr lang="en-US"/>
          </a:p>
        </p:txBody>
      </p:sp>
      <p:pic>
        <p:nvPicPr>
          <p:cNvPr id="5" name="Picture 4" descr="A planet earth with clouds&#10;&#10;Description automatically generated">
            <a:extLst>
              <a:ext uri="{FF2B5EF4-FFF2-40B4-BE49-F238E27FC236}">
                <a16:creationId xmlns:a16="http://schemas.microsoft.com/office/drawing/2014/main" id="{0F74FC21-1E9A-95D0-D625-66DF7862058C}"/>
              </a:ext>
            </a:extLst>
          </p:cNvPr>
          <p:cNvPicPr>
            <a:picLocks noChangeAspect="1"/>
          </p:cNvPicPr>
          <p:nvPr/>
        </p:nvPicPr>
        <p:blipFill>
          <a:blip r:embed="rId3"/>
          <a:stretch>
            <a:fillRect/>
          </a:stretch>
        </p:blipFill>
        <p:spPr>
          <a:xfrm>
            <a:off x="826844" y="449734"/>
            <a:ext cx="10619165" cy="5958531"/>
          </a:xfrm>
          <a:prstGeom prst="rect">
            <a:avLst/>
          </a:prstGeom>
          <a:ln w="127000">
            <a:solidFill>
              <a:schemeClr val="bg1"/>
            </a:solidFill>
          </a:ln>
          <a:effectLst>
            <a:outerShdw blurRad="50800" dist="343979" dir="2700000" algn="tl" rotWithShape="0">
              <a:prstClr val="black">
                <a:alpha val="40000"/>
              </a:prstClr>
            </a:outerShdw>
          </a:effectLst>
        </p:spPr>
      </p:pic>
      <p:sp>
        <p:nvSpPr>
          <p:cNvPr id="6" name="TextBox 5">
            <a:extLst>
              <a:ext uri="{FF2B5EF4-FFF2-40B4-BE49-F238E27FC236}">
                <a16:creationId xmlns:a16="http://schemas.microsoft.com/office/drawing/2014/main" id="{9726717D-A889-D8FC-9FE6-D4DAB006ECF6}"/>
              </a:ext>
            </a:extLst>
          </p:cNvPr>
          <p:cNvSpPr txBox="1"/>
          <p:nvPr/>
        </p:nvSpPr>
        <p:spPr>
          <a:xfrm>
            <a:off x="2486487" y="3953469"/>
            <a:ext cx="7219025" cy="1200329"/>
          </a:xfrm>
          <a:prstGeom prst="rect">
            <a:avLst/>
          </a:prstGeom>
          <a:noFill/>
        </p:spPr>
        <p:txBody>
          <a:bodyPr wrap="square" rtlCol="0">
            <a:spAutoFit/>
          </a:bodyPr>
          <a:lstStyle/>
          <a:p>
            <a:pPr algn="ctr"/>
            <a:r>
              <a:rPr lang="en-US" sz="7200" b="1" dirty="0">
                <a:solidFill>
                  <a:srgbClr val="C4A128"/>
                </a:solidFill>
                <a:latin typeface="Copperplate" panose="02000504000000020004" pitchFamily="2" charset="77"/>
                <a:cs typeface="Eras Medium ITC" panose="020F0502020204030204" pitchFamily="34" charset="0"/>
              </a:rPr>
              <a:t>Chapter 3</a:t>
            </a:r>
          </a:p>
        </p:txBody>
      </p:sp>
      <p:sp>
        <p:nvSpPr>
          <p:cNvPr id="4" name="TextBox 3">
            <a:extLst>
              <a:ext uri="{FF2B5EF4-FFF2-40B4-BE49-F238E27FC236}">
                <a16:creationId xmlns:a16="http://schemas.microsoft.com/office/drawing/2014/main" id="{3B50C282-2C88-96E7-B15A-4FE406E30C5C}"/>
              </a:ext>
            </a:extLst>
          </p:cNvPr>
          <p:cNvSpPr txBox="1"/>
          <p:nvPr/>
        </p:nvSpPr>
        <p:spPr>
          <a:xfrm>
            <a:off x="2526915" y="4003228"/>
            <a:ext cx="7219025" cy="1200329"/>
          </a:xfrm>
          <a:prstGeom prst="rect">
            <a:avLst/>
          </a:prstGeom>
          <a:noFill/>
        </p:spPr>
        <p:txBody>
          <a:bodyPr wrap="square" rtlCol="0">
            <a:spAutoFit/>
          </a:bodyPr>
          <a:lstStyle/>
          <a:p>
            <a:pPr algn="ctr"/>
            <a:r>
              <a:rPr lang="en-US" sz="7200" b="1" dirty="0">
                <a:latin typeface="Copperplate" panose="02000504000000020004" pitchFamily="2" charset="77"/>
                <a:cs typeface="Eras Medium ITC" panose="020F0502020204030204" pitchFamily="34" charset="0"/>
              </a:rPr>
              <a:t>Chapter 3</a:t>
            </a:r>
          </a:p>
        </p:txBody>
      </p:sp>
      <p:pic>
        <p:nvPicPr>
          <p:cNvPr id="9" name="Graphic 8" descr="Bamboo with solid fill">
            <a:hlinkClick r:id="rId4"/>
            <a:extLst>
              <a:ext uri="{FF2B5EF4-FFF2-40B4-BE49-F238E27FC236}">
                <a16:creationId xmlns:a16="http://schemas.microsoft.com/office/drawing/2014/main" id="{BBE77236-5E5B-4322-DA0F-1837C0D98F3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402008" y="5903662"/>
            <a:ext cx="914400" cy="914400"/>
          </a:xfrm>
          <a:prstGeom prst="rect">
            <a:avLst/>
          </a:prstGeom>
        </p:spPr>
      </p:pic>
    </p:spTree>
    <p:extLst>
      <p:ext uri="{BB962C8B-B14F-4D97-AF65-F5344CB8AC3E}">
        <p14:creationId xmlns:p14="http://schemas.microsoft.com/office/powerpoint/2010/main" val="668743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887C1-3EFA-3B76-FAFC-E97875983B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C032E8-F94B-09B3-1441-C2AE153748CA}"/>
              </a:ext>
            </a:extLst>
          </p:cNvPr>
          <p:cNvSpPr>
            <a:spLocks noGrp="1"/>
          </p:cNvSpPr>
          <p:nvPr>
            <p:ph type="title"/>
          </p:nvPr>
        </p:nvSpPr>
        <p:spPr>
          <a:xfrm>
            <a:off x="1640156" y="332010"/>
            <a:ext cx="10259744" cy="855412"/>
          </a:xfrm>
        </p:spPr>
        <p:txBody>
          <a:bodyPr>
            <a:noAutofit/>
          </a:bodyPr>
          <a:lstStyle/>
          <a:p>
            <a:r>
              <a:rPr lang="en-US" b="1" dirty="0"/>
              <a:t>QUESTION:</a:t>
            </a:r>
          </a:p>
        </p:txBody>
      </p:sp>
      <p:sp>
        <p:nvSpPr>
          <p:cNvPr id="5" name="Content Placeholder 2">
            <a:extLst>
              <a:ext uri="{FF2B5EF4-FFF2-40B4-BE49-F238E27FC236}">
                <a16:creationId xmlns:a16="http://schemas.microsoft.com/office/drawing/2014/main" id="{0821AECB-6E63-4A94-6708-D85D13A66B22}"/>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53EF2D05-78DB-EF3C-0EB1-6DFFD3426329}"/>
              </a:ext>
            </a:extLst>
          </p:cNvPr>
          <p:cNvSpPr txBox="1">
            <a:spLocks/>
          </p:cNvSpPr>
          <p:nvPr/>
        </p:nvSpPr>
        <p:spPr>
          <a:xfrm>
            <a:off x="2164703" y="1187422"/>
            <a:ext cx="9804794"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Does the New Testament support the literal, historic nature Genesis Account?</a:t>
            </a:r>
          </a:p>
          <a:p>
            <a:r>
              <a:rPr lang="en-US" sz="2000" dirty="0">
                <a:solidFill>
                  <a:schemeClr val="tx1"/>
                </a:solidFill>
              </a:rPr>
              <a:t>The genealogy in Mathew 1 traces the ancestry of Jesus (through Mary) back to Abraham (Genesis 12).</a:t>
            </a:r>
          </a:p>
          <a:p>
            <a:r>
              <a:rPr lang="en-US" sz="2000" dirty="0">
                <a:solidFill>
                  <a:schemeClr val="tx1"/>
                </a:solidFill>
              </a:rPr>
              <a:t>Luke 3:23-38, traces the ancestry of Jesus (through Joseph) all the way back to Adam!</a:t>
            </a:r>
          </a:p>
          <a:p>
            <a:r>
              <a:rPr lang="en-US" sz="2200" i="1" dirty="0">
                <a:solidFill>
                  <a:schemeClr val="tx1"/>
                </a:solidFill>
              </a:rPr>
              <a:t>John 8:44, [Jesus, talking with some unbelievers] You are of your father the devil, and you want to do the desires of your father. He was a murderer from the beginning, and does not stand in the truth because there is no truth in him. Whenever he tells a lie, he speaks from his own nature, because he is a liar and the father of lies.</a:t>
            </a:r>
          </a:p>
          <a:p>
            <a:r>
              <a:rPr lang="en-US" sz="2200" i="1" dirty="0">
                <a:solidFill>
                  <a:schemeClr val="tx1"/>
                </a:solidFill>
              </a:rPr>
              <a:t>1 Cor 11:8-9, For man [a]does not originate from woman, but woman from man; 9 for indeed man was not created for the woman’s sake, but woman for the man’s sake.</a:t>
            </a:r>
          </a:p>
          <a:p>
            <a:pPr lvl="1"/>
            <a:endParaRPr lang="en-US" sz="2200" i="1" dirty="0">
              <a:solidFill>
                <a:schemeClr val="tx1"/>
              </a:solidFill>
            </a:endParaRPr>
          </a:p>
        </p:txBody>
      </p:sp>
    </p:spTree>
    <p:extLst>
      <p:ext uri="{BB962C8B-B14F-4D97-AF65-F5344CB8AC3E}">
        <p14:creationId xmlns:p14="http://schemas.microsoft.com/office/powerpoint/2010/main" val="1703106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C2DDB-3F63-F016-6CA6-C821C54E9C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809B58-040D-E5F4-931D-05823914DEB9}"/>
              </a:ext>
            </a:extLst>
          </p:cNvPr>
          <p:cNvSpPr>
            <a:spLocks noGrp="1"/>
          </p:cNvSpPr>
          <p:nvPr>
            <p:ph type="title"/>
          </p:nvPr>
        </p:nvSpPr>
        <p:spPr>
          <a:xfrm>
            <a:off x="1640156" y="332010"/>
            <a:ext cx="10259744" cy="855412"/>
          </a:xfrm>
        </p:spPr>
        <p:txBody>
          <a:bodyPr>
            <a:noAutofit/>
          </a:bodyPr>
          <a:lstStyle/>
          <a:p>
            <a:r>
              <a:rPr lang="en-US" b="1" dirty="0"/>
              <a:t>QUESTION:</a:t>
            </a:r>
          </a:p>
        </p:txBody>
      </p:sp>
      <p:sp>
        <p:nvSpPr>
          <p:cNvPr id="5" name="Content Placeholder 2">
            <a:extLst>
              <a:ext uri="{FF2B5EF4-FFF2-40B4-BE49-F238E27FC236}">
                <a16:creationId xmlns:a16="http://schemas.microsoft.com/office/drawing/2014/main" id="{7EB6C613-6284-1393-3FA9-5DA0763C11F3}"/>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5DCD2C6B-5BD2-E9E0-096B-5AE51767452B}"/>
              </a:ext>
            </a:extLst>
          </p:cNvPr>
          <p:cNvSpPr txBox="1">
            <a:spLocks/>
          </p:cNvSpPr>
          <p:nvPr/>
        </p:nvSpPr>
        <p:spPr>
          <a:xfrm>
            <a:off x="2146852" y="1187422"/>
            <a:ext cx="9822645"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Does the New Testament support the literal, historic nature Genesis Account?</a:t>
            </a:r>
            <a:endParaRPr lang="en-US" sz="2000" dirty="0">
              <a:solidFill>
                <a:schemeClr val="tx1"/>
              </a:solidFill>
            </a:endParaRPr>
          </a:p>
          <a:p>
            <a:r>
              <a:rPr lang="en-US" sz="2000" i="1" dirty="0">
                <a:solidFill>
                  <a:schemeClr val="tx1"/>
                </a:solidFill>
              </a:rPr>
              <a:t>2 Cor 11:3,  But I am afraid that, as the serpent deceived Eve by his trickery, your minds will be led astray from sincere and pure devotion to Christ.</a:t>
            </a:r>
          </a:p>
          <a:p>
            <a:r>
              <a:rPr lang="en-US" sz="2000" i="1" dirty="0">
                <a:solidFill>
                  <a:schemeClr val="tx1"/>
                </a:solidFill>
              </a:rPr>
              <a:t>1 Tim 2:13-14, For it was Adam who was first [a]created, and then Eve. 14 And it was not Adam who was deceived, but the woman was deceived and became a wrongdoer. </a:t>
            </a:r>
          </a:p>
          <a:p>
            <a:r>
              <a:rPr lang="en-US" sz="2000" i="1" dirty="0">
                <a:solidFill>
                  <a:schemeClr val="tx1"/>
                </a:solidFill>
              </a:rPr>
              <a:t>2 Pet 3:5-6, it escapes their notice that by the word of God the heavens existed long ago and the earth was formed out of water and by water, 6 through which the world at that time was destroyed, being flooded with water. </a:t>
            </a:r>
          </a:p>
          <a:p>
            <a:r>
              <a:rPr lang="en-US" sz="2000" i="1" dirty="0">
                <a:solidFill>
                  <a:schemeClr val="tx1"/>
                </a:solidFill>
              </a:rPr>
              <a:t>Rev 12:9-10, And the great dragon was thrown down, the serpent of old who is called the devil and Satan, who deceives the whole world; he was thrown down to the earth, and his angels were thrown down with him.</a:t>
            </a:r>
          </a:p>
          <a:p>
            <a:endParaRPr lang="en-US" sz="2000" dirty="0">
              <a:solidFill>
                <a:schemeClr val="tx1"/>
              </a:solidFill>
            </a:endParaRPr>
          </a:p>
          <a:p>
            <a:pPr lvl="1"/>
            <a:endParaRPr lang="en-US" sz="1800" dirty="0">
              <a:solidFill>
                <a:schemeClr val="tx1"/>
              </a:solidFill>
            </a:endParaRPr>
          </a:p>
          <a:p>
            <a:pPr lvl="1"/>
            <a:endParaRPr lang="en-US" sz="2200" i="1" dirty="0">
              <a:solidFill>
                <a:schemeClr val="tx1"/>
              </a:solidFill>
            </a:endParaRPr>
          </a:p>
        </p:txBody>
      </p:sp>
    </p:spTree>
    <p:extLst>
      <p:ext uri="{BB962C8B-B14F-4D97-AF65-F5344CB8AC3E}">
        <p14:creationId xmlns:p14="http://schemas.microsoft.com/office/powerpoint/2010/main" val="3296683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0FB0D-90DC-1F09-CB99-FBDF4A873C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8152CA-D239-FAD9-8564-2A575067596F}"/>
              </a:ext>
            </a:extLst>
          </p:cNvPr>
          <p:cNvSpPr>
            <a:spLocks noGrp="1"/>
          </p:cNvSpPr>
          <p:nvPr>
            <p:ph type="title"/>
          </p:nvPr>
        </p:nvSpPr>
        <p:spPr>
          <a:xfrm>
            <a:off x="1640156" y="332010"/>
            <a:ext cx="10259744" cy="855412"/>
          </a:xfrm>
        </p:spPr>
        <p:txBody>
          <a:bodyPr>
            <a:noAutofit/>
          </a:bodyPr>
          <a:lstStyle/>
          <a:p>
            <a:r>
              <a:rPr lang="en-US" b="1" dirty="0"/>
              <a:t>Answer:</a:t>
            </a:r>
          </a:p>
        </p:txBody>
      </p:sp>
      <p:sp>
        <p:nvSpPr>
          <p:cNvPr id="5" name="Content Placeholder 2">
            <a:extLst>
              <a:ext uri="{FF2B5EF4-FFF2-40B4-BE49-F238E27FC236}">
                <a16:creationId xmlns:a16="http://schemas.microsoft.com/office/drawing/2014/main" id="{A32E456C-8833-3451-93D7-B1C90A4ECB4C}"/>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63D53A05-E52A-BFC7-114A-3E01D21C477C}"/>
              </a:ext>
            </a:extLst>
          </p:cNvPr>
          <p:cNvSpPr txBox="1">
            <a:spLocks/>
          </p:cNvSpPr>
          <p:nvPr/>
        </p:nvSpPr>
        <p:spPr>
          <a:xfrm>
            <a:off x="2202025" y="1187422"/>
            <a:ext cx="9767472"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800" b="1" dirty="0">
                <a:solidFill>
                  <a:schemeClr val="tx1"/>
                </a:solidFill>
              </a:rPr>
              <a:t>Absolutely!</a:t>
            </a:r>
          </a:p>
          <a:p>
            <a:endParaRPr lang="en-US" sz="2400" dirty="0">
              <a:solidFill>
                <a:schemeClr val="tx1"/>
              </a:solidFill>
            </a:endParaRPr>
          </a:p>
          <a:p>
            <a:r>
              <a:rPr lang="en-US" sz="2400" dirty="0">
                <a:solidFill>
                  <a:schemeClr val="tx1"/>
                </a:solidFill>
              </a:rPr>
              <a:t>Those who say the believe the New Testament but don’t believe parts of the Old Testament are self-contradictory.</a:t>
            </a:r>
          </a:p>
          <a:p>
            <a:r>
              <a:rPr lang="en-US" sz="2400" dirty="0">
                <a:solidFill>
                  <a:schemeClr val="tx1"/>
                </a:solidFill>
              </a:rPr>
              <a:t>Genesis is literal history</a:t>
            </a:r>
          </a:p>
          <a:p>
            <a:r>
              <a:rPr lang="en-US" sz="2400" dirty="0">
                <a:solidFill>
                  <a:schemeClr val="tx1"/>
                </a:solidFill>
              </a:rPr>
              <a:t>David L. Cooper’s </a:t>
            </a:r>
            <a:r>
              <a:rPr lang="en-US" sz="2400" b="1" i="1" dirty="0">
                <a:solidFill>
                  <a:schemeClr val="tx1"/>
                </a:solidFill>
              </a:rPr>
              <a:t>Golden Rule of Interpretation</a:t>
            </a:r>
          </a:p>
          <a:p>
            <a:pPr lvl="1"/>
            <a:r>
              <a:rPr lang="en-US" sz="2400" i="1" dirty="0"/>
              <a:t>“</a:t>
            </a:r>
            <a:r>
              <a:rPr lang="en-US" sz="2400" i="1" u="sng" dirty="0"/>
              <a:t>When the plain sense of scripture makes common sense, seek no other sense</a:t>
            </a:r>
            <a:r>
              <a:rPr lang="en-US" sz="2400" i="1" dirty="0"/>
              <a:t>; therefore, take every word at its primary, ordinary, and usual meaning unless the facts of the immediate context, studied in light of related passages and axiomatic and fundamental truths, indicate clearly otherwise.”</a:t>
            </a:r>
            <a:endParaRPr lang="en-US" sz="2400" dirty="0"/>
          </a:p>
          <a:p>
            <a:pPr lvl="1"/>
            <a:endParaRPr lang="en-US" sz="1800" b="1" i="1" dirty="0">
              <a:solidFill>
                <a:schemeClr val="tx1"/>
              </a:solidFill>
            </a:endParaRPr>
          </a:p>
          <a:p>
            <a:pPr lvl="1"/>
            <a:endParaRPr lang="en-US" sz="1800" i="1" dirty="0">
              <a:solidFill>
                <a:schemeClr val="tx1"/>
              </a:solidFill>
            </a:endParaRPr>
          </a:p>
          <a:p>
            <a:pPr lvl="1"/>
            <a:endParaRPr lang="en-US" sz="1800" dirty="0">
              <a:solidFill>
                <a:schemeClr val="tx1"/>
              </a:solidFill>
            </a:endParaRPr>
          </a:p>
          <a:p>
            <a:pPr lvl="1"/>
            <a:endParaRPr lang="en-US" sz="2200" i="1" dirty="0">
              <a:solidFill>
                <a:schemeClr val="tx1"/>
              </a:solidFill>
            </a:endParaRPr>
          </a:p>
        </p:txBody>
      </p:sp>
    </p:spTree>
    <p:extLst>
      <p:ext uri="{BB962C8B-B14F-4D97-AF65-F5344CB8AC3E}">
        <p14:creationId xmlns:p14="http://schemas.microsoft.com/office/powerpoint/2010/main" val="1656375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anim calcmode="lin" valueType="num">
                                      <p:cBhvr additive="base">
                                        <p:cTn id="13"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anim calcmode="lin" valueType="num">
                                      <p:cBhvr additive="base">
                                        <p:cTn id="19"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4" end="4"/>
                                            </p:txEl>
                                          </p:spTgt>
                                        </p:tgtEl>
                                        <p:attrNameLst>
                                          <p:attrName>style.visibility</p:attrName>
                                        </p:attrNameLst>
                                      </p:cBhvr>
                                      <p:to>
                                        <p:strVal val="visible"/>
                                      </p:to>
                                    </p:set>
                                    <p:anim calcmode="lin" valueType="num">
                                      <p:cBhvr additive="base">
                                        <p:cTn id="25"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5" end="5"/>
                                            </p:txEl>
                                          </p:spTgt>
                                        </p:tgtEl>
                                        <p:attrNameLst>
                                          <p:attrName>style.visibility</p:attrName>
                                        </p:attrNameLst>
                                      </p:cBhvr>
                                      <p:to>
                                        <p:strVal val="visible"/>
                                      </p:to>
                                    </p:set>
                                    <p:anim calcmode="lin" valueType="num">
                                      <p:cBhvr additive="base">
                                        <p:cTn id="31"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F4BE6-32D4-10D1-8B22-84142A9D13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3783DB-6A3F-B4D8-4147-4B598D100A99}"/>
              </a:ext>
            </a:extLst>
          </p:cNvPr>
          <p:cNvSpPr>
            <a:spLocks noGrp="1"/>
          </p:cNvSpPr>
          <p:nvPr>
            <p:ph type="title"/>
          </p:nvPr>
        </p:nvSpPr>
        <p:spPr>
          <a:xfrm>
            <a:off x="1640156" y="332010"/>
            <a:ext cx="10259744" cy="855412"/>
          </a:xfrm>
        </p:spPr>
        <p:txBody>
          <a:bodyPr>
            <a:noAutofit/>
          </a:bodyPr>
          <a:lstStyle/>
          <a:p>
            <a:r>
              <a:rPr lang="en-US" b="1" dirty="0"/>
              <a:t>Scoffers?</a:t>
            </a:r>
          </a:p>
        </p:txBody>
      </p:sp>
      <p:sp>
        <p:nvSpPr>
          <p:cNvPr id="5" name="Content Placeholder 2">
            <a:extLst>
              <a:ext uri="{FF2B5EF4-FFF2-40B4-BE49-F238E27FC236}">
                <a16:creationId xmlns:a16="http://schemas.microsoft.com/office/drawing/2014/main" id="{52C43AB5-1F33-03E2-05A0-0BE5FE4FA7C4}"/>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2E1469A3-642D-C2FB-87B2-0B43657BDD98}"/>
              </a:ext>
            </a:extLst>
          </p:cNvPr>
          <p:cNvSpPr txBox="1">
            <a:spLocks/>
          </p:cNvSpPr>
          <p:nvPr/>
        </p:nvSpPr>
        <p:spPr>
          <a:xfrm>
            <a:off x="2202025" y="1187422"/>
            <a:ext cx="9767472"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800" b="1" dirty="0">
                <a:solidFill>
                  <a:schemeClr val="tx1"/>
                </a:solidFill>
              </a:rPr>
              <a:t>Genesis Chapter 3 is one of the most attacked passages in the bible </a:t>
            </a:r>
            <a:endParaRPr lang="en-US" sz="2400" dirty="0">
              <a:solidFill>
                <a:schemeClr val="tx1"/>
              </a:solidFill>
            </a:endParaRPr>
          </a:p>
          <a:p>
            <a:endParaRPr lang="en-US" sz="2400" dirty="0">
              <a:solidFill>
                <a:schemeClr val="tx1"/>
              </a:solidFill>
            </a:endParaRPr>
          </a:p>
          <a:p>
            <a:r>
              <a:rPr lang="en-US" sz="2400" i="1" dirty="0">
                <a:solidFill>
                  <a:schemeClr val="tx1"/>
                </a:solidFill>
              </a:rPr>
              <a:t>2 Pet 3:3, I want to remind you that in the last days scoffers will come, mocking the truth and following their own desires.</a:t>
            </a:r>
          </a:p>
          <a:p>
            <a:r>
              <a:rPr lang="en-US" sz="2400" i="1" dirty="0">
                <a:solidFill>
                  <a:schemeClr val="tx1"/>
                </a:solidFill>
              </a:rPr>
              <a:t>Jude 1:17-19, But you, beloved, ought to remember the words that were spoken beforehand by the apostles of our Lord Jesus Christ, 18 that they were saying to you, “In the last time there will be mockers, following after their own ungodly lusts.” 19 These are the ones who cause divisions, worldly-minded, devoid of the Spirit.</a:t>
            </a:r>
          </a:p>
          <a:p>
            <a:r>
              <a:rPr lang="en-US" sz="2400" b="1" dirty="0">
                <a:solidFill>
                  <a:schemeClr val="tx1"/>
                </a:solidFill>
              </a:rPr>
              <a:t>QUESTION: Why do they scoff, especially about Genesis 3?</a:t>
            </a:r>
          </a:p>
          <a:p>
            <a:endParaRPr lang="en-US" sz="2400" dirty="0">
              <a:solidFill>
                <a:schemeClr val="tx1"/>
              </a:solidFill>
            </a:endParaRPr>
          </a:p>
          <a:p>
            <a:pPr lvl="1"/>
            <a:endParaRPr lang="en-US" sz="1800" b="1" i="1" dirty="0">
              <a:solidFill>
                <a:schemeClr val="tx1"/>
              </a:solidFill>
            </a:endParaRPr>
          </a:p>
          <a:p>
            <a:pPr lvl="1"/>
            <a:endParaRPr lang="en-US" sz="1800" i="1" dirty="0">
              <a:solidFill>
                <a:schemeClr val="tx1"/>
              </a:solidFill>
            </a:endParaRPr>
          </a:p>
          <a:p>
            <a:pPr lvl="1"/>
            <a:endParaRPr lang="en-US" sz="1800" dirty="0">
              <a:solidFill>
                <a:schemeClr val="tx1"/>
              </a:solidFill>
            </a:endParaRPr>
          </a:p>
          <a:p>
            <a:pPr lvl="1"/>
            <a:endParaRPr lang="en-US" sz="2200" i="1" dirty="0">
              <a:solidFill>
                <a:schemeClr val="tx1"/>
              </a:solidFill>
            </a:endParaRPr>
          </a:p>
        </p:txBody>
      </p:sp>
    </p:spTree>
    <p:extLst>
      <p:ext uri="{BB962C8B-B14F-4D97-AF65-F5344CB8AC3E}">
        <p14:creationId xmlns:p14="http://schemas.microsoft.com/office/powerpoint/2010/main" val="3512756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anim calcmode="lin" valueType="num">
                                      <p:cBhvr additive="base">
                                        <p:cTn id="13"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anim calcmode="lin" valueType="num">
                                      <p:cBhvr additive="base">
                                        <p:cTn id="19"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4" end="4"/>
                                            </p:txEl>
                                          </p:spTgt>
                                        </p:tgtEl>
                                        <p:attrNameLst>
                                          <p:attrName>style.visibility</p:attrName>
                                        </p:attrNameLst>
                                      </p:cBhvr>
                                      <p:to>
                                        <p:strVal val="visible"/>
                                      </p:to>
                                    </p:set>
                                    <p:anim calcmode="lin" valueType="num">
                                      <p:cBhvr additive="base">
                                        <p:cTn id="25"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1BF6C-C5C2-12F3-DDAB-F8CDA3C915C0}"/>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DDFD0C4-6D49-79B1-1A8A-6AF956975E71}"/>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pic>
        <p:nvPicPr>
          <p:cNvPr id="6" name="Picture 5">
            <a:extLst>
              <a:ext uri="{FF2B5EF4-FFF2-40B4-BE49-F238E27FC236}">
                <a16:creationId xmlns:a16="http://schemas.microsoft.com/office/drawing/2014/main" id="{458DF29D-A9A2-E993-419A-9994BF9710CD}"/>
              </a:ext>
            </a:extLst>
          </p:cNvPr>
          <p:cNvPicPr>
            <a:picLocks noChangeAspect="1"/>
          </p:cNvPicPr>
          <p:nvPr/>
        </p:nvPicPr>
        <p:blipFill>
          <a:blip r:embed="rId3"/>
          <a:stretch>
            <a:fillRect/>
          </a:stretch>
        </p:blipFill>
        <p:spPr>
          <a:xfrm>
            <a:off x="1596887" y="543882"/>
            <a:ext cx="10009471" cy="5770235"/>
          </a:xfrm>
          <a:prstGeom prst="rect">
            <a:avLst/>
          </a:prstGeom>
        </p:spPr>
      </p:pic>
      <p:sp>
        <p:nvSpPr>
          <p:cNvPr id="12" name="Content Placeholder 2">
            <a:extLst>
              <a:ext uri="{FF2B5EF4-FFF2-40B4-BE49-F238E27FC236}">
                <a16:creationId xmlns:a16="http://schemas.microsoft.com/office/drawing/2014/main" id="{F495F916-1D21-C936-634C-856D36392FC0}"/>
              </a:ext>
            </a:extLst>
          </p:cNvPr>
          <p:cNvSpPr txBox="1">
            <a:spLocks/>
          </p:cNvSpPr>
          <p:nvPr/>
        </p:nvSpPr>
        <p:spPr>
          <a:xfrm>
            <a:off x="2202025" y="1187422"/>
            <a:ext cx="9767472"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solidFill>
                <a:schemeClr val="tx1"/>
              </a:solidFill>
            </a:endParaRPr>
          </a:p>
        </p:txBody>
      </p:sp>
      <p:pic>
        <p:nvPicPr>
          <p:cNvPr id="10" name="Graphic 9" descr="Alterations &amp; Tailoring with solid fill">
            <a:hlinkClick r:id="rId4"/>
            <a:extLst>
              <a:ext uri="{FF2B5EF4-FFF2-40B4-BE49-F238E27FC236}">
                <a16:creationId xmlns:a16="http://schemas.microsoft.com/office/drawing/2014/main" id="{051F0CCC-51CE-572C-825B-D70E1170F97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416328" y="5260327"/>
            <a:ext cx="914400" cy="914400"/>
          </a:xfrm>
          <a:prstGeom prst="rect">
            <a:avLst/>
          </a:prstGeom>
        </p:spPr>
      </p:pic>
    </p:spTree>
    <p:extLst>
      <p:ext uri="{BB962C8B-B14F-4D97-AF65-F5344CB8AC3E}">
        <p14:creationId xmlns:p14="http://schemas.microsoft.com/office/powerpoint/2010/main" val="255344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4628E-9643-CE95-BEC5-195089F64A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FA22A9-81FA-E96E-7103-6DBD2F319969}"/>
              </a:ext>
            </a:extLst>
          </p:cNvPr>
          <p:cNvSpPr>
            <a:spLocks noGrp="1"/>
          </p:cNvSpPr>
          <p:nvPr>
            <p:ph type="title"/>
          </p:nvPr>
        </p:nvSpPr>
        <p:spPr>
          <a:xfrm>
            <a:off x="1640156" y="332010"/>
            <a:ext cx="10259744" cy="855412"/>
          </a:xfrm>
        </p:spPr>
        <p:txBody>
          <a:bodyPr>
            <a:noAutofit/>
          </a:bodyPr>
          <a:lstStyle/>
          <a:p>
            <a:r>
              <a:rPr lang="en-US" b="1" dirty="0"/>
              <a:t>Genesis 3 explains the world in which we live!</a:t>
            </a:r>
          </a:p>
        </p:txBody>
      </p:sp>
      <p:sp>
        <p:nvSpPr>
          <p:cNvPr id="5" name="Content Placeholder 2">
            <a:extLst>
              <a:ext uri="{FF2B5EF4-FFF2-40B4-BE49-F238E27FC236}">
                <a16:creationId xmlns:a16="http://schemas.microsoft.com/office/drawing/2014/main" id="{DC1EBFC7-1860-C797-CF74-58E224A53CE5}"/>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8B87147A-A4A9-D06C-A7E3-43ABBF403B07}"/>
              </a:ext>
            </a:extLst>
          </p:cNvPr>
          <p:cNvSpPr txBox="1">
            <a:spLocks/>
          </p:cNvSpPr>
          <p:nvPr/>
        </p:nvSpPr>
        <p:spPr>
          <a:xfrm>
            <a:off x="2202025" y="1187422"/>
            <a:ext cx="9767472"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solidFill>
                  <a:schemeClr val="tx1"/>
                </a:solidFill>
              </a:rPr>
              <a:t>Why is there evil and suffering and death?</a:t>
            </a:r>
          </a:p>
          <a:p>
            <a:r>
              <a:rPr lang="en-US" sz="2400" b="1" dirty="0">
                <a:solidFill>
                  <a:schemeClr val="tx1"/>
                </a:solidFill>
              </a:rPr>
              <a:t>Why are there wars, famines, diseases and pestilences?</a:t>
            </a:r>
          </a:p>
          <a:p>
            <a:r>
              <a:rPr lang="en-US" sz="2400" b="1" dirty="0">
                <a:solidFill>
                  <a:schemeClr val="tx1"/>
                </a:solidFill>
              </a:rPr>
              <a:t>Why is there rape and murder and adultery and abortion?</a:t>
            </a:r>
          </a:p>
          <a:p>
            <a:r>
              <a:rPr lang="en-US" sz="2400" b="1" dirty="0">
                <a:solidFill>
                  <a:schemeClr val="tx1"/>
                </a:solidFill>
              </a:rPr>
              <a:t>Why do we need a Savior?</a:t>
            </a:r>
          </a:p>
          <a:p>
            <a:pPr lvl="1"/>
            <a:r>
              <a:rPr lang="en-US" sz="2400" dirty="0">
                <a:solidFill>
                  <a:schemeClr val="tx1"/>
                </a:solidFill>
              </a:rPr>
              <a:t>This last one is of </a:t>
            </a:r>
            <a:r>
              <a:rPr lang="en-US" sz="2400" i="1" u="sng" dirty="0">
                <a:solidFill>
                  <a:schemeClr val="tx1"/>
                </a:solidFill>
              </a:rPr>
              <a:t>particular concern </a:t>
            </a:r>
            <a:r>
              <a:rPr lang="en-US" sz="2400" dirty="0">
                <a:solidFill>
                  <a:schemeClr val="tx1"/>
                </a:solidFill>
              </a:rPr>
              <a:t>to Satan</a:t>
            </a:r>
          </a:p>
          <a:p>
            <a:pPr lvl="1"/>
            <a:r>
              <a:rPr lang="en-US" sz="2400" dirty="0">
                <a:solidFill>
                  <a:schemeClr val="tx1"/>
                </a:solidFill>
              </a:rPr>
              <a:t>Throw away, allegorize, or distort chapter 3 and…</a:t>
            </a:r>
          </a:p>
          <a:p>
            <a:pPr lvl="2"/>
            <a:r>
              <a:rPr lang="en-US" sz="2200" dirty="0">
                <a:solidFill>
                  <a:schemeClr val="tx1"/>
                </a:solidFill>
              </a:rPr>
              <a:t>There is no understanding of the nature of universal sin</a:t>
            </a:r>
          </a:p>
          <a:p>
            <a:pPr lvl="2"/>
            <a:r>
              <a:rPr lang="en-US" sz="2200" dirty="0">
                <a:solidFill>
                  <a:schemeClr val="tx1"/>
                </a:solidFill>
              </a:rPr>
              <a:t>No sin, no need for redemption</a:t>
            </a:r>
          </a:p>
          <a:p>
            <a:pPr lvl="2"/>
            <a:r>
              <a:rPr lang="en-US" sz="2200" dirty="0">
                <a:solidFill>
                  <a:schemeClr val="tx1"/>
                </a:solidFill>
              </a:rPr>
              <a:t>No need for redemption, Jesus becomes unnecessary</a:t>
            </a:r>
          </a:p>
          <a:p>
            <a:pPr lvl="2"/>
            <a:r>
              <a:rPr lang="en-US" sz="2200" dirty="0">
                <a:solidFill>
                  <a:schemeClr val="tx1"/>
                </a:solidFill>
              </a:rPr>
              <a:t>Without Jesus we are going to hell</a:t>
            </a:r>
            <a:endParaRPr lang="en-US" sz="1800" i="1" dirty="0">
              <a:solidFill>
                <a:schemeClr val="tx1"/>
              </a:solidFill>
            </a:endParaRPr>
          </a:p>
          <a:p>
            <a:pPr lvl="1"/>
            <a:endParaRPr lang="en-US" sz="1800" dirty="0">
              <a:solidFill>
                <a:schemeClr val="tx1"/>
              </a:solidFill>
            </a:endParaRPr>
          </a:p>
          <a:p>
            <a:pPr lvl="1"/>
            <a:endParaRPr lang="en-US" sz="2200" i="1" dirty="0">
              <a:solidFill>
                <a:schemeClr val="tx1"/>
              </a:solidFill>
            </a:endParaRPr>
          </a:p>
        </p:txBody>
      </p:sp>
    </p:spTree>
    <p:extLst>
      <p:ext uri="{BB962C8B-B14F-4D97-AF65-F5344CB8AC3E}">
        <p14:creationId xmlns:p14="http://schemas.microsoft.com/office/powerpoint/2010/main" val="2938083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8EBB9-5599-DDAD-4A45-914E794913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C1DA0D-8419-FD7F-1795-C03EE700FA3B}"/>
              </a:ext>
            </a:extLst>
          </p:cNvPr>
          <p:cNvSpPr>
            <a:spLocks noGrp="1"/>
          </p:cNvSpPr>
          <p:nvPr>
            <p:ph type="title"/>
          </p:nvPr>
        </p:nvSpPr>
        <p:spPr>
          <a:xfrm>
            <a:off x="1640156" y="332010"/>
            <a:ext cx="10259744" cy="855412"/>
          </a:xfrm>
        </p:spPr>
        <p:txBody>
          <a:bodyPr>
            <a:noAutofit/>
          </a:bodyPr>
          <a:lstStyle/>
          <a:p>
            <a:r>
              <a:rPr lang="en-US" b="1" dirty="0"/>
              <a:t>An Introduction to Good and Evil, page 1</a:t>
            </a:r>
          </a:p>
        </p:txBody>
      </p:sp>
      <p:sp>
        <p:nvSpPr>
          <p:cNvPr id="5" name="Content Placeholder 2">
            <a:extLst>
              <a:ext uri="{FF2B5EF4-FFF2-40B4-BE49-F238E27FC236}">
                <a16:creationId xmlns:a16="http://schemas.microsoft.com/office/drawing/2014/main" id="{D558FF94-5BDB-AE38-F943-9E688B3726E9}"/>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9C2659A8-3085-3A07-DC2F-068C1D72772B}"/>
              </a:ext>
            </a:extLst>
          </p:cNvPr>
          <p:cNvSpPr txBox="1">
            <a:spLocks/>
          </p:cNvSpPr>
          <p:nvPr/>
        </p:nvSpPr>
        <p:spPr>
          <a:xfrm>
            <a:off x="2202025" y="1187422"/>
            <a:ext cx="9767472"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solidFill>
                  <a:schemeClr val="tx1"/>
                </a:solidFill>
              </a:rPr>
              <a:t>God is the source of all goodness</a:t>
            </a:r>
          </a:p>
          <a:p>
            <a:pPr lvl="1"/>
            <a:r>
              <a:rPr lang="en-US" sz="2200" dirty="0">
                <a:solidFill>
                  <a:schemeClr val="tx1"/>
                </a:solidFill>
              </a:rPr>
              <a:t>When God created, He called His creation very good</a:t>
            </a:r>
          </a:p>
          <a:p>
            <a:pPr lvl="1"/>
            <a:r>
              <a:rPr lang="en-US" sz="2200" dirty="0">
                <a:solidFill>
                  <a:schemeClr val="tx1"/>
                </a:solidFill>
              </a:rPr>
              <a:t>There was no actual evil</a:t>
            </a:r>
          </a:p>
          <a:p>
            <a:pPr lvl="1"/>
            <a:r>
              <a:rPr lang="en-US" sz="2200" dirty="0">
                <a:solidFill>
                  <a:schemeClr val="tx1"/>
                </a:solidFill>
              </a:rPr>
              <a:t>Did God create any evil?</a:t>
            </a:r>
          </a:p>
          <a:p>
            <a:pPr lvl="2"/>
            <a:r>
              <a:rPr lang="en-US" sz="2200" dirty="0">
                <a:solidFill>
                  <a:schemeClr val="tx1"/>
                </a:solidFill>
              </a:rPr>
              <a:t>He did not, nor can He</a:t>
            </a:r>
          </a:p>
          <a:p>
            <a:r>
              <a:rPr lang="en-US" sz="2400" b="1" dirty="0">
                <a:solidFill>
                  <a:schemeClr val="tx1"/>
                </a:solidFill>
              </a:rPr>
              <a:t>Good is an intrinsic </a:t>
            </a:r>
            <a:r>
              <a:rPr lang="en-US" sz="2400" b="1" u="sng" dirty="0">
                <a:solidFill>
                  <a:schemeClr val="tx1"/>
                </a:solidFill>
              </a:rPr>
              <a:t>quality</a:t>
            </a:r>
            <a:r>
              <a:rPr lang="en-US" sz="2400" b="1" dirty="0">
                <a:solidFill>
                  <a:schemeClr val="tx1"/>
                </a:solidFill>
              </a:rPr>
              <a:t> of something</a:t>
            </a:r>
          </a:p>
          <a:p>
            <a:r>
              <a:rPr lang="en-US" sz="2400" b="1" dirty="0">
                <a:solidFill>
                  <a:schemeClr val="tx1"/>
                </a:solidFill>
              </a:rPr>
              <a:t>Evil is not a thing in itself</a:t>
            </a:r>
          </a:p>
          <a:p>
            <a:r>
              <a:rPr lang="en-US" sz="2400" b="1" dirty="0">
                <a:solidFill>
                  <a:schemeClr val="tx1"/>
                </a:solidFill>
              </a:rPr>
              <a:t>Rather, evil is the privation or corruption of some good that something ought to have (Augustine)</a:t>
            </a:r>
          </a:p>
          <a:p>
            <a:pPr lvl="1"/>
            <a:r>
              <a:rPr lang="en-US" sz="2200" dirty="0">
                <a:solidFill>
                  <a:schemeClr val="tx1"/>
                </a:solidFill>
              </a:rPr>
              <a:t>murder is the removal of human life, an intrinsic good</a:t>
            </a:r>
          </a:p>
          <a:p>
            <a:pPr lvl="1"/>
            <a:r>
              <a:rPr lang="en-US" sz="2200" dirty="0">
                <a:solidFill>
                  <a:schemeClr val="tx1"/>
                </a:solidFill>
              </a:rPr>
              <a:t>adultery is the privation of marriage, another intrinsic good</a:t>
            </a:r>
          </a:p>
          <a:p>
            <a:pPr lvl="1"/>
            <a:r>
              <a:rPr lang="en-US" sz="2200" dirty="0">
                <a:solidFill>
                  <a:schemeClr val="tx1"/>
                </a:solidFill>
              </a:rPr>
              <a:t>hate destroys relationship, another intrinsic good</a:t>
            </a:r>
          </a:p>
        </p:txBody>
      </p:sp>
    </p:spTree>
    <p:extLst>
      <p:ext uri="{BB962C8B-B14F-4D97-AF65-F5344CB8AC3E}">
        <p14:creationId xmlns:p14="http://schemas.microsoft.com/office/powerpoint/2010/main" val="412980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xEl>
                                              <p:pRg st="10" end="10"/>
                                            </p:txEl>
                                          </p:spTgt>
                                        </p:tgtEl>
                                        <p:attrNameLst>
                                          <p:attrName>style.visibility</p:attrName>
                                        </p:attrNameLst>
                                      </p:cBhvr>
                                      <p:to>
                                        <p:strVal val="visible"/>
                                      </p:to>
                                    </p:set>
                                    <p:anim calcmode="lin" valueType="num">
                                      <p:cBhvr additive="base">
                                        <p:cTn id="67" dur="500" fill="hold"/>
                                        <p:tgtEl>
                                          <p:spTgt spid="1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52862-85D9-5232-C060-C16D8C90D2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CDEF2B-66EF-A008-15BC-35E48704A55F}"/>
              </a:ext>
            </a:extLst>
          </p:cNvPr>
          <p:cNvSpPr>
            <a:spLocks noGrp="1"/>
          </p:cNvSpPr>
          <p:nvPr>
            <p:ph type="title"/>
          </p:nvPr>
        </p:nvSpPr>
        <p:spPr>
          <a:xfrm>
            <a:off x="1640156" y="332010"/>
            <a:ext cx="10259744" cy="855412"/>
          </a:xfrm>
        </p:spPr>
        <p:txBody>
          <a:bodyPr>
            <a:noAutofit/>
          </a:bodyPr>
          <a:lstStyle/>
          <a:p>
            <a:r>
              <a:rPr lang="en-US" b="1" dirty="0"/>
              <a:t>An Introduction to Good and Evil, page 2</a:t>
            </a:r>
          </a:p>
        </p:txBody>
      </p:sp>
      <p:sp>
        <p:nvSpPr>
          <p:cNvPr id="5" name="Content Placeholder 2">
            <a:extLst>
              <a:ext uri="{FF2B5EF4-FFF2-40B4-BE49-F238E27FC236}">
                <a16:creationId xmlns:a16="http://schemas.microsoft.com/office/drawing/2014/main" id="{14594625-EB70-7CB4-D44F-A2F8C8A34FC9}"/>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BAE379EE-1674-D130-7269-FA4B9480168A}"/>
              </a:ext>
            </a:extLst>
          </p:cNvPr>
          <p:cNvSpPr txBox="1">
            <a:spLocks/>
          </p:cNvSpPr>
          <p:nvPr/>
        </p:nvSpPr>
        <p:spPr>
          <a:xfrm>
            <a:off x="2202025" y="1187422"/>
            <a:ext cx="9767472"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solidFill>
                  <a:schemeClr val="tx1"/>
                </a:solidFill>
              </a:rPr>
              <a:t>QUESTION: So where does evil come from?</a:t>
            </a:r>
          </a:p>
          <a:p>
            <a:pPr lvl="1"/>
            <a:r>
              <a:rPr lang="en-US" sz="2200" dirty="0">
                <a:solidFill>
                  <a:schemeClr val="tx1"/>
                </a:solidFill>
              </a:rPr>
              <a:t>God created everything “good”, including man and even the angels of heaven.</a:t>
            </a:r>
          </a:p>
          <a:p>
            <a:pPr lvl="1"/>
            <a:r>
              <a:rPr lang="en-US" sz="2200" dirty="0">
                <a:solidFill>
                  <a:schemeClr val="tx1"/>
                </a:solidFill>
              </a:rPr>
              <a:t>But both men and angels were created with the power of “contrary choice”.</a:t>
            </a:r>
          </a:p>
          <a:p>
            <a:pPr lvl="1"/>
            <a:r>
              <a:rPr lang="en-US" sz="2200" dirty="0">
                <a:solidFill>
                  <a:schemeClr val="tx1"/>
                </a:solidFill>
              </a:rPr>
              <a:t>We (and they) have the power to make a choice contrary to our good nature.</a:t>
            </a:r>
            <a:endParaRPr lang="en-US" sz="2400" b="1" dirty="0">
              <a:solidFill>
                <a:schemeClr val="tx1"/>
              </a:solidFill>
            </a:endParaRPr>
          </a:p>
          <a:p>
            <a:r>
              <a:rPr lang="en-US" sz="2400" b="1" dirty="0">
                <a:solidFill>
                  <a:schemeClr val="tx1"/>
                </a:solidFill>
              </a:rPr>
              <a:t>QUESTION: Is the power of contrary choice good?</a:t>
            </a:r>
            <a:endParaRPr lang="en-US" sz="2200" b="1" dirty="0">
              <a:solidFill>
                <a:schemeClr val="tx1"/>
              </a:solidFill>
            </a:endParaRPr>
          </a:p>
          <a:p>
            <a:pPr lvl="1"/>
            <a:r>
              <a:rPr lang="en-US" sz="2200" dirty="0">
                <a:solidFill>
                  <a:schemeClr val="tx1"/>
                </a:solidFill>
              </a:rPr>
              <a:t>God himself does not have the power of contrary choice (he cannot go against his own nature)</a:t>
            </a:r>
          </a:p>
          <a:p>
            <a:pPr lvl="1"/>
            <a:r>
              <a:rPr lang="en-US" sz="2200" dirty="0">
                <a:solidFill>
                  <a:schemeClr val="tx1"/>
                </a:solidFill>
              </a:rPr>
              <a:t>However, the power of contrary choice is good. God allowed it.</a:t>
            </a:r>
          </a:p>
          <a:p>
            <a:pPr lvl="1"/>
            <a:r>
              <a:rPr lang="en-US" sz="2200" dirty="0">
                <a:solidFill>
                  <a:schemeClr val="tx1"/>
                </a:solidFill>
              </a:rPr>
              <a:t>Otherwise, we would be a race of robots. </a:t>
            </a:r>
            <a:r>
              <a:rPr lang="en-US" sz="2200" u="sng" dirty="0">
                <a:solidFill>
                  <a:schemeClr val="tx1"/>
                </a:solidFill>
              </a:rPr>
              <a:t>But it also brings with it the possibility of evil.</a:t>
            </a:r>
            <a:endParaRPr lang="en-US" sz="2000" u="sng" dirty="0">
              <a:solidFill>
                <a:schemeClr val="tx1"/>
              </a:solidFill>
            </a:endParaRPr>
          </a:p>
        </p:txBody>
      </p:sp>
    </p:spTree>
    <p:extLst>
      <p:ext uri="{BB962C8B-B14F-4D97-AF65-F5344CB8AC3E}">
        <p14:creationId xmlns:p14="http://schemas.microsoft.com/office/powerpoint/2010/main" val="1536243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82856-0EEF-7C82-189D-618AF2FFEA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476896-355D-E7A7-7B5C-B7BD86ABD6C0}"/>
              </a:ext>
            </a:extLst>
          </p:cNvPr>
          <p:cNvSpPr>
            <a:spLocks noGrp="1"/>
          </p:cNvSpPr>
          <p:nvPr>
            <p:ph type="title"/>
          </p:nvPr>
        </p:nvSpPr>
        <p:spPr>
          <a:xfrm>
            <a:off x="1640156" y="332010"/>
            <a:ext cx="10259744" cy="855412"/>
          </a:xfrm>
        </p:spPr>
        <p:txBody>
          <a:bodyPr>
            <a:noAutofit/>
          </a:bodyPr>
          <a:lstStyle/>
          <a:p>
            <a:r>
              <a:rPr lang="en-US" b="1" dirty="0"/>
              <a:t>An Introduction to Good and Evil, page 3</a:t>
            </a:r>
          </a:p>
        </p:txBody>
      </p:sp>
      <p:sp>
        <p:nvSpPr>
          <p:cNvPr id="5" name="Content Placeholder 2">
            <a:extLst>
              <a:ext uri="{FF2B5EF4-FFF2-40B4-BE49-F238E27FC236}">
                <a16:creationId xmlns:a16="http://schemas.microsoft.com/office/drawing/2014/main" id="{3B785270-5E6A-723A-BAB7-B1DFED2ED9BA}"/>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46C5D99E-4EE3-B79E-348D-B680A016B35A}"/>
              </a:ext>
            </a:extLst>
          </p:cNvPr>
          <p:cNvSpPr txBox="1">
            <a:spLocks/>
          </p:cNvSpPr>
          <p:nvPr/>
        </p:nvSpPr>
        <p:spPr>
          <a:xfrm>
            <a:off x="2202025" y="1187422"/>
            <a:ext cx="9767472"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solidFill>
                  <a:schemeClr val="tx1"/>
                </a:solidFill>
              </a:rPr>
              <a:t>QUESTION: what’s the good that can come out of our making a contrary choice?</a:t>
            </a:r>
          </a:p>
          <a:p>
            <a:pPr lvl="1"/>
            <a:r>
              <a:rPr lang="en-US" sz="2200" dirty="0">
                <a:solidFill>
                  <a:schemeClr val="tx1"/>
                </a:solidFill>
              </a:rPr>
              <a:t>The opportunity to love God freely. </a:t>
            </a:r>
          </a:p>
          <a:p>
            <a:pPr lvl="1"/>
            <a:r>
              <a:rPr lang="en-US" sz="2200" dirty="0">
                <a:solidFill>
                  <a:schemeClr val="tx1"/>
                </a:solidFill>
              </a:rPr>
              <a:t>Real love must be free</a:t>
            </a:r>
          </a:p>
          <a:p>
            <a:endParaRPr lang="en-US" sz="2400" b="1" dirty="0">
              <a:solidFill>
                <a:schemeClr val="tx1"/>
              </a:solidFill>
            </a:endParaRPr>
          </a:p>
          <a:p>
            <a:r>
              <a:rPr lang="en-US" sz="2400" b="1" dirty="0">
                <a:solidFill>
                  <a:schemeClr val="tx1"/>
                </a:solidFill>
              </a:rPr>
              <a:t>QUESTION: So why doesn’t God immediately destroy evil?</a:t>
            </a:r>
          </a:p>
          <a:p>
            <a:pPr lvl="1"/>
            <a:r>
              <a:rPr lang="en-US" sz="2200" dirty="0">
                <a:solidFill>
                  <a:schemeClr val="tx1"/>
                </a:solidFill>
              </a:rPr>
              <a:t>He will do someday! He certainly could do it.</a:t>
            </a:r>
          </a:p>
          <a:p>
            <a:pPr lvl="1"/>
            <a:r>
              <a:rPr lang="en-US" sz="2200" dirty="0">
                <a:solidFill>
                  <a:schemeClr val="tx1"/>
                </a:solidFill>
              </a:rPr>
              <a:t>Because he would have to destroy all of us as well!</a:t>
            </a:r>
          </a:p>
          <a:p>
            <a:pPr lvl="1"/>
            <a:r>
              <a:rPr lang="en-US" sz="2200" u="sng" dirty="0">
                <a:solidFill>
                  <a:schemeClr val="tx1"/>
                </a:solidFill>
              </a:rPr>
              <a:t>Revelation tells us the story, in God’s time!</a:t>
            </a:r>
            <a:endParaRPr lang="en-US" sz="1800" u="sng" dirty="0">
              <a:solidFill>
                <a:schemeClr val="tx1"/>
              </a:solidFill>
            </a:endParaRPr>
          </a:p>
        </p:txBody>
      </p:sp>
    </p:spTree>
    <p:extLst>
      <p:ext uri="{BB962C8B-B14F-4D97-AF65-F5344CB8AC3E}">
        <p14:creationId xmlns:p14="http://schemas.microsoft.com/office/powerpoint/2010/main" val="2229271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4" end="4"/>
                                            </p:txEl>
                                          </p:spTgt>
                                        </p:tgtEl>
                                        <p:attrNameLst>
                                          <p:attrName>style.visibility</p:attrName>
                                        </p:attrNameLst>
                                      </p:cBhvr>
                                      <p:to>
                                        <p:strVal val="visible"/>
                                      </p:to>
                                    </p:set>
                                    <p:anim calcmode="lin" valueType="num">
                                      <p:cBhvr additive="base">
                                        <p:cTn id="25"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5" end="5"/>
                                            </p:txEl>
                                          </p:spTgt>
                                        </p:tgtEl>
                                        <p:attrNameLst>
                                          <p:attrName>style.visibility</p:attrName>
                                        </p:attrNameLst>
                                      </p:cBhvr>
                                      <p:to>
                                        <p:strVal val="visible"/>
                                      </p:to>
                                    </p:set>
                                    <p:anim calcmode="lin" valueType="num">
                                      <p:cBhvr additive="base">
                                        <p:cTn id="31"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 calcmode="lin" valueType="num">
                                      <p:cBhvr additive="base">
                                        <p:cTn id="37"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7" end="7"/>
                                            </p:txEl>
                                          </p:spTgt>
                                        </p:tgtEl>
                                        <p:attrNameLst>
                                          <p:attrName>style.visibility</p:attrName>
                                        </p:attrNameLst>
                                      </p:cBhvr>
                                      <p:to>
                                        <p:strVal val="visible"/>
                                      </p:to>
                                    </p:set>
                                    <p:anim calcmode="lin" valueType="num">
                                      <p:cBhvr additive="base">
                                        <p:cTn id="43"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7A9BB-6D4E-B33D-A2B6-3DEFC88D14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A964D0-5C9E-639B-714F-0055AB30F834}"/>
              </a:ext>
            </a:extLst>
          </p:cNvPr>
          <p:cNvSpPr>
            <a:spLocks noGrp="1"/>
          </p:cNvSpPr>
          <p:nvPr>
            <p:ph type="title"/>
          </p:nvPr>
        </p:nvSpPr>
        <p:spPr>
          <a:xfrm>
            <a:off x="1640156" y="332010"/>
            <a:ext cx="10259744" cy="855412"/>
          </a:xfrm>
        </p:spPr>
        <p:txBody>
          <a:bodyPr>
            <a:noAutofit/>
          </a:bodyPr>
          <a:lstStyle/>
          <a:p>
            <a:r>
              <a:rPr lang="en-US" sz="2800" b="1" i="1" dirty="0"/>
              <a:t>Genesis 3:1a, </a:t>
            </a:r>
            <a:r>
              <a:rPr lang="en-US" sz="2800" b="1" i="1" dirty="0">
                <a:solidFill>
                  <a:schemeClr val="tx1"/>
                </a:solidFill>
              </a:rPr>
              <a:t>Now the </a:t>
            </a:r>
            <a:r>
              <a:rPr lang="en-US" sz="2800" b="1" i="1" u="sng" dirty="0">
                <a:solidFill>
                  <a:schemeClr val="tx1"/>
                </a:solidFill>
              </a:rPr>
              <a:t>serpent</a:t>
            </a:r>
            <a:r>
              <a:rPr lang="en-US" sz="2800" b="1" i="1" dirty="0">
                <a:solidFill>
                  <a:schemeClr val="tx1"/>
                </a:solidFill>
              </a:rPr>
              <a:t> was more crafty than any other beast of the field that the </a:t>
            </a:r>
            <a:r>
              <a:rPr lang="en-US" sz="2800" b="1" i="1" dirty="0">
                <a:solidFill>
                  <a:srgbClr val="0070C0"/>
                </a:solidFill>
              </a:rPr>
              <a:t>Lord God </a:t>
            </a:r>
            <a:r>
              <a:rPr lang="en-US" sz="2800" b="1" i="1" dirty="0">
                <a:solidFill>
                  <a:schemeClr val="tx1"/>
                </a:solidFill>
              </a:rPr>
              <a:t>had made.</a:t>
            </a:r>
            <a:br>
              <a:rPr lang="en-US" sz="3600" b="1" i="1" dirty="0">
                <a:solidFill>
                  <a:schemeClr val="tx1"/>
                </a:solidFill>
              </a:rPr>
            </a:br>
            <a:endParaRPr lang="en-US" b="1" dirty="0"/>
          </a:p>
        </p:txBody>
      </p:sp>
      <p:sp>
        <p:nvSpPr>
          <p:cNvPr id="5" name="Content Placeholder 2">
            <a:extLst>
              <a:ext uri="{FF2B5EF4-FFF2-40B4-BE49-F238E27FC236}">
                <a16:creationId xmlns:a16="http://schemas.microsoft.com/office/drawing/2014/main" id="{544AA665-4DFE-7524-DC0B-D18B91F6DFB7}"/>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0829A4FA-F14C-7A61-E4E2-0346D3DCD672}"/>
              </a:ext>
            </a:extLst>
          </p:cNvPr>
          <p:cNvSpPr txBox="1">
            <a:spLocks/>
          </p:cNvSpPr>
          <p:nvPr/>
        </p:nvSpPr>
        <p:spPr>
          <a:xfrm>
            <a:off x="2202025" y="2054942"/>
            <a:ext cx="9767472" cy="44710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r>
              <a:rPr lang="en-US" sz="2200" dirty="0">
                <a:solidFill>
                  <a:schemeClr val="tx1"/>
                </a:solidFill>
              </a:rPr>
              <a:t>The Hebrew word “</a:t>
            </a:r>
            <a:r>
              <a:rPr lang="en-US" sz="2200" dirty="0" err="1">
                <a:solidFill>
                  <a:schemeClr val="tx1"/>
                </a:solidFill>
              </a:rPr>
              <a:t>Nachash</a:t>
            </a:r>
            <a:r>
              <a:rPr lang="en-US" sz="2200" dirty="0">
                <a:solidFill>
                  <a:schemeClr val="tx1"/>
                </a:solidFill>
              </a:rPr>
              <a:t>” in the bible is </a:t>
            </a:r>
            <a:r>
              <a:rPr lang="en-US" sz="2200" u="sng" dirty="0">
                <a:solidFill>
                  <a:schemeClr val="tx1"/>
                </a:solidFill>
              </a:rPr>
              <a:t>literally</a:t>
            </a:r>
            <a:r>
              <a:rPr lang="en-US" sz="2200" dirty="0">
                <a:solidFill>
                  <a:schemeClr val="tx1"/>
                </a:solidFill>
              </a:rPr>
              <a:t> a serpent (or snake) and is also used </a:t>
            </a:r>
            <a:r>
              <a:rPr lang="en-US" sz="2200" u="sng" dirty="0">
                <a:solidFill>
                  <a:schemeClr val="tx1"/>
                </a:solidFill>
              </a:rPr>
              <a:t>figuratively in the OT</a:t>
            </a:r>
            <a:endParaRPr lang="en-US" sz="2200" dirty="0">
              <a:solidFill>
                <a:schemeClr val="tx1"/>
              </a:solidFill>
            </a:endParaRPr>
          </a:p>
          <a:p>
            <a:pPr lvl="1"/>
            <a:r>
              <a:rPr lang="en-US" sz="2200" dirty="0" err="1">
                <a:solidFill>
                  <a:schemeClr val="tx1"/>
                </a:solidFill>
              </a:rPr>
              <a:t>Nachash</a:t>
            </a:r>
            <a:r>
              <a:rPr lang="en-US" sz="2200" dirty="0">
                <a:solidFill>
                  <a:schemeClr val="tx1"/>
                </a:solidFill>
              </a:rPr>
              <a:t> is synonymous with Hebrew Tannin, which means “dragon”</a:t>
            </a:r>
          </a:p>
          <a:p>
            <a:pPr lvl="2"/>
            <a:r>
              <a:rPr lang="en-US" sz="2000" b="1" dirty="0">
                <a:solidFill>
                  <a:schemeClr val="tx1"/>
                </a:solidFill>
              </a:rPr>
              <a:t>Rev 20:2, uses both terms</a:t>
            </a:r>
            <a:r>
              <a:rPr lang="en-US" sz="2000" dirty="0">
                <a:solidFill>
                  <a:schemeClr val="tx1"/>
                </a:solidFill>
              </a:rPr>
              <a:t>, </a:t>
            </a:r>
            <a:r>
              <a:rPr lang="en-US" sz="2000" i="1" dirty="0">
                <a:solidFill>
                  <a:schemeClr val="tx1"/>
                </a:solidFill>
              </a:rPr>
              <a:t>And he laid hold of the </a:t>
            </a:r>
            <a:r>
              <a:rPr lang="en-US" sz="2000" b="1" i="1" u="sng" dirty="0">
                <a:solidFill>
                  <a:schemeClr val="tx1"/>
                </a:solidFill>
              </a:rPr>
              <a:t>dragon</a:t>
            </a:r>
            <a:r>
              <a:rPr lang="en-US" sz="2000" i="1" dirty="0">
                <a:solidFill>
                  <a:schemeClr val="tx1"/>
                </a:solidFill>
              </a:rPr>
              <a:t>, the </a:t>
            </a:r>
            <a:r>
              <a:rPr lang="en-US" sz="2000" b="1" i="1" u="sng" dirty="0">
                <a:solidFill>
                  <a:schemeClr val="tx1"/>
                </a:solidFill>
              </a:rPr>
              <a:t>serpent</a:t>
            </a:r>
            <a:r>
              <a:rPr lang="en-US" sz="2000" i="1" dirty="0">
                <a:solidFill>
                  <a:schemeClr val="tx1"/>
                </a:solidFill>
              </a:rPr>
              <a:t> of old, who is the devil and Satan, and bound him for a thousand years</a:t>
            </a:r>
          </a:p>
          <a:p>
            <a:r>
              <a:rPr lang="en-US" sz="2400" u="sng" dirty="0">
                <a:solidFill>
                  <a:schemeClr val="tx1"/>
                </a:solidFill>
              </a:rPr>
              <a:t>Used Literally</a:t>
            </a:r>
          </a:p>
          <a:p>
            <a:pPr lvl="1"/>
            <a:r>
              <a:rPr lang="en-US" sz="2200" dirty="0">
                <a:solidFill>
                  <a:schemeClr val="tx1"/>
                </a:solidFill>
              </a:rPr>
              <a:t>Ex 4:3, Moses throwing his staff on the ground and it became a serpent</a:t>
            </a:r>
          </a:p>
          <a:p>
            <a:pPr lvl="1"/>
            <a:r>
              <a:rPr lang="en-US" sz="2200" dirty="0">
                <a:solidFill>
                  <a:schemeClr val="tx1"/>
                </a:solidFill>
              </a:rPr>
              <a:t>Num 21:7, “intercede with the Lord that he may remove the serpents from us”</a:t>
            </a:r>
          </a:p>
        </p:txBody>
      </p:sp>
    </p:spTree>
    <p:extLst>
      <p:ext uri="{BB962C8B-B14F-4D97-AF65-F5344CB8AC3E}">
        <p14:creationId xmlns:p14="http://schemas.microsoft.com/office/powerpoint/2010/main" val="1812051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F14E5-9D56-644B-E3AD-CFE68837AA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25F73A-42C7-BDA6-28E3-D3DC79FB543B}"/>
              </a:ext>
            </a:extLst>
          </p:cNvPr>
          <p:cNvSpPr>
            <a:spLocks noGrp="1"/>
          </p:cNvSpPr>
          <p:nvPr>
            <p:ph type="title"/>
          </p:nvPr>
        </p:nvSpPr>
        <p:spPr>
          <a:xfrm>
            <a:off x="1640156" y="332010"/>
            <a:ext cx="10259744" cy="855412"/>
          </a:xfrm>
        </p:spPr>
        <p:txBody>
          <a:bodyPr>
            <a:noAutofit/>
          </a:bodyPr>
          <a:lstStyle/>
          <a:p>
            <a:r>
              <a:rPr lang="en-US" sz="2800" b="1" i="1" dirty="0"/>
              <a:t>Genesis 3:1a, </a:t>
            </a:r>
            <a:r>
              <a:rPr lang="en-US" sz="2800" b="1" i="1" dirty="0">
                <a:solidFill>
                  <a:schemeClr val="tx1"/>
                </a:solidFill>
              </a:rPr>
              <a:t>Now the </a:t>
            </a:r>
            <a:r>
              <a:rPr lang="en-US" sz="2800" b="1" i="1" u="sng" dirty="0">
                <a:solidFill>
                  <a:schemeClr val="tx1"/>
                </a:solidFill>
              </a:rPr>
              <a:t>serpent</a:t>
            </a:r>
            <a:r>
              <a:rPr lang="en-US" sz="2800" b="1" i="1" dirty="0">
                <a:solidFill>
                  <a:schemeClr val="tx1"/>
                </a:solidFill>
              </a:rPr>
              <a:t> was more crafty than any other beast of the field that the </a:t>
            </a:r>
            <a:r>
              <a:rPr lang="en-US" sz="2800" b="1" i="1" dirty="0">
                <a:solidFill>
                  <a:srgbClr val="0070C0"/>
                </a:solidFill>
              </a:rPr>
              <a:t>Lord God </a:t>
            </a:r>
            <a:r>
              <a:rPr lang="en-US" sz="2800" b="1" i="1" dirty="0">
                <a:solidFill>
                  <a:schemeClr val="tx1"/>
                </a:solidFill>
              </a:rPr>
              <a:t>had made.</a:t>
            </a:r>
            <a:endParaRPr lang="en-US" sz="2800" b="1" i="1" dirty="0"/>
          </a:p>
        </p:txBody>
      </p:sp>
      <p:sp>
        <p:nvSpPr>
          <p:cNvPr id="5" name="Content Placeholder 2">
            <a:extLst>
              <a:ext uri="{FF2B5EF4-FFF2-40B4-BE49-F238E27FC236}">
                <a16:creationId xmlns:a16="http://schemas.microsoft.com/office/drawing/2014/main" id="{8D461998-47C2-FE65-0850-2C2EDBB8F0A1}"/>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E0DCAECF-3FA6-7232-218C-91892CF772CB}"/>
              </a:ext>
            </a:extLst>
          </p:cNvPr>
          <p:cNvSpPr txBox="1">
            <a:spLocks/>
          </p:cNvSpPr>
          <p:nvPr/>
        </p:nvSpPr>
        <p:spPr>
          <a:xfrm>
            <a:off x="2202025" y="1474840"/>
            <a:ext cx="9767472" cy="5051150"/>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u="sng" dirty="0">
                <a:solidFill>
                  <a:schemeClr val="tx1"/>
                </a:solidFill>
              </a:rPr>
              <a:t>Used Figuratively</a:t>
            </a:r>
          </a:p>
          <a:p>
            <a:pPr lvl="1"/>
            <a:r>
              <a:rPr lang="en-US" sz="2200" i="1" dirty="0">
                <a:solidFill>
                  <a:schemeClr val="tx1"/>
                </a:solidFill>
              </a:rPr>
              <a:t>Gen 49:17, “Dan shall be a serpent in the way, a horned snake in the path”</a:t>
            </a:r>
          </a:p>
          <a:p>
            <a:pPr lvl="1"/>
            <a:r>
              <a:rPr lang="en-US" sz="2200" i="1" dirty="0" err="1">
                <a:solidFill>
                  <a:schemeClr val="tx1"/>
                </a:solidFill>
              </a:rPr>
              <a:t>Psa</a:t>
            </a:r>
            <a:r>
              <a:rPr lang="en-US" sz="2200" i="1" dirty="0">
                <a:solidFill>
                  <a:schemeClr val="tx1"/>
                </a:solidFill>
              </a:rPr>
              <a:t> 58:5, “The wicked are estranged from the womb; These who speak lies go astray from birth. They have venom like the venom of a serpent;”</a:t>
            </a:r>
          </a:p>
          <a:p>
            <a:pPr lvl="1"/>
            <a:r>
              <a:rPr lang="en-US" sz="2200" i="1" dirty="0" err="1">
                <a:solidFill>
                  <a:schemeClr val="tx1"/>
                </a:solidFill>
              </a:rPr>
              <a:t>Psa</a:t>
            </a:r>
            <a:r>
              <a:rPr lang="en-US" sz="2200" i="1" dirty="0">
                <a:solidFill>
                  <a:schemeClr val="tx1"/>
                </a:solidFill>
              </a:rPr>
              <a:t> 140:2-3, Rescue me, O LORD, from evil men; Preserve me from violent men Who devise evil things in their hearts; They continually stir up wars. They sharpen their tongues as a serpent; Poison of a viper is under their lips.</a:t>
            </a:r>
          </a:p>
          <a:p>
            <a:r>
              <a:rPr lang="en-US" sz="2400" dirty="0">
                <a:solidFill>
                  <a:schemeClr val="tx1"/>
                </a:solidFill>
              </a:rPr>
              <a:t>QUESTION: Who is speaking in this first part of verse 1?</a:t>
            </a:r>
          </a:p>
        </p:txBody>
      </p:sp>
    </p:spTree>
    <p:extLst>
      <p:ext uri="{BB962C8B-B14F-4D97-AF65-F5344CB8AC3E}">
        <p14:creationId xmlns:p14="http://schemas.microsoft.com/office/powerpoint/2010/main" val="265106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8712B-31E6-4CB0-8834-A0592529C3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EAC17B-9547-5932-B715-B2DDBDDEC098}"/>
              </a:ext>
            </a:extLst>
          </p:cNvPr>
          <p:cNvSpPr>
            <a:spLocks noGrp="1"/>
          </p:cNvSpPr>
          <p:nvPr>
            <p:ph type="title"/>
          </p:nvPr>
        </p:nvSpPr>
        <p:spPr>
          <a:xfrm>
            <a:off x="1640156" y="332010"/>
            <a:ext cx="10259744" cy="855412"/>
          </a:xfrm>
        </p:spPr>
        <p:txBody>
          <a:bodyPr>
            <a:noAutofit/>
          </a:bodyPr>
          <a:lstStyle/>
          <a:p>
            <a:r>
              <a:rPr lang="en-US" sz="2800" b="1" i="1" dirty="0"/>
              <a:t>Genesis 3:1a, </a:t>
            </a:r>
            <a:r>
              <a:rPr lang="en-US" sz="2800" b="1" i="1" dirty="0">
                <a:solidFill>
                  <a:schemeClr val="tx1"/>
                </a:solidFill>
              </a:rPr>
              <a:t>Now the </a:t>
            </a:r>
            <a:r>
              <a:rPr lang="en-US" sz="2800" b="1" i="1" u="sng" dirty="0">
                <a:solidFill>
                  <a:schemeClr val="tx1"/>
                </a:solidFill>
              </a:rPr>
              <a:t>serpent</a:t>
            </a:r>
            <a:r>
              <a:rPr lang="en-US" sz="2800" b="1" i="1" dirty="0">
                <a:solidFill>
                  <a:schemeClr val="tx1"/>
                </a:solidFill>
              </a:rPr>
              <a:t> was more crafty than any other beast of the field that the </a:t>
            </a:r>
            <a:r>
              <a:rPr lang="en-US" sz="2800" b="1" i="1" dirty="0">
                <a:solidFill>
                  <a:srgbClr val="0070C0"/>
                </a:solidFill>
              </a:rPr>
              <a:t>Lord God </a:t>
            </a:r>
            <a:r>
              <a:rPr lang="en-US" sz="2800" b="1" i="1" dirty="0">
                <a:solidFill>
                  <a:schemeClr val="tx1"/>
                </a:solidFill>
              </a:rPr>
              <a:t>had made.</a:t>
            </a:r>
            <a:endParaRPr lang="en-US" sz="2800" b="1" i="1" dirty="0"/>
          </a:p>
        </p:txBody>
      </p:sp>
      <p:sp>
        <p:nvSpPr>
          <p:cNvPr id="5" name="Content Placeholder 2">
            <a:extLst>
              <a:ext uri="{FF2B5EF4-FFF2-40B4-BE49-F238E27FC236}">
                <a16:creationId xmlns:a16="http://schemas.microsoft.com/office/drawing/2014/main" id="{CC87A96E-AA1E-335D-DDD3-778E2A650FBE}"/>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C10FD380-69D0-9BE6-E05D-6BB6C3537FB5}"/>
              </a:ext>
            </a:extLst>
          </p:cNvPr>
          <p:cNvSpPr txBox="1">
            <a:spLocks/>
          </p:cNvSpPr>
          <p:nvPr/>
        </p:nvSpPr>
        <p:spPr>
          <a:xfrm>
            <a:off x="2202025" y="1415846"/>
            <a:ext cx="9767472" cy="511014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r>
              <a:rPr lang="en-US" sz="2400" dirty="0">
                <a:solidFill>
                  <a:schemeClr val="tx1"/>
                </a:solidFill>
              </a:rPr>
              <a:t>We can safely say that the Genesis 3 is </a:t>
            </a:r>
            <a:r>
              <a:rPr lang="en-US" sz="2400" u="sng" dirty="0">
                <a:solidFill>
                  <a:schemeClr val="tx1"/>
                </a:solidFill>
              </a:rPr>
              <a:t>both</a:t>
            </a:r>
            <a:r>
              <a:rPr lang="en-US" sz="2400" dirty="0">
                <a:solidFill>
                  <a:schemeClr val="tx1"/>
                </a:solidFill>
              </a:rPr>
              <a:t> literal </a:t>
            </a:r>
            <a:r>
              <a:rPr lang="en-US" sz="2400" u="sng" dirty="0">
                <a:solidFill>
                  <a:schemeClr val="tx1"/>
                </a:solidFill>
              </a:rPr>
              <a:t>and</a:t>
            </a:r>
            <a:r>
              <a:rPr lang="en-US" sz="2400" dirty="0">
                <a:solidFill>
                  <a:schemeClr val="tx1"/>
                </a:solidFill>
              </a:rPr>
              <a:t> figurative</a:t>
            </a:r>
          </a:p>
          <a:p>
            <a:pPr lvl="2"/>
            <a:r>
              <a:rPr lang="en-US" sz="2200" dirty="0">
                <a:solidFill>
                  <a:schemeClr val="tx1"/>
                </a:solidFill>
              </a:rPr>
              <a:t>Probably Satan inhabited the body of serpent, and because of the nature of his activity in the garden (that of deception)</a:t>
            </a:r>
          </a:p>
          <a:p>
            <a:pPr lvl="1"/>
            <a:r>
              <a:rPr lang="en-US" sz="2400" dirty="0">
                <a:solidFill>
                  <a:schemeClr val="tx1"/>
                </a:solidFill>
              </a:rPr>
              <a:t>“More crafty”, because snakes are crafty?</a:t>
            </a:r>
          </a:p>
          <a:p>
            <a:pPr lvl="2"/>
            <a:r>
              <a:rPr lang="en-US" sz="2200" dirty="0">
                <a:solidFill>
                  <a:schemeClr val="tx1"/>
                </a:solidFill>
              </a:rPr>
              <a:t>But also, because Satan was behind the craftiness</a:t>
            </a:r>
          </a:p>
          <a:p>
            <a:pPr lvl="2"/>
            <a:r>
              <a:rPr lang="en-US" sz="2200" dirty="0">
                <a:solidFill>
                  <a:schemeClr val="tx1"/>
                </a:solidFill>
              </a:rPr>
              <a:t>Means deceitful, shrewd. You could say snakes sneak up on their pray using stealth and then pounce!</a:t>
            </a:r>
          </a:p>
          <a:p>
            <a:pPr lvl="2"/>
            <a:r>
              <a:rPr lang="en-US" sz="2200" i="1" dirty="0">
                <a:solidFill>
                  <a:schemeClr val="tx1"/>
                </a:solidFill>
              </a:rPr>
              <a:t>Mat 10:16, “Behold, I send you out as sheep in the midst of wolves; so be </a:t>
            </a:r>
            <a:r>
              <a:rPr lang="en-US" sz="2200" i="1" u="sng" dirty="0">
                <a:solidFill>
                  <a:schemeClr val="tx1"/>
                </a:solidFill>
              </a:rPr>
              <a:t>shrewd as serpents </a:t>
            </a:r>
            <a:r>
              <a:rPr lang="en-US" sz="2200" i="1" dirty="0">
                <a:solidFill>
                  <a:schemeClr val="tx1"/>
                </a:solidFill>
              </a:rPr>
              <a:t>and innocent as doves.”</a:t>
            </a:r>
          </a:p>
        </p:txBody>
      </p:sp>
    </p:spTree>
    <p:extLst>
      <p:ext uri="{BB962C8B-B14F-4D97-AF65-F5344CB8AC3E}">
        <p14:creationId xmlns:p14="http://schemas.microsoft.com/office/powerpoint/2010/main" val="2782597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C794C-8C25-1D27-B4D5-A6801EA8A0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E4E72B-9D40-BE78-E497-3A73F96FFAFD}"/>
              </a:ext>
            </a:extLst>
          </p:cNvPr>
          <p:cNvSpPr>
            <a:spLocks noGrp="1"/>
          </p:cNvSpPr>
          <p:nvPr>
            <p:ph type="title"/>
          </p:nvPr>
        </p:nvSpPr>
        <p:spPr>
          <a:xfrm>
            <a:off x="1640156" y="332010"/>
            <a:ext cx="10259744" cy="855412"/>
          </a:xfrm>
        </p:spPr>
        <p:txBody>
          <a:bodyPr>
            <a:noAutofit/>
          </a:bodyPr>
          <a:lstStyle/>
          <a:p>
            <a:r>
              <a:rPr lang="en-US" sz="2800" b="1" i="1" dirty="0"/>
              <a:t>Genesis 3:1b, </a:t>
            </a:r>
            <a:r>
              <a:rPr lang="en-US" sz="2800" b="1" i="1" dirty="0">
                <a:solidFill>
                  <a:schemeClr val="tx1"/>
                </a:solidFill>
              </a:rPr>
              <a:t>And he said to the woman, “indeed, has </a:t>
            </a:r>
            <a:r>
              <a:rPr lang="en-US" sz="2800" b="1" i="1" dirty="0">
                <a:solidFill>
                  <a:srgbClr val="0070C0"/>
                </a:solidFill>
              </a:rPr>
              <a:t>God</a:t>
            </a:r>
            <a:r>
              <a:rPr lang="en-US" sz="2800" b="1" i="1" dirty="0">
                <a:solidFill>
                  <a:schemeClr val="tx1"/>
                </a:solidFill>
              </a:rPr>
              <a:t> said, ‘You shall not eat from any tree in the garden’?” </a:t>
            </a:r>
            <a:br>
              <a:rPr lang="en-US" sz="2800" b="1" i="1" dirty="0">
                <a:solidFill>
                  <a:schemeClr val="tx1"/>
                </a:solidFill>
              </a:rPr>
            </a:br>
            <a:endParaRPr lang="en-US" sz="2800" b="1" i="1" dirty="0"/>
          </a:p>
        </p:txBody>
      </p:sp>
      <p:sp>
        <p:nvSpPr>
          <p:cNvPr id="5" name="Content Placeholder 2">
            <a:extLst>
              <a:ext uri="{FF2B5EF4-FFF2-40B4-BE49-F238E27FC236}">
                <a16:creationId xmlns:a16="http://schemas.microsoft.com/office/drawing/2014/main" id="{7F07D90D-9AFF-0CC7-766E-103914B355F3}"/>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795AB389-0534-7791-62F1-1B1700103546}"/>
              </a:ext>
            </a:extLst>
          </p:cNvPr>
          <p:cNvSpPr txBox="1">
            <a:spLocks/>
          </p:cNvSpPr>
          <p:nvPr/>
        </p:nvSpPr>
        <p:spPr>
          <a:xfrm>
            <a:off x="2202025" y="1445342"/>
            <a:ext cx="9767472" cy="5080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QUESTION: What word is missing from this quote from Satan?</a:t>
            </a:r>
          </a:p>
          <a:p>
            <a:r>
              <a:rPr lang="en-US" sz="2400" dirty="0">
                <a:solidFill>
                  <a:schemeClr val="tx1"/>
                </a:solidFill>
              </a:rPr>
              <a:t>Why would Satan leave that word out? What’s he doing here?</a:t>
            </a:r>
          </a:p>
          <a:p>
            <a:pPr lvl="1"/>
            <a:r>
              <a:rPr lang="en-US" sz="2000" i="1" dirty="0">
                <a:solidFill>
                  <a:schemeClr val="tx1"/>
                </a:solidFill>
              </a:rPr>
              <a:t>Isa 14:13, [Speaking of Satan] “But you said in your heart, ‘I will ascend to heaven; I will raise my throne above the stars of God, And I will sit on the mount of assembly In the recesses of the north. 14 ‘I will ascend above the heights of the clouds; I will make myself like the Most High.’</a:t>
            </a:r>
          </a:p>
          <a:p>
            <a:r>
              <a:rPr lang="en-US" sz="2400" dirty="0">
                <a:solidFill>
                  <a:schemeClr val="tx1"/>
                </a:solidFill>
              </a:rPr>
              <a:t>QUESTION: Why did Satan attack the woman?</a:t>
            </a:r>
          </a:p>
          <a:p>
            <a:pPr lvl="1"/>
            <a:r>
              <a:rPr lang="en-US" sz="2000" dirty="0">
                <a:solidFill>
                  <a:schemeClr val="tx1"/>
                </a:solidFill>
              </a:rPr>
              <a:t>Designed to be tender, compassionate, caring, under the protection of the husband</a:t>
            </a:r>
          </a:p>
          <a:p>
            <a:pPr lvl="1"/>
            <a:r>
              <a:rPr lang="en-US" sz="2000" dirty="0">
                <a:solidFill>
                  <a:schemeClr val="tx1"/>
                </a:solidFill>
              </a:rPr>
              <a:t>The husband is the hunter, protector, provider, the one who loves, leads</a:t>
            </a:r>
          </a:p>
          <a:p>
            <a:pPr lvl="1"/>
            <a:r>
              <a:rPr lang="en-US" sz="2000" dirty="0">
                <a:solidFill>
                  <a:schemeClr val="tx1"/>
                </a:solidFill>
              </a:rPr>
              <a:t>Perhaps he, as her covering and authority, wasn’t with her when she was being tempted</a:t>
            </a:r>
          </a:p>
          <a:p>
            <a:pPr lvl="1"/>
            <a:endParaRPr lang="en-US" sz="2000" dirty="0">
              <a:solidFill>
                <a:schemeClr val="tx1"/>
              </a:solidFill>
            </a:endParaRPr>
          </a:p>
          <a:p>
            <a:pPr lvl="1"/>
            <a:endParaRPr lang="en-US" sz="2000" dirty="0">
              <a:solidFill>
                <a:schemeClr val="tx1"/>
              </a:solidFill>
            </a:endParaRPr>
          </a:p>
          <a:p>
            <a:pPr lvl="1"/>
            <a:endParaRPr lang="en-US" sz="2200" dirty="0">
              <a:solidFill>
                <a:schemeClr val="tx1"/>
              </a:solidFill>
            </a:endParaRPr>
          </a:p>
          <a:p>
            <a:pPr lvl="1"/>
            <a:endParaRPr lang="en-US" sz="2200" dirty="0">
              <a:solidFill>
                <a:schemeClr val="tx1"/>
              </a:solidFill>
            </a:endParaRPr>
          </a:p>
        </p:txBody>
      </p:sp>
    </p:spTree>
    <p:extLst>
      <p:ext uri="{BB962C8B-B14F-4D97-AF65-F5344CB8AC3E}">
        <p14:creationId xmlns:p14="http://schemas.microsoft.com/office/powerpoint/2010/main" val="2587724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77DB9-F042-09AE-449D-87F504DD94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81DA8C-AAB9-A601-24D5-8F5F93EE7C04}"/>
              </a:ext>
            </a:extLst>
          </p:cNvPr>
          <p:cNvSpPr>
            <a:spLocks noGrp="1"/>
          </p:cNvSpPr>
          <p:nvPr>
            <p:ph type="title"/>
          </p:nvPr>
        </p:nvSpPr>
        <p:spPr>
          <a:xfrm>
            <a:off x="1640156" y="332010"/>
            <a:ext cx="10259744" cy="855412"/>
          </a:xfrm>
        </p:spPr>
        <p:txBody>
          <a:bodyPr>
            <a:noAutofit/>
          </a:bodyPr>
          <a:lstStyle/>
          <a:p>
            <a:r>
              <a:rPr lang="en-US" sz="2800" b="1" i="1" dirty="0"/>
              <a:t>Genesis 3:1b, </a:t>
            </a:r>
            <a:r>
              <a:rPr lang="en-US" sz="2800" b="1" i="1" dirty="0">
                <a:solidFill>
                  <a:schemeClr val="tx1"/>
                </a:solidFill>
              </a:rPr>
              <a:t>And he said to the woman, “indeed, has </a:t>
            </a:r>
            <a:r>
              <a:rPr lang="en-US" sz="2800" b="1" i="1" dirty="0">
                <a:solidFill>
                  <a:srgbClr val="0070C0"/>
                </a:solidFill>
              </a:rPr>
              <a:t>God</a:t>
            </a:r>
            <a:r>
              <a:rPr lang="en-US" sz="2800" b="1" i="1" dirty="0">
                <a:solidFill>
                  <a:schemeClr val="tx1"/>
                </a:solidFill>
              </a:rPr>
              <a:t> said, ‘You shall not eat from any tree in the garden’?” </a:t>
            </a:r>
            <a:endParaRPr lang="en-US" b="1" i="1" dirty="0"/>
          </a:p>
        </p:txBody>
      </p:sp>
      <p:sp>
        <p:nvSpPr>
          <p:cNvPr id="5" name="Content Placeholder 2">
            <a:extLst>
              <a:ext uri="{FF2B5EF4-FFF2-40B4-BE49-F238E27FC236}">
                <a16:creationId xmlns:a16="http://schemas.microsoft.com/office/drawing/2014/main" id="{8CA7062B-BD01-55DE-4C57-F52A0FF95C87}"/>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707BA328-B62D-B532-4D8F-6E711F5C71B0}"/>
              </a:ext>
            </a:extLst>
          </p:cNvPr>
          <p:cNvSpPr txBox="1">
            <a:spLocks/>
          </p:cNvSpPr>
          <p:nvPr/>
        </p:nvSpPr>
        <p:spPr>
          <a:xfrm>
            <a:off x="2202025" y="1415845"/>
            <a:ext cx="9767472" cy="5110145"/>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QUESTION: What was his tactic?</a:t>
            </a:r>
          </a:p>
          <a:p>
            <a:pPr lvl="1"/>
            <a:r>
              <a:rPr lang="en-US" sz="2200" dirty="0">
                <a:solidFill>
                  <a:schemeClr val="tx1"/>
                </a:solidFill>
              </a:rPr>
              <a:t>Distorting what God had said, and turning it into a question</a:t>
            </a:r>
          </a:p>
          <a:p>
            <a:pPr lvl="1"/>
            <a:r>
              <a:rPr lang="en-US" sz="2200" dirty="0">
                <a:solidFill>
                  <a:schemeClr val="tx1"/>
                </a:solidFill>
              </a:rPr>
              <a:t>He implied that God was restricting them from something good.</a:t>
            </a:r>
          </a:p>
          <a:p>
            <a:pPr lvl="1"/>
            <a:r>
              <a:rPr lang="en-US" sz="2200" dirty="0">
                <a:solidFill>
                  <a:schemeClr val="tx1"/>
                </a:solidFill>
              </a:rPr>
              <a:t>This was disguised as a deceptive request for clarification of God’s word</a:t>
            </a:r>
          </a:p>
          <a:p>
            <a:pPr lvl="1"/>
            <a:r>
              <a:rPr lang="en-US" sz="2200" dirty="0">
                <a:solidFill>
                  <a:schemeClr val="tx1"/>
                </a:solidFill>
              </a:rPr>
              <a:t>In other words, he intended to lead her in the “correct” interpretation of God’s word</a:t>
            </a:r>
          </a:p>
          <a:p>
            <a:pPr lvl="1"/>
            <a:r>
              <a:rPr lang="en-US" sz="2200" dirty="0">
                <a:solidFill>
                  <a:schemeClr val="tx1"/>
                </a:solidFill>
              </a:rPr>
              <a:t>He wanted her to make a decision apart from Adam</a:t>
            </a:r>
          </a:p>
          <a:p>
            <a:r>
              <a:rPr lang="en-US" sz="2400" dirty="0">
                <a:solidFill>
                  <a:schemeClr val="tx1"/>
                </a:solidFill>
              </a:rPr>
              <a:t>The fact that she even engaged the serpent in a conversation is surprising, a tribute to his cunning</a:t>
            </a:r>
          </a:p>
          <a:p>
            <a:pPr lvl="1"/>
            <a:r>
              <a:rPr lang="en-US" sz="2200" dirty="0">
                <a:solidFill>
                  <a:schemeClr val="tx1"/>
                </a:solidFill>
              </a:rPr>
              <a:t>Should we even entertain anything that desires to tempt us to do wrong?</a:t>
            </a:r>
          </a:p>
          <a:p>
            <a:endParaRPr lang="en-US" sz="2400" dirty="0">
              <a:solidFill>
                <a:schemeClr val="tx1"/>
              </a:solidFill>
            </a:endParaRPr>
          </a:p>
          <a:p>
            <a:pPr lvl="1"/>
            <a:endParaRPr lang="en-US" sz="2000" dirty="0">
              <a:solidFill>
                <a:schemeClr val="tx1"/>
              </a:solidFill>
            </a:endParaRPr>
          </a:p>
          <a:p>
            <a:pPr lvl="1"/>
            <a:endParaRPr lang="en-US" sz="2000" dirty="0">
              <a:solidFill>
                <a:schemeClr val="tx1"/>
              </a:solidFill>
            </a:endParaRPr>
          </a:p>
          <a:p>
            <a:pPr lvl="1"/>
            <a:endParaRPr lang="en-US" sz="2200" dirty="0">
              <a:solidFill>
                <a:schemeClr val="tx1"/>
              </a:solidFill>
            </a:endParaRPr>
          </a:p>
          <a:p>
            <a:pPr lvl="1"/>
            <a:endParaRPr lang="en-US" sz="2200" dirty="0">
              <a:solidFill>
                <a:schemeClr val="tx1"/>
              </a:solidFill>
            </a:endParaRPr>
          </a:p>
        </p:txBody>
      </p:sp>
    </p:spTree>
    <p:extLst>
      <p:ext uri="{BB962C8B-B14F-4D97-AF65-F5344CB8AC3E}">
        <p14:creationId xmlns:p14="http://schemas.microsoft.com/office/powerpoint/2010/main" val="1121882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8B1BB-9415-9E29-509F-FB6F5FAB7C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8E1AD2-7926-64E4-402D-00B0464F1B5C}"/>
              </a:ext>
            </a:extLst>
          </p:cNvPr>
          <p:cNvSpPr>
            <a:spLocks noGrp="1"/>
          </p:cNvSpPr>
          <p:nvPr>
            <p:ph type="title"/>
          </p:nvPr>
        </p:nvSpPr>
        <p:spPr>
          <a:xfrm>
            <a:off x="1640156" y="332010"/>
            <a:ext cx="10259744" cy="855412"/>
          </a:xfrm>
        </p:spPr>
        <p:txBody>
          <a:bodyPr>
            <a:noAutofit/>
          </a:bodyPr>
          <a:lstStyle/>
          <a:p>
            <a:r>
              <a:rPr lang="en-US" sz="2800" b="1" i="1" dirty="0"/>
              <a:t>Genesis  3:2-3, The woman said to the serpent, “From the fruit of the trees of the garden we may eat; 3 but from the fruit of the tree which is in the middle of the garden, </a:t>
            </a:r>
            <a:r>
              <a:rPr lang="en-US" sz="2800" b="1" i="1" dirty="0">
                <a:solidFill>
                  <a:srgbClr val="0070C0"/>
                </a:solidFill>
              </a:rPr>
              <a:t>God</a:t>
            </a:r>
            <a:r>
              <a:rPr lang="en-US" sz="2800" b="1" i="1" dirty="0"/>
              <a:t> has said, ‘You shall not eat from it or touch it, or you will (may) die.’”</a:t>
            </a:r>
            <a:br>
              <a:rPr lang="en-US" sz="3600" b="1" i="1" dirty="0">
                <a:solidFill>
                  <a:schemeClr val="tx1"/>
                </a:solidFill>
              </a:rPr>
            </a:br>
            <a:endParaRPr lang="en-US" b="1" dirty="0"/>
          </a:p>
        </p:txBody>
      </p:sp>
      <p:sp>
        <p:nvSpPr>
          <p:cNvPr id="5" name="Content Placeholder 2">
            <a:extLst>
              <a:ext uri="{FF2B5EF4-FFF2-40B4-BE49-F238E27FC236}">
                <a16:creationId xmlns:a16="http://schemas.microsoft.com/office/drawing/2014/main" id="{2CB8D5AC-5B60-5B07-BAFD-0FF16A9EE1E4}"/>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1CDACB78-A311-4597-0961-2A4039A909BE}"/>
              </a:ext>
            </a:extLst>
          </p:cNvPr>
          <p:cNvSpPr txBox="1">
            <a:spLocks/>
          </p:cNvSpPr>
          <p:nvPr/>
        </p:nvSpPr>
        <p:spPr>
          <a:xfrm>
            <a:off x="2202025" y="2615381"/>
            <a:ext cx="9767472" cy="391060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QUESTION: What two issues do you see with Eve’s response?</a:t>
            </a:r>
          </a:p>
          <a:p>
            <a:r>
              <a:rPr lang="en-US" sz="2400" dirty="0">
                <a:solidFill>
                  <a:schemeClr val="tx1"/>
                </a:solidFill>
              </a:rPr>
              <a:t>She demonstrated an incomplete understanding of God’s command</a:t>
            </a:r>
          </a:p>
          <a:p>
            <a:pPr lvl="1"/>
            <a:r>
              <a:rPr lang="en-US" sz="2200" dirty="0">
                <a:solidFill>
                  <a:schemeClr val="tx1"/>
                </a:solidFill>
              </a:rPr>
              <a:t>Hebrew “pun mut” means “you may die” (subjunctive form)</a:t>
            </a:r>
          </a:p>
          <a:p>
            <a:pPr lvl="1"/>
            <a:r>
              <a:rPr lang="en-US" sz="2200" dirty="0">
                <a:solidFill>
                  <a:schemeClr val="tx1"/>
                </a:solidFill>
              </a:rPr>
              <a:t>Gen 2:17, “you shall surely die” translates “mut </a:t>
            </a:r>
            <a:r>
              <a:rPr lang="en-US" sz="2200" dirty="0" err="1">
                <a:solidFill>
                  <a:schemeClr val="tx1"/>
                </a:solidFill>
              </a:rPr>
              <a:t>tamut</a:t>
            </a:r>
            <a:r>
              <a:rPr lang="en-US" sz="2200" dirty="0">
                <a:solidFill>
                  <a:schemeClr val="tx1"/>
                </a:solidFill>
              </a:rPr>
              <a:t>”, dying (absolutely) you will die!</a:t>
            </a:r>
          </a:p>
          <a:p>
            <a:pPr lvl="1"/>
            <a:r>
              <a:rPr lang="en-US" sz="2200" dirty="0">
                <a:solidFill>
                  <a:schemeClr val="tx1"/>
                </a:solidFill>
              </a:rPr>
              <a:t>Using the word “mut” twice establishes certainty, and may also reference both physical AND spiritual death</a:t>
            </a:r>
          </a:p>
          <a:p>
            <a:endParaRPr lang="en-US" sz="2200" dirty="0">
              <a:solidFill>
                <a:schemeClr val="tx1"/>
              </a:solidFill>
            </a:endParaRPr>
          </a:p>
          <a:p>
            <a:endParaRPr lang="en-US" sz="2200" dirty="0">
              <a:solidFill>
                <a:schemeClr val="tx1"/>
              </a:solidFill>
            </a:endParaRPr>
          </a:p>
          <a:p>
            <a:endParaRPr lang="en-US" sz="2400" dirty="0">
              <a:solidFill>
                <a:schemeClr val="tx1"/>
              </a:solidFill>
            </a:endParaRPr>
          </a:p>
          <a:p>
            <a:pPr lvl="1"/>
            <a:endParaRPr lang="en-US" sz="2000" dirty="0">
              <a:solidFill>
                <a:schemeClr val="tx1"/>
              </a:solidFill>
            </a:endParaRPr>
          </a:p>
          <a:p>
            <a:pPr lvl="1"/>
            <a:endParaRPr lang="en-US" sz="2000" dirty="0">
              <a:solidFill>
                <a:schemeClr val="tx1"/>
              </a:solidFill>
            </a:endParaRPr>
          </a:p>
          <a:p>
            <a:pPr lvl="1"/>
            <a:endParaRPr lang="en-US" sz="2200" dirty="0">
              <a:solidFill>
                <a:schemeClr val="tx1"/>
              </a:solidFill>
            </a:endParaRPr>
          </a:p>
          <a:p>
            <a:pPr lvl="1"/>
            <a:endParaRPr lang="en-US" sz="2200" dirty="0">
              <a:solidFill>
                <a:schemeClr val="tx1"/>
              </a:solidFill>
            </a:endParaRPr>
          </a:p>
        </p:txBody>
      </p:sp>
    </p:spTree>
    <p:extLst>
      <p:ext uri="{BB962C8B-B14F-4D97-AF65-F5344CB8AC3E}">
        <p14:creationId xmlns:p14="http://schemas.microsoft.com/office/powerpoint/2010/main" val="1714017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5B7B0-8611-065B-A610-ABA9E69991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F7BA66-2F28-245A-340C-EE069DCA9A4D}"/>
              </a:ext>
            </a:extLst>
          </p:cNvPr>
          <p:cNvSpPr>
            <a:spLocks noGrp="1"/>
          </p:cNvSpPr>
          <p:nvPr>
            <p:ph type="title"/>
          </p:nvPr>
        </p:nvSpPr>
        <p:spPr>
          <a:xfrm>
            <a:off x="1640156" y="332010"/>
            <a:ext cx="10259744" cy="855412"/>
          </a:xfrm>
        </p:spPr>
        <p:txBody>
          <a:bodyPr>
            <a:noAutofit/>
          </a:bodyPr>
          <a:lstStyle/>
          <a:p>
            <a:r>
              <a:rPr lang="en-US" sz="2800" b="1" i="1" dirty="0"/>
              <a:t>Genesis 3:2-3, The woman said to the serpent, “From the fruit of the trees of the garden we may eat; 3 but from the fruit of the tree which is in the middle of the garden, </a:t>
            </a:r>
            <a:r>
              <a:rPr lang="en-US" sz="2800" b="1" i="1" dirty="0">
                <a:solidFill>
                  <a:srgbClr val="0070C0"/>
                </a:solidFill>
              </a:rPr>
              <a:t>God</a:t>
            </a:r>
            <a:r>
              <a:rPr lang="en-US" sz="2800" b="1" i="1" dirty="0"/>
              <a:t> has said, ‘You shall not eat from it or touch it, or you will (may) die.’”</a:t>
            </a:r>
            <a:br>
              <a:rPr lang="en-US" sz="3600" b="1" i="1" dirty="0">
                <a:solidFill>
                  <a:schemeClr val="tx1"/>
                </a:solidFill>
              </a:rPr>
            </a:br>
            <a:endParaRPr lang="en-US" b="1" dirty="0"/>
          </a:p>
        </p:txBody>
      </p:sp>
      <p:sp>
        <p:nvSpPr>
          <p:cNvPr id="5" name="Content Placeholder 2">
            <a:extLst>
              <a:ext uri="{FF2B5EF4-FFF2-40B4-BE49-F238E27FC236}">
                <a16:creationId xmlns:a16="http://schemas.microsoft.com/office/drawing/2014/main" id="{FD6655C2-7363-4EB9-D5A7-04BC904AB05B}"/>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6094F951-04EE-2C65-1BD2-2093DDAD3170}"/>
              </a:ext>
            </a:extLst>
          </p:cNvPr>
          <p:cNvSpPr txBox="1">
            <a:spLocks/>
          </p:cNvSpPr>
          <p:nvPr/>
        </p:nvSpPr>
        <p:spPr>
          <a:xfrm>
            <a:off x="2202025" y="2615381"/>
            <a:ext cx="9767472" cy="391060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She also added a command to what God said, “or touch it”</a:t>
            </a:r>
          </a:p>
          <a:p>
            <a:pPr lvl="1"/>
            <a:r>
              <a:rPr lang="en-US" sz="2200" dirty="0">
                <a:solidFill>
                  <a:schemeClr val="tx1"/>
                </a:solidFill>
              </a:rPr>
              <a:t>This may have been a prohibition given by Adam for her protection</a:t>
            </a:r>
          </a:p>
          <a:p>
            <a:pPr lvl="1"/>
            <a:r>
              <a:rPr lang="en-US" sz="2200" dirty="0">
                <a:solidFill>
                  <a:schemeClr val="tx1"/>
                </a:solidFill>
              </a:rPr>
              <a:t>It’s a form of legalism that we know is ineffective in bringing forth righteousness</a:t>
            </a:r>
          </a:p>
          <a:p>
            <a:pPr lvl="1"/>
            <a:r>
              <a:rPr lang="en-US" sz="2200" dirty="0">
                <a:solidFill>
                  <a:schemeClr val="tx1"/>
                </a:solidFill>
              </a:rPr>
              <a:t>Or, she added “or touch it” because she felt that God was harsh and restrictive</a:t>
            </a:r>
          </a:p>
          <a:p>
            <a:pPr lvl="1"/>
            <a:r>
              <a:rPr lang="en-US" sz="2200" dirty="0">
                <a:solidFill>
                  <a:schemeClr val="tx1"/>
                </a:solidFill>
              </a:rPr>
              <a:t>Notice Eve does not refer to God as “Lord God”</a:t>
            </a:r>
          </a:p>
          <a:p>
            <a:pPr lvl="1"/>
            <a:r>
              <a:rPr lang="en-US" sz="2200" dirty="0">
                <a:solidFill>
                  <a:schemeClr val="tx1"/>
                </a:solidFill>
              </a:rPr>
              <a:t>Perhaps only using the name Satan gave Him</a:t>
            </a:r>
          </a:p>
          <a:p>
            <a:endParaRPr lang="en-US" sz="2200" dirty="0">
              <a:solidFill>
                <a:schemeClr val="tx1"/>
              </a:solidFill>
            </a:endParaRPr>
          </a:p>
          <a:p>
            <a:endParaRPr lang="en-US" sz="2200" dirty="0">
              <a:solidFill>
                <a:schemeClr val="tx1"/>
              </a:solidFill>
            </a:endParaRPr>
          </a:p>
          <a:p>
            <a:endParaRPr lang="en-US" sz="2200" dirty="0">
              <a:solidFill>
                <a:schemeClr val="tx1"/>
              </a:solidFill>
            </a:endParaRPr>
          </a:p>
          <a:p>
            <a:endParaRPr lang="en-US" sz="2400" dirty="0">
              <a:solidFill>
                <a:schemeClr val="tx1"/>
              </a:solidFill>
            </a:endParaRPr>
          </a:p>
          <a:p>
            <a:pPr lvl="1"/>
            <a:endParaRPr lang="en-US" sz="2000" dirty="0">
              <a:solidFill>
                <a:schemeClr val="tx1"/>
              </a:solidFill>
            </a:endParaRPr>
          </a:p>
          <a:p>
            <a:pPr lvl="1"/>
            <a:endParaRPr lang="en-US" sz="2000" dirty="0">
              <a:solidFill>
                <a:schemeClr val="tx1"/>
              </a:solidFill>
            </a:endParaRPr>
          </a:p>
          <a:p>
            <a:pPr lvl="1"/>
            <a:endParaRPr lang="en-US" sz="2200" dirty="0">
              <a:solidFill>
                <a:schemeClr val="tx1"/>
              </a:solidFill>
            </a:endParaRPr>
          </a:p>
          <a:p>
            <a:pPr lvl="1"/>
            <a:endParaRPr lang="en-US" sz="2200" dirty="0">
              <a:solidFill>
                <a:schemeClr val="tx1"/>
              </a:solidFill>
            </a:endParaRPr>
          </a:p>
        </p:txBody>
      </p:sp>
    </p:spTree>
    <p:extLst>
      <p:ext uri="{BB962C8B-B14F-4D97-AF65-F5344CB8AC3E}">
        <p14:creationId xmlns:p14="http://schemas.microsoft.com/office/powerpoint/2010/main" val="2530464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15FF2-B257-C412-CEF4-6C03AC1250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9BC534-3C04-8000-DF52-1D6C61E0CBA9}"/>
              </a:ext>
            </a:extLst>
          </p:cNvPr>
          <p:cNvSpPr>
            <a:spLocks noGrp="1"/>
          </p:cNvSpPr>
          <p:nvPr>
            <p:ph type="title"/>
          </p:nvPr>
        </p:nvSpPr>
        <p:spPr>
          <a:xfrm>
            <a:off x="1640156" y="332010"/>
            <a:ext cx="10259744" cy="855412"/>
          </a:xfrm>
        </p:spPr>
        <p:txBody>
          <a:bodyPr>
            <a:noAutofit/>
          </a:bodyPr>
          <a:lstStyle/>
          <a:p>
            <a:r>
              <a:rPr lang="en-US" sz="2800" b="1" i="1" dirty="0"/>
              <a:t>Gen 3:4-5, But the serpent said to the woman, “You will not surely die. 5 For God knows that when you eat of it your eyes will be opened, and you will be like God, knowing good and evil.”</a:t>
            </a:r>
            <a:br>
              <a:rPr lang="en-US" sz="3600" b="1" i="1" dirty="0">
                <a:solidFill>
                  <a:schemeClr val="tx1"/>
                </a:solidFill>
              </a:rPr>
            </a:br>
            <a:endParaRPr lang="en-US" b="1" dirty="0"/>
          </a:p>
        </p:txBody>
      </p:sp>
      <p:sp>
        <p:nvSpPr>
          <p:cNvPr id="5" name="Content Placeholder 2">
            <a:extLst>
              <a:ext uri="{FF2B5EF4-FFF2-40B4-BE49-F238E27FC236}">
                <a16:creationId xmlns:a16="http://schemas.microsoft.com/office/drawing/2014/main" id="{1AE11F44-46D0-A90D-F80E-FED497120112}"/>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FE299B53-40D7-2254-4C1C-1E0628EF175B}"/>
              </a:ext>
            </a:extLst>
          </p:cNvPr>
          <p:cNvSpPr txBox="1">
            <a:spLocks/>
          </p:cNvSpPr>
          <p:nvPr/>
        </p:nvSpPr>
        <p:spPr>
          <a:xfrm>
            <a:off x="2202025" y="2615381"/>
            <a:ext cx="9767472" cy="391060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Satan outright lies, you surely will not die! You will “not mut </a:t>
            </a:r>
            <a:r>
              <a:rPr lang="en-US" sz="2400" dirty="0" err="1">
                <a:solidFill>
                  <a:schemeClr val="tx1"/>
                </a:solidFill>
              </a:rPr>
              <a:t>tamut</a:t>
            </a:r>
            <a:r>
              <a:rPr lang="en-US" sz="2400" dirty="0">
                <a:solidFill>
                  <a:schemeClr val="tx1"/>
                </a:solidFill>
              </a:rPr>
              <a:t>”, not die dying! (a lie)</a:t>
            </a:r>
          </a:p>
          <a:p>
            <a:r>
              <a:rPr lang="en-US" sz="2400" dirty="0">
                <a:solidFill>
                  <a:schemeClr val="tx1"/>
                </a:solidFill>
              </a:rPr>
              <a:t>This is why Satan is called by John a murder (bringing death), and a liar from the beginning</a:t>
            </a:r>
          </a:p>
          <a:p>
            <a:pPr lvl="1"/>
            <a:r>
              <a:rPr lang="en-US" sz="2200" i="1" dirty="0">
                <a:solidFill>
                  <a:schemeClr val="tx1"/>
                </a:solidFill>
              </a:rPr>
              <a:t>John 8:44, 44 You are of your father the devil, and you want to do the desires of your father. He was a murderer from the beginning, and does not stand in the truth because there is no truth in him. Whenever he speaks a lie, he speaks from his own nature, for he is a liar and the father of lies.</a:t>
            </a:r>
          </a:p>
          <a:p>
            <a:endParaRPr lang="en-US" sz="2400" dirty="0">
              <a:solidFill>
                <a:schemeClr val="tx1"/>
              </a:solidFill>
            </a:endParaRPr>
          </a:p>
          <a:p>
            <a:endParaRPr lang="en-US" sz="2200" dirty="0">
              <a:solidFill>
                <a:schemeClr val="tx1"/>
              </a:solidFill>
            </a:endParaRPr>
          </a:p>
          <a:p>
            <a:endParaRPr lang="en-US" sz="2200" dirty="0">
              <a:solidFill>
                <a:schemeClr val="tx1"/>
              </a:solidFill>
            </a:endParaRPr>
          </a:p>
          <a:p>
            <a:endParaRPr lang="en-US" sz="2200" dirty="0">
              <a:solidFill>
                <a:schemeClr val="tx1"/>
              </a:solidFill>
            </a:endParaRPr>
          </a:p>
          <a:p>
            <a:endParaRPr lang="en-US" sz="2400" dirty="0">
              <a:solidFill>
                <a:schemeClr val="tx1"/>
              </a:solidFill>
            </a:endParaRPr>
          </a:p>
          <a:p>
            <a:pPr lvl="1"/>
            <a:endParaRPr lang="en-US" sz="2000" dirty="0">
              <a:solidFill>
                <a:schemeClr val="tx1"/>
              </a:solidFill>
            </a:endParaRPr>
          </a:p>
          <a:p>
            <a:pPr lvl="1"/>
            <a:endParaRPr lang="en-US" sz="2000" dirty="0">
              <a:solidFill>
                <a:schemeClr val="tx1"/>
              </a:solidFill>
            </a:endParaRPr>
          </a:p>
          <a:p>
            <a:pPr lvl="1"/>
            <a:endParaRPr lang="en-US" sz="2200" dirty="0">
              <a:solidFill>
                <a:schemeClr val="tx1"/>
              </a:solidFill>
            </a:endParaRPr>
          </a:p>
          <a:p>
            <a:pPr lvl="1"/>
            <a:endParaRPr lang="en-US" sz="2200" dirty="0">
              <a:solidFill>
                <a:schemeClr val="tx1"/>
              </a:solidFill>
            </a:endParaRPr>
          </a:p>
        </p:txBody>
      </p:sp>
    </p:spTree>
    <p:extLst>
      <p:ext uri="{BB962C8B-B14F-4D97-AF65-F5344CB8AC3E}">
        <p14:creationId xmlns:p14="http://schemas.microsoft.com/office/powerpoint/2010/main" val="96098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7FFBD-2964-A926-A54C-2900335744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C5CFE4-D381-7A44-13C9-1A8E0B05331C}"/>
              </a:ext>
            </a:extLst>
          </p:cNvPr>
          <p:cNvSpPr>
            <a:spLocks noGrp="1"/>
          </p:cNvSpPr>
          <p:nvPr>
            <p:ph type="title"/>
          </p:nvPr>
        </p:nvSpPr>
        <p:spPr>
          <a:xfrm>
            <a:off x="1640156" y="332010"/>
            <a:ext cx="10259744" cy="855412"/>
          </a:xfrm>
        </p:spPr>
        <p:txBody>
          <a:bodyPr>
            <a:noAutofit/>
          </a:bodyPr>
          <a:lstStyle/>
          <a:p>
            <a:r>
              <a:rPr lang="en-US" sz="2800" b="1" i="1" dirty="0"/>
              <a:t>Gen 3:4-5, But the serpent said to the woman, “You will not surely die. 5 For God knows that when you eat of it your eyes will be opened, and you will be like God, knowing good and evil.”</a:t>
            </a:r>
            <a:br>
              <a:rPr lang="en-US" sz="3600" b="1" i="1" dirty="0">
                <a:solidFill>
                  <a:schemeClr val="tx1"/>
                </a:solidFill>
              </a:rPr>
            </a:br>
            <a:endParaRPr lang="en-US" b="1" dirty="0"/>
          </a:p>
        </p:txBody>
      </p:sp>
      <p:sp>
        <p:nvSpPr>
          <p:cNvPr id="5" name="Content Placeholder 2">
            <a:extLst>
              <a:ext uri="{FF2B5EF4-FFF2-40B4-BE49-F238E27FC236}">
                <a16:creationId xmlns:a16="http://schemas.microsoft.com/office/drawing/2014/main" id="{F5D3AA34-818A-964D-1B2C-3E2617BD5DCA}"/>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13D514F2-05D7-90F4-F1DB-68235CE3F189}"/>
              </a:ext>
            </a:extLst>
          </p:cNvPr>
          <p:cNvSpPr txBox="1">
            <a:spLocks/>
          </p:cNvSpPr>
          <p:nvPr/>
        </p:nvSpPr>
        <p:spPr>
          <a:xfrm>
            <a:off x="2202025" y="2104103"/>
            <a:ext cx="9767472" cy="44218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He gets her to </a:t>
            </a:r>
            <a:r>
              <a:rPr lang="en-US" sz="2400" u="sng" dirty="0">
                <a:solidFill>
                  <a:schemeClr val="tx1"/>
                </a:solidFill>
              </a:rPr>
              <a:t>doubt the character of God</a:t>
            </a:r>
          </a:p>
          <a:p>
            <a:pPr lvl="1"/>
            <a:r>
              <a:rPr lang="en-US" sz="2200" dirty="0">
                <a:solidFill>
                  <a:schemeClr val="tx1"/>
                </a:solidFill>
              </a:rPr>
              <a:t>“God is withholding something good”</a:t>
            </a:r>
          </a:p>
          <a:p>
            <a:pPr lvl="1"/>
            <a:r>
              <a:rPr lang="en-US" sz="2200" dirty="0">
                <a:solidFill>
                  <a:schemeClr val="tx1"/>
                </a:solidFill>
              </a:rPr>
              <a:t>He makes God’s Word subject to her own judgment</a:t>
            </a:r>
          </a:p>
          <a:p>
            <a:pPr lvl="1"/>
            <a:r>
              <a:rPr lang="en-US" sz="2200" dirty="0">
                <a:solidFill>
                  <a:schemeClr val="tx1"/>
                </a:solidFill>
              </a:rPr>
              <a:t>Should we bring our own judgment to bear on the clear meaning of God’s Word?</a:t>
            </a:r>
          </a:p>
          <a:p>
            <a:r>
              <a:rPr lang="en-US" sz="2400" dirty="0">
                <a:solidFill>
                  <a:schemeClr val="tx1"/>
                </a:solidFill>
              </a:rPr>
              <a:t>He gets her to focus on the </a:t>
            </a:r>
            <a:r>
              <a:rPr lang="en-US" sz="2400" u="sng" dirty="0">
                <a:solidFill>
                  <a:schemeClr val="tx1"/>
                </a:solidFill>
              </a:rPr>
              <a:t>prohibition</a:t>
            </a:r>
            <a:r>
              <a:rPr lang="en-US" sz="2400" dirty="0">
                <a:solidFill>
                  <a:schemeClr val="tx1"/>
                </a:solidFill>
              </a:rPr>
              <a:t> instead of the abundant </a:t>
            </a:r>
            <a:r>
              <a:rPr lang="en-US" sz="2400" u="sng" dirty="0">
                <a:solidFill>
                  <a:schemeClr val="tx1"/>
                </a:solidFill>
              </a:rPr>
              <a:t>freedom</a:t>
            </a:r>
            <a:r>
              <a:rPr lang="en-US" sz="2400" dirty="0">
                <a:solidFill>
                  <a:schemeClr val="tx1"/>
                </a:solidFill>
              </a:rPr>
              <a:t> she was given by God</a:t>
            </a:r>
          </a:p>
          <a:p>
            <a:pPr lvl="1"/>
            <a:r>
              <a:rPr lang="en-US" sz="2200" dirty="0">
                <a:solidFill>
                  <a:schemeClr val="tx1"/>
                </a:solidFill>
              </a:rPr>
              <a:t>This prohibition makes it seem like God is restrictive and Satan is for complete freedom</a:t>
            </a:r>
          </a:p>
          <a:p>
            <a:pPr lvl="1"/>
            <a:r>
              <a:rPr lang="en-US" sz="2200" dirty="0">
                <a:solidFill>
                  <a:schemeClr val="tx1"/>
                </a:solidFill>
              </a:rPr>
              <a:t>QUESTION: What’s really happening here? Is God restrictive? Is Satan for freedom?</a:t>
            </a:r>
          </a:p>
          <a:p>
            <a:endParaRPr lang="en-US" sz="2200" dirty="0">
              <a:solidFill>
                <a:schemeClr val="tx1"/>
              </a:solidFill>
            </a:endParaRPr>
          </a:p>
          <a:p>
            <a:endParaRPr lang="en-US" sz="2200" dirty="0">
              <a:solidFill>
                <a:schemeClr val="tx1"/>
              </a:solidFill>
            </a:endParaRPr>
          </a:p>
          <a:p>
            <a:endParaRPr lang="en-US" sz="2200" dirty="0">
              <a:solidFill>
                <a:schemeClr val="tx1"/>
              </a:solidFill>
            </a:endParaRPr>
          </a:p>
          <a:p>
            <a:endParaRPr lang="en-US" sz="2400" dirty="0">
              <a:solidFill>
                <a:schemeClr val="tx1"/>
              </a:solidFill>
            </a:endParaRPr>
          </a:p>
          <a:p>
            <a:pPr lvl="1"/>
            <a:endParaRPr lang="en-US" sz="2000" dirty="0">
              <a:solidFill>
                <a:schemeClr val="tx1"/>
              </a:solidFill>
            </a:endParaRPr>
          </a:p>
          <a:p>
            <a:pPr lvl="1"/>
            <a:endParaRPr lang="en-US" sz="2000" dirty="0">
              <a:solidFill>
                <a:schemeClr val="tx1"/>
              </a:solidFill>
            </a:endParaRPr>
          </a:p>
          <a:p>
            <a:pPr lvl="1"/>
            <a:endParaRPr lang="en-US" sz="2200" dirty="0">
              <a:solidFill>
                <a:schemeClr val="tx1"/>
              </a:solidFill>
            </a:endParaRPr>
          </a:p>
          <a:p>
            <a:pPr lvl="1"/>
            <a:endParaRPr lang="en-US" sz="2200" dirty="0">
              <a:solidFill>
                <a:schemeClr val="tx1"/>
              </a:solidFill>
            </a:endParaRPr>
          </a:p>
        </p:txBody>
      </p:sp>
    </p:spTree>
    <p:extLst>
      <p:ext uri="{BB962C8B-B14F-4D97-AF65-F5344CB8AC3E}">
        <p14:creationId xmlns:p14="http://schemas.microsoft.com/office/powerpoint/2010/main" val="322618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35E21-124A-DB13-1015-64D1B9FC83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7B97A7-615B-B090-43B6-6013EDBCE1E5}"/>
              </a:ext>
            </a:extLst>
          </p:cNvPr>
          <p:cNvSpPr>
            <a:spLocks noGrp="1"/>
          </p:cNvSpPr>
          <p:nvPr>
            <p:ph type="title"/>
          </p:nvPr>
        </p:nvSpPr>
        <p:spPr>
          <a:xfrm>
            <a:off x="1640156" y="332010"/>
            <a:ext cx="10259744" cy="855412"/>
          </a:xfrm>
        </p:spPr>
        <p:txBody>
          <a:bodyPr>
            <a:noAutofit/>
          </a:bodyPr>
          <a:lstStyle/>
          <a:p>
            <a:r>
              <a:rPr lang="en-US" sz="2800" b="1" i="1" dirty="0"/>
              <a:t>Gen 3:4-5, But the serpent said to the woman, “You will not surely die. 5 For God knows that when you eat of it your eyes will be opened, and you will be like God, knowing good and evil.”</a:t>
            </a:r>
            <a:br>
              <a:rPr lang="en-US" sz="3600" b="1" i="1" dirty="0">
                <a:solidFill>
                  <a:schemeClr val="tx1"/>
                </a:solidFill>
              </a:rPr>
            </a:br>
            <a:endParaRPr lang="en-US" b="1" dirty="0"/>
          </a:p>
        </p:txBody>
      </p:sp>
      <p:sp>
        <p:nvSpPr>
          <p:cNvPr id="5" name="Content Placeholder 2">
            <a:extLst>
              <a:ext uri="{FF2B5EF4-FFF2-40B4-BE49-F238E27FC236}">
                <a16:creationId xmlns:a16="http://schemas.microsoft.com/office/drawing/2014/main" id="{97657D9E-4CD1-6600-0E78-D11A0D7691CC}"/>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654FFF09-EFA9-D6DD-87DF-F38FA0657767}"/>
              </a:ext>
            </a:extLst>
          </p:cNvPr>
          <p:cNvSpPr txBox="1">
            <a:spLocks/>
          </p:cNvSpPr>
          <p:nvPr/>
        </p:nvSpPr>
        <p:spPr>
          <a:xfrm>
            <a:off x="2202025" y="2615381"/>
            <a:ext cx="9767472" cy="391060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He gets her to </a:t>
            </a:r>
            <a:r>
              <a:rPr lang="en-US" sz="2400" u="sng" dirty="0">
                <a:solidFill>
                  <a:schemeClr val="tx1"/>
                </a:solidFill>
              </a:rPr>
              <a:t>doubt the Word of God</a:t>
            </a:r>
            <a:r>
              <a:rPr lang="en-US" sz="2400" dirty="0">
                <a:solidFill>
                  <a:schemeClr val="tx1"/>
                </a:solidFill>
              </a:rPr>
              <a:t>; “You shall not surely die”</a:t>
            </a:r>
          </a:p>
          <a:p>
            <a:r>
              <a:rPr lang="en-US" sz="2400" dirty="0">
                <a:solidFill>
                  <a:schemeClr val="tx1"/>
                </a:solidFill>
              </a:rPr>
              <a:t>He gets her to </a:t>
            </a:r>
            <a:r>
              <a:rPr lang="en-US" sz="2400" u="sng" dirty="0">
                <a:solidFill>
                  <a:schemeClr val="tx1"/>
                </a:solidFill>
              </a:rPr>
              <a:t>believe the lie </a:t>
            </a:r>
            <a:r>
              <a:rPr lang="en-US" sz="2400" dirty="0">
                <a:solidFill>
                  <a:schemeClr val="tx1"/>
                </a:solidFill>
              </a:rPr>
              <a:t>of Satan; “You will be like God”</a:t>
            </a:r>
          </a:p>
          <a:p>
            <a:r>
              <a:rPr lang="en-US" sz="2400" dirty="0">
                <a:solidFill>
                  <a:schemeClr val="tx1"/>
                </a:solidFill>
              </a:rPr>
              <a:t>QUESTION: Is it OK to want to be like God? Does God want us to be like Him? In what ways?</a:t>
            </a:r>
          </a:p>
          <a:p>
            <a:endParaRPr lang="en-US" sz="2200" dirty="0">
              <a:solidFill>
                <a:schemeClr val="tx1"/>
              </a:solidFill>
            </a:endParaRPr>
          </a:p>
          <a:p>
            <a:endParaRPr lang="en-US" sz="2200" dirty="0">
              <a:solidFill>
                <a:schemeClr val="tx1"/>
              </a:solidFill>
            </a:endParaRPr>
          </a:p>
          <a:p>
            <a:endParaRPr lang="en-US" sz="2200" dirty="0">
              <a:solidFill>
                <a:schemeClr val="tx1"/>
              </a:solidFill>
            </a:endParaRPr>
          </a:p>
          <a:p>
            <a:endParaRPr lang="en-US" sz="2400" dirty="0">
              <a:solidFill>
                <a:schemeClr val="tx1"/>
              </a:solidFill>
            </a:endParaRPr>
          </a:p>
          <a:p>
            <a:pPr lvl="1"/>
            <a:endParaRPr lang="en-US" sz="2000" dirty="0">
              <a:solidFill>
                <a:schemeClr val="tx1"/>
              </a:solidFill>
            </a:endParaRPr>
          </a:p>
          <a:p>
            <a:pPr lvl="1"/>
            <a:endParaRPr lang="en-US" sz="2000" dirty="0">
              <a:solidFill>
                <a:schemeClr val="tx1"/>
              </a:solidFill>
            </a:endParaRPr>
          </a:p>
          <a:p>
            <a:pPr lvl="1"/>
            <a:endParaRPr lang="en-US" sz="2200" dirty="0">
              <a:solidFill>
                <a:schemeClr val="tx1"/>
              </a:solidFill>
            </a:endParaRPr>
          </a:p>
          <a:p>
            <a:pPr lvl="1"/>
            <a:endParaRPr lang="en-US" sz="2200" dirty="0">
              <a:solidFill>
                <a:schemeClr val="tx1"/>
              </a:solidFill>
            </a:endParaRPr>
          </a:p>
        </p:txBody>
      </p:sp>
    </p:spTree>
    <p:extLst>
      <p:ext uri="{BB962C8B-B14F-4D97-AF65-F5344CB8AC3E}">
        <p14:creationId xmlns:p14="http://schemas.microsoft.com/office/powerpoint/2010/main" val="88792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38AFA-5C44-1731-7E04-6460521A96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FA3B18-6C11-EB6A-F4AB-CF547F14A706}"/>
              </a:ext>
            </a:extLst>
          </p:cNvPr>
          <p:cNvSpPr>
            <a:spLocks noGrp="1"/>
          </p:cNvSpPr>
          <p:nvPr>
            <p:ph type="title"/>
          </p:nvPr>
        </p:nvSpPr>
        <p:spPr>
          <a:xfrm>
            <a:off x="1640156" y="332010"/>
            <a:ext cx="10259744" cy="855412"/>
          </a:xfrm>
        </p:spPr>
        <p:txBody>
          <a:bodyPr>
            <a:noAutofit/>
          </a:bodyPr>
          <a:lstStyle/>
          <a:p>
            <a:r>
              <a:rPr lang="en-US" sz="2800" b="1" i="1" dirty="0"/>
              <a:t>Gen 3:6, So when the woman saw that the tree was good for food, and that it was a delight to the eyes, and that the tree was to be desired to make one wise,[b] she took of its fruit and ate, and she also gave some to her husband who was with her, and he ate.</a:t>
            </a:r>
            <a:endParaRPr lang="en-US" b="1" dirty="0"/>
          </a:p>
        </p:txBody>
      </p:sp>
      <p:sp>
        <p:nvSpPr>
          <p:cNvPr id="5" name="Content Placeholder 2">
            <a:extLst>
              <a:ext uri="{FF2B5EF4-FFF2-40B4-BE49-F238E27FC236}">
                <a16:creationId xmlns:a16="http://schemas.microsoft.com/office/drawing/2014/main" id="{C5EE67AF-A4BA-BEDE-5F94-5BA5867B051A}"/>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98F34F45-2D57-B29E-9CF0-7AA728C2ED1F}"/>
              </a:ext>
            </a:extLst>
          </p:cNvPr>
          <p:cNvSpPr txBox="1">
            <a:spLocks/>
          </p:cNvSpPr>
          <p:nvPr/>
        </p:nvSpPr>
        <p:spPr>
          <a:xfrm>
            <a:off x="2202025" y="2615381"/>
            <a:ext cx="9767472" cy="391060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What were the three things that tempted Eve to take and eat the fruit?</a:t>
            </a:r>
          </a:p>
          <a:p>
            <a:pPr lvl="1"/>
            <a:r>
              <a:rPr lang="en-US" sz="2200" b="1" dirty="0">
                <a:solidFill>
                  <a:schemeClr val="tx1"/>
                </a:solidFill>
              </a:rPr>
              <a:t>Lust of the flesh </a:t>
            </a:r>
            <a:r>
              <a:rPr lang="en-US" sz="2200" dirty="0">
                <a:solidFill>
                  <a:schemeClr val="tx1"/>
                </a:solidFill>
              </a:rPr>
              <a:t>– even though she could have chosen from all the other trees</a:t>
            </a:r>
          </a:p>
          <a:p>
            <a:pPr lvl="1"/>
            <a:r>
              <a:rPr lang="en-US" sz="2200" b="1" dirty="0">
                <a:solidFill>
                  <a:schemeClr val="tx1"/>
                </a:solidFill>
              </a:rPr>
              <a:t>Desire of the eyes </a:t>
            </a:r>
            <a:r>
              <a:rPr lang="en-US" sz="2200" dirty="0">
                <a:solidFill>
                  <a:schemeClr val="tx1"/>
                </a:solidFill>
              </a:rPr>
              <a:t>– beautiful, but the tree of life is also beautiful</a:t>
            </a:r>
          </a:p>
          <a:p>
            <a:pPr lvl="2"/>
            <a:r>
              <a:rPr lang="en-US" sz="2000" i="1" dirty="0">
                <a:solidFill>
                  <a:schemeClr val="tx1"/>
                </a:solidFill>
              </a:rPr>
              <a:t>Rev 22:2, On either side of the river was the tree of life, bearing twelve kinds of fruit, yielding its fruit every month; and the leaves of the tree were for the healing of the nations.</a:t>
            </a:r>
          </a:p>
          <a:p>
            <a:pPr lvl="1"/>
            <a:r>
              <a:rPr lang="en-US" sz="2200" b="1" dirty="0">
                <a:solidFill>
                  <a:schemeClr val="tx1"/>
                </a:solidFill>
              </a:rPr>
              <a:t>Pride of life </a:t>
            </a:r>
            <a:r>
              <a:rPr lang="en-US" sz="2200" dirty="0">
                <a:solidFill>
                  <a:schemeClr val="tx1"/>
                </a:solidFill>
              </a:rPr>
              <a:t>– The desire to be like God. (Not in character, in position)</a:t>
            </a:r>
          </a:p>
          <a:p>
            <a:endParaRPr lang="en-US" sz="2400" dirty="0">
              <a:solidFill>
                <a:schemeClr val="tx1"/>
              </a:solidFill>
            </a:endParaRPr>
          </a:p>
          <a:p>
            <a:r>
              <a:rPr lang="en-US" sz="2400" dirty="0">
                <a:solidFill>
                  <a:schemeClr val="tx1"/>
                </a:solidFill>
              </a:rPr>
              <a:t>QUESTION: Why do we need to be like God if we really know and follow God?</a:t>
            </a:r>
          </a:p>
          <a:p>
            <a:endParaRPr lang="en-US" sz="2400" dirty="0">
              <a:solidFill>
                <a:schemeClr val="tx1"/>
              </a:solidFill>
            </a:endParaRPr>
          </a:p>
          <a:p>
            <a:r>
              <a:rPr lang="en-US" sz="2400" dirty="0">
                <a:solidFill>
                  <a:schemeClr val="tx1"/>
                </a:solidFill>
              </a:rPr>
              <a:t>QUESTION: Do we get more fulfilment out of disobeying God or obeying God</a:t>
            </a:r>
          </a:p>
          <a:p>
            <a:endParaRPr lang="en-US" sz="2400" dirty="0">
              <a:solidFill>
                <a:schemeClr val="tx1"/>
              </a:solidFill>
            </a:endParaRPr>
          </a:p>
          <a:p>
            <a:endParaRPr lang="en-US" sz="2200" dirty="0">
              <a:solidFill>
                <a:schemeClr val="tx1"/>
              </a:solidFill>
            </a:endParaRPr>
          </a:p>
          <a:p>
            <a:endParaRPr lang="en-US" sz="2200" dirty="0">
              <a:solidFill>
                <a:schemeClr val="tx1"/>
              </a:solidFill>
            </a:endParaRPr>
          </a:p>
          <a:p>
            <a:endParaRPr lang="en-US" sz="2200" dirty="0">
              <a:solidFill>
                <a:schemeClr val="tx1"/>
              </a:solidFill>
            </a:endParaRPr>
          </a:p>
          <a:p>
            <a:endParaRPr lang="en-US" sz="2400" dirty="0">
              <a:solidFill>
                <a:schemeClr val="tx1"/>
              </a:solidFill>
            </a:endParaRPr>
          </a:p>
          <a:p>
            <a:pPr lvl="1"/>
            <a:endParaRPr lang="en-US" sz="2000" dirty="0">
              <a:solidFill>
                <a:schemeClr val="tx1"/>
              </a:solidFill>
            </a:endParaRPr>
          </a:p>
          <a:p>
            <a:pPr lvl="1"/>
            <a:endParaRPr lang="en-US" sz="2000" dirty="0">
              <a:solidFill>
                <a:schemeClr val="tx1"/>
              </a:solidFill>
            </a:endParaRPr>
          </a:p>
          <a:p>
            <a:pPr lvl="1"/>
            <a:endParaRPr lang="en-US" sz="2200" dirty="0">
              <a:solidFill>
                <a:schemeClr val="tx1"/>
              </a:solidFill>
            </a:endParaRPr>
          </a:p>
          <a:p>
            <a:pPr lvl="1"/>
            <a:endParaRPr lang="en-US" sz="2200" dirty="0">
              <a:solidFill>
                <a:schemeClr val="tx1"/>
              </a:solidFill>
            </a:endParaRPr>
          </a:p>
        </p:txBody>
      </p:sp>
    </p:spTree>
    <p:extLst>
      <p:ext uri="{BB962C8B-B14F-4D97-AF65-F5344CB8AC3E}">
        <p14:creationId xmlns:p14="http://schemas.microsoft.com/office/powerpoint/2010/main" val="913319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 calcmode="lin" valueType="num">
                                      <p:cBhvr additive="base">
                                        <p:cTn id="37"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8" end="8"/>
                                            </p:txEl>
                                          </p:spTgt>
                                        </p:tgtEl>
                                        <p:attrNameLst>
                                          <p:attrName>style.visibility</p:attrName>
                                        </p:attrNameLst>
                                      </p:cBhvr>
                                      <p:to>
                                        <p:strVal val="visible"/>
                                      </p:to>
                                    </p:set>
                                    <p:anim calcmode="lin" valueType="num">
                                      <p:cBhvr additive="base">
                                        <p:cTn id="43"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EA718-8D61-6534-D0A8-9D788BB30A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1F6D0F-558D-F608-B9EE-7B300B294359}"/>
              </a:ext>
            </a:extLst>
          </p:cNvPr>
          <p:cNvSpPr>
            <a:spLocks noGrp="1"/>
          </p:cNvSpPr>
          <p:nvPr>
            <p:ph type="title"/>
          </p:nvPr>
        </p:nvSpPr>
        <p:spPr>
          <a:xfrm>
            <a:off x="1640156" y="332010"/>
            <a:ext cx="10259744" cy="855412"/>
          </a:xfrm>
        </p:spPr>
        <p:txBody>
          <a:bodyPr>
            <a:noAutofit/>
          </a:bodyPr>
          <a:lstStyle/>
          <a:p>
            <a:r>
              <a:rPr lang="en-US" sz="2800" b="1" i="1" dirty="0"/>
              <a:t>Gen 3:6, So when the woman saw that the tree was good for food, and that it was a delight to the eyes, and that the tree was to be desired to make one wise,[b] she took of its fruit and ate, and she also gave some to her husband who was with her, and he ate.</a:t>
            </a:r>
            <a:br>
              <a:rPr lang="en-US" sz="3600" b="1" i="1" dirty="0">
                <a:solidFill>
                  <a:schemeClr val="tx1"/>
                </a:solidFill>
              </a:rPr>
            </a:br>
            <a:endParaRPr lang="en-US" b="1" dirty="0"/>
          </a:p>
        </p:txBody>
      </p:sp>
      <p:sp>
        <p:nvSpPr>
          <p:cNvPr id="5" name="Content Placeholder 2">
            <a:extLst>
              <a:ext uri="{FF2B5EF4-FFF2-40B4-BE49-F238E27FC236}">
                <a16:creationId xmlns:a16="http://schemas.microsoft.com/office/drawing/2014/main" id="{5A6C9735-9C92-2FE6-22B4-11C20DA6E7BF}"/>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AB9CE3BB-9739-EBC6-5312-4A7836FDF1CD}"/>
              </a:ext>
            </a:extLst>
          </p:cNvPr>
          <p:cNvSpPr txBox="1">
            <a:spLocks/>
          </p:cNvSpPr>
          <p:nvPr/>
        </p:nvSpPr>
        <p:spPr>
          <a:xfrm>
            <a:off x="2202025" y="2615381"/>
            <a:ext cx="9767472" cy="391060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So, is there something “magical” about the fruit itself?</a:t>
            </a:r>
          </a:p>
          <a:p>
            <a:pPr lvl="1"/>
            <a:r>
              <a:rPr lang="en-US" sz="2200" dirty="0">
                <a:solidFill>
                  <a:schemeClr val="tx1"/>
                </a:solidFill>
              </a:rPr>
              <a:t>Definitely something spiritual!</a:t>
            </a:r>
          </a:p>
          <a:p>
            <a:r>
              <a:rPr lang="en-US" sz="2400" dirty="0">
                <a:solidFill>
                  <a:schemeClr val="tx1"/>
                </a:solidFill>
              </a:rPr>
              <a:t>The real issue was one of trusting God and </a:t>
            </a:r>
            <a:r>
              <a:rPr lang="en-US" sz="2400" u="sng" dirty="0">
                <a:solidFill>
                  <a:schemeClr val="tx1"/>
                </a:solidFill>
              </a:rPr>
              <a:t>being obedient </a:t>
            </a:r>
            <a:r>
              <a:rPr lang="en-US" sz="2400" dirty="0">
                <a:solidFill>
                  <a:schemeClr val="tx1"/>
                </a:solidFill>
              </a:rPr>
              <a:t>to God’s commandment!</a:t>
            </a:r>
          </a:p>
          <a:p>
            <a:r>
              <a:rPr lang="en-US" sz="2400" dirty="0">
                <a:solidFill>
                  <a:schemeClr val="tx1"/>
                </a:solidFill>
              </a:rPr>
              <a:t>So Eve was DECEIVED</a:t>
            </a:r>
          </a:p>
          <a:p>
            <a:r>
              <a:rPr lang="en-US" sz="2400" dirty="0">
                <a:solidFill>
                  <a:schemeClr val="tx1"/>
                </a:solidFill>
              </a:rPr>
              <a:t>Question: Was Adam deceived? No. He was DISOBEDIENT! Paul explains it like this:</a:t>
            </a:r>
          </a:p>
          <a:p>
            <a:pPr lvl="1"/>
            <a:r>
              <a:rPr lang="en-US" sz="2200" i="1" dirty="0">
                <a:solidFill>
                  <a:schemeClr val="tx1"/>
                </a:solidFill>
              </a:rPr>
              <a:t>Rom 5:19, 19 For as through the one man’s disobedience the many were made sinners, even so through the obedience of the One the many will be made righteous.</a:t>
            </a:r>
          </a:p>
          <a:p>
            <a:endParaRPr lang="en-US" sz="2400" dirty="0">
              <a:solidFill>
                <a:schemeClr val="tx1"/>
              </a:solidFill>
            </a:endParaRPr>
          </a:p>
          <a:p>
            <a:r>
              <a:rPr lang="en-US" sz="2400" dirty="0">
                <a:solidFill>
                  <a:schemeClr val="tx1"/>
                </a:solidFill>
              </a:rPr>
              <a:t>Perhaps Adam saw that Eve did NOT die after eating the fruit, sight doesn’t reveal everything!</a:t>
            </a:r>
          </a:p>
          <a:p>
            <a:endParaRPr lang="en-US" sz="2400" dirty="0">
              <a:solidFill>
                <a:schemeClr val="tx1"/>
              </a:solidFill>
            </a:endParaRPr>
          </a:p>
          <a:p>
            <a:r>
              <a:rPr lang="en-US" sz="2400" dirty="0">
                <a:solidFill>
                  <a:schemeClr val="tx1"/>
                </a:solidFill>
              </a:rPr>
              <a:t>Anyone who says obedience doesn’t matter doesn’t get it!</a:t>
            </a:r>
          </a:p>
          <a:p>
            <a:endParaRPr lang="en-US" sz="2400" dirty="0">
              <a:solidFill>
                <a:schemeClr val="tx1"/>
              </a:solidFill>
            </a:endParaRPr>
          </a:p>
        </p:txBody>
      </p:sp>
    </p:spTree>
    <p:extLst>
      <p:ext uri="{BB962C8B-B14F-4D97-AF65-F5344CB8AC3E}">
        <p14:creationId xmlns:p14="http://schemas.microsoft.com/office/powerpoint/2010/main" val="2651281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7" end="7"/>
                                            </p:txEl>
                                          </p:spTgt>
                                        </p:tgtEl>
                                        <p:attrNameLst>
                                          <p:attrName>style.visibility</p:attrName>
                                        </p:attrNameLst>
                                      </p:cBhvr>
                                      <p:to>
                                        <p:strVal val="visible"/>
                                      </p:to>
                                    </p:set>
                                    <p:anim calcmode="lin" valueType="num">
                                      <p:cBhvr additive="base">
                                        <p:cTn id="43"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9" end="9"/>
                                            </p:txEl>
                                          </p:spTgt>
                                        </p:tgtEl>
                                        <p:attrNameLst>
                                          <p:attrName>style.visibility</p:attrName>
                                        </p:attrNameLst>
                                      </p:cBhvr>
                                      <p:to>
                                        <p:strVal val="visible"/>
                                      </p:to>
                                    </p:set>
                                    <p:anim calcmode="lin" valueType="num">
                                      <p:cBhvr additive="base">
                                        <p:cTn id="49"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377EC-DA5C-04BD-7F2D-D5CE5CFD899B}"/>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38443291-A5BD-F1ED-973C-E6B486CFD6F3}"/>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pic>
        <p:nvPicPr>
          <p:cNvPr id="1026" name="Picture 2" descr="Heroes: adam and eve covering themselves">
            <a:extLst>
              <a:ext uri="{FF2B5EF4-FFF2-40B4-BE49-F238E27FC236}">
                <a16:creationId xmlns:a16="http://schemas.microsoft.com/office/drawing/2014/main" id="{170AEF36-23D9-3D50-24D5-174558E99F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1EB0190-D381-D72B-4E8E-23A1420DE732}"/>
              </a:ext>
            </a:extLst>
          </p:cNvPr>
          <p:cNvSpPr>
            <a:spLocks noGrp="1"/>
          </p:cNvSpPr>
          <p:nvPr>
            <p:ph type="title"/>
          </p:nvPr>
        </p:nvSpPr>
        <p:spPr>
          <a:xfrm>
            <a:off x="1640156" y="332010"/>
            <a:ext cx="10259744" cy="855412"/>
          </a:xfrm>
        </p:spPr>
        <p:txBody>
          <a:bodyPr>
            <a:noAutofit/>
          </a:bodyPr>
          <a:lstStyle/>
          <a:p>
            <a:r>
              <a:rPr lang="en-US" sz="2800" b="1" i="1" dirty="0">
                <a:solidFill>
                  <a:schemeClr val="bg1"/>
                </a:solidFill>
                <a:effectLst>
                  <a:outerShdw blurRad="50800" dist="38100" dir="2700000" algn="tl" rotWithShape="0">
                    <a:prstClr val="black">
                      <a:alpha val="0"/>
                    </a:prstClr>
                  </a:outerShdw>
                </a:effectLst>
              </a:rPr>
              <a:t>Gen 3:7, Then the eyes of both were opened, and they knew that they were naked. And they sewed fig leaves together and made themselves loincloths.</a:t>
            </a:r>
            <a:endParaRPr lang="en-US" b="1" dirty="0">
              <a:solidFill>
                <a:schemeClr val="bg1"/>
              </a:solidFill>
              <a:effectLst>
                <a:outerShdw blurRad="50800" dist="38100" dir="2700000" algn="tl" rotWithShape="0">
                  <a:prstClr val="black">
                    <a:alpha val="0"/>
                  </a:prstClr>
                </a:outerShdw>
              </a:effectLst>
            </a:endParaRPr>
          </a:p>
        </p:txBody>
      </p:sp>
      <p:sp>
        <p:nvSpPr>
          <p:cNvPr id="6" name="Content Placeholder 2">
            <a:extLst>
              <a:ext uri="{FF2B5EF4-FFF2-40B4-BE49-F238E27FC236}">
                <a16:creationId xmlns:a16="http://schemas.microsoft.com/office/drawing/2014/main" id="{58F97A7F-28F9-B36B-0EBE-DE0C1C4CBACB}"/>
              </a:ext>
            </a:extLst>
          </p:cNvPr>
          <p:cNvSpPr txBox="1">
            <a:spLocks/>
          </p:cNvSpPr>
          <p:nvPr/>
        </p:nvSpPr>
        <p:spPr>
          <a:xfrm>
            <a:off x="2030828" y="1727200"/>
            <a:ext cx="9767472" cy="5031409"/>
          </a:xfrm>
          <a:prstGeom prst="rect">
            <a:avLst/>
          </a:prstGeom>
          <a:effectLst/>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b="1" dirty="0">
                <a:solidFill>
                  <a:schemeClr val="bg1"/>
                </a:solidFill>
                <a:effectLst>
                  <a:outerShdw blurRad="114085" dist="80290" dir="2700000" algn="tl" rotWithShape="0">
                    <a:prstClr val="black"/>
                  </a:outerShdw>
                </a:effectLst>
              </a:rPr>
              <a:t>Their worldview had changed, and now they saw their whole world through sinful eyes</a:t>
            </a:r>
          </a:p>
          <a:p>
            <a:r>
              <a:rPr lang="en-US" sz="2200" b="1" dirty="0">
                <a:solidFill>
                  <a:schemeClr val="bg1"/>
                </a:solidFill>
                <a:effectLst>
                  <a:outerShdw blurRad="114085" dist="80290" dir="2700000" algn="tl" rotWithShape="0">
                    <a:prstClr val="black"/>
                  </a:outerShdw>
                </a:effectLst>
              </a:rPr>
              <a:t>Sin can pervert even the most innocent things, and turn them evil</a:t>
            </a:r>
          </a:p>
          <a:p>
            <a:r>
              <a:rPr lang="en-US" sz="2200" b="1" dirty="0">
                <a:solidFill>
                  <a:schemeClr val="bg1"/>
                </a:solidFill>
                <a:effectLst>
                  <a:outerShdw blurRad="114085" dist="80290" dir="2700000" algn="tl" rotWithShape="0">
                    <a:prstClr val="black"/>
                  </a:outerShdw>
                </a:effectLst>
              </a:rPr>
              <a:t>When they made loin coverings for themselves, was that the correct response? Yes, but inadequate!</a:t>
            </a:r>
          </a:p>
          <a:p>
            <a:r>
              <a:rPr lang="en-US" sz="2200" b="1" dirty="0">
                <a:solidFill>
                  <a:schemeClr val="bg1"/>
                </a:solidFill>
                <a:effectLst>
                  <a:outerShdw blurRad="114085" dist="80290" dir="2700000" algn="tl" rotWithShape="0">
                    <a:prstClr val="black"/>
                  </a:outerShdw>
                </a:effectLst>
              </a:rPr>
              <a:t>Why do we wear clothes today, other than for fashion and warmth? </a:t>
            </a:r>
          </a:p>
          <a:p>
            <a:pPr lvl="1"/>
            <a:r>
              <a:rPr lang="en-US" sz="2000" b="1" dirty="0">
                <a:solidFill>
                  <a:schemeClr val="bg1"/>
                </a:solidFill>
                <a:effectLst>
                  <a:outerShdw blurRad="114085" dist="80290" dir="2700000" algn="tl" rotWithShape="0">
                    <a:prstClr val="black"/>
                  </a:outerShdw>
                </a:effectLst>
              </a:rPr>
              <a:t>To cover shame!</a:t>
            </a:r>
          </a:p>
          <a:p>
            <a:r>
              <a:rPr lang="en-US" sz="2200" b="1" dirty="0">
                <a:solidFill>
                  <a:schemeClr val="bg1"/>
                </a:solidFill>
                <a:effectLst>
                  <a:outerShdw blurRad="114085" dist="80290" dir="2700000" algn="tl" rotWithShape="0">
                    <a:prstClr val="black"/>
                  </a:outerShdw>
                </a:effectLst>
              </a:rPr>
              <a:t>What about indigenous tribes that go without clothes, or nudists? Have they found freedom from shame? </a:t>
            </a:r>
          </a:p>
          <a:p>
            <a:pPr lvl="1"/>
            <a:r>
              <a:rPr lang="en-US" sz="2000" b="1" dirty="0">
                <a:solidFill>
                  <a:schemeClr val="bg1"/>
                </a:solidFill>
                <a:effectLst>
                  <a:outerShdw blurRad="114085" dist="80290" dir="2700000" algn="tl" rotWithShape="0">
                    <a:prstClr val="black"/>
                  </a:outerShdw>
                </a:effectLst>
              </a:rPr>
              <a:t>No! They trample over their own conscience.</a:t>
            </a:r>
          </a:p>
          <a:p>
            <a:r>
              <a:rPr lang="en-US" sz="2200" b="1" dirty="0">
                <a:solidFill>
                  <a:schemeClr val="bg1"/>
                </a:solidFill>
                <a:effectLst>
                  <a:outerShdw blurRad="114085" dist="80290" dir="2700000" algn="tl" rotWithShape="0">
                    <a:prstClr val="black"/>
                  </a:outerShdw>
                </a:effectLst>
              </a:rPr>
              <a:t>What about pornographers? What do they do? What is the intent of their uncovering?</a:t>
            </a:r>
          </a:p>
          <a:p>
            <a:endParaRPr lang="en-US" sz="2200" b="1" dirty="0">
              <a:solidFill>
                <a:schemeClr val="bg1"/>
              </a:solidFill>
              <a:effectLst>
                <a:outerShdw blurRad="114085" dist="80290" dir="2700000" algn="tl" rotWithShape="0">
                  <a:prstClr val="black"/>
                </a:outerShdw>
              </a:effectLst>
            </a:endParaRPr>
          </a:p>
        </p:txBody>
      </p:sp>
    </p:spTree>
    <p:extLst>
      <p:ext uri="{BB962C8B-B14F-4D97-AF65-F5344CB8AC3E}">
        <p14:creationId xmlns:p14="http://schemas.microsoft.com/office/powerpoint/2010/main" val="123283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 calcmode="lin" valueType="num">
                                      <p:cBhvr additive="base">
                                        <p:cTn id="4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 calcmode="lin" valueType="num">
                                      <p:cBhvr additive="base">
                                        <p:cTn id="49"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4"/>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94CEE-911A-C88A-C99E-16F0B93FD3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F4762A-0DAC-E19D-1006-33BB78DF92DB}"/>
              </a:ext>
            </a:extLst>
          </p:cNvPr>
          <p:cNvSpPr>
            <a:spLocks noGrp="1"/>
          </p:cNvSpPr>
          <p:nvPr>
            <p:ph type="title"/>
          </p:nvPr>
        </p:nvSpPr>
        <p:spPr>
          <a:xfrm>
            <a:off x="1640156" y="332010"/>
            <a:ext cx="10259744" cy="855412"/>
          </a:xfrm>
        </p:spPr>
        <p:txBody>
          <a:bodyPr>
            <a:noAutofit/>
          </a:bodyPr>
          <a:lstStyle/>
          <a:p>
            <a:r>
              <a:rPr lang="en-US" sz="2800" b="1" i="1" dirty="0"/>
              <a:t>Gen 3:8-13, And they heard the sound of the Lord God walking in the garden in the cool[c] of the day, and the man and his wife hid themselves from the presence of the Lord God among the trees of the garden. 9 But the Lord God called to the man and said to him, “Where are you?”[d] 10 And he said, “I heard the sound of you in the garden, and I was afraid, because I was naked, and I hid myself.” 11 He said, “Who told you that you were naked? Have you eaten of the tree of which I commanded you not to eat?” 12 The man said, “The woman whom you gave to be with me, she gave me fruit of the tree, and I ate.” 13 Then the Lord God said to the woman, “What is this that you have done?” The woman said, “The serpent deceived me, and I ate.”</a:t>
            </a:r>
            <a:endParaRPr lang="en-US" b="1" dirty="0"/>
          </a:p>
        </p:txBody>
      </p:sp>
      <p:sp>
        <p:nvSpPr>
          <p:cNvPr id="5" name="Content Placeholder 2">
            <a:extLst>
              <a:ext uri="{FF2B5EF4-FFF2-40B4-BE49-F238E27FC236}">
                <a16:creationId xmlns:a16="http://schemas.microsoft.com/office/drawing/2014/main" id="{DF4C4EFE-12AA-D50F-072C-E161E0648421}"/>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7428C0BF-720C-6BF0-3A32-2FB5368F6340}"/>
              </a:ext>
            </a:extLst>
          </p:cNvPr>
          <p:cNvSpPr txBox="1">
            <a:spLocks/>
          </p:cNvSpPr>
          <p:nvPr/>
        </p:nvSpPr>
        <p:spPr>
          <a:xfrm>
            <a:off x="2202025" y="1809135"/>
            <a:ext cx="9767472" cy="4716855"/>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chemeClr val="tx1"/>
              </a:solidFill>
            </a:endParaRPr>
          </a:p>
        </p:txBody>
      </p:sp>
    </p:spTree>
    <p:extLst>
      <p:ext uri="{BB962C8B-B14F-4D97-AF65-F5344CB8AC3E}">
        <p14:creationId xmlns:p14="http://schemas.microsoft.com/office/powerpoint/2010/main" val="2338638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DE911-DB88-2A40-73A5-2F15374FD2DB}"/>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BFFEFBDE-53B2-E14D-6832-BF28BA7A9C6E}"/>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DBD35223-DD08-9663-F51B-A7123E0E4AEC}"/>
              </a:ext>
            </a:extLst>
          </p:cNvPr>
          <p:cNvSpPr txBox="1">
            <a:spLocks/>
          </p:cNvSpPr>
          <p:nvPr/>
        </p:nvSpPr>
        <p:spPr>
          <a:xfrm>
            <a:off x="2202025" y="332011"/>
            <a:ext cx="9767472" cy="6193980"/>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solidFill>
                  <a:schemeClr val="tx1"/>
                </a:solidFill>
              </a:rPr>
              <a:t>QUESTION? How can God, who is spirit, “walk” in the garden?</a:t>
            </a:r>
          </a:p>
          <a:p>
            <a:pPr lvl="1"/>
            <a:r>
              <a:rPr lang="en-US" sz="1800" i="1" dirty="0">
                <a:solidFill>
                  <a:schemeClr val="tx1"/>
                </a:solidFill>
              </a:rPr>
              <a:t>Gen 18:1-2, Now the LORD appeared to [Abraham] by the [a]oaks of </a:t>
            </a:r>
            <a:r>
              <a:rPr lang="en-US" sz="1800" i="1" dirty="0" err="1">
                <a:solidFill>
                  <a:schemeClr val="tx1"/>
                </a:solidFill>
              </a:rPr>
              <a:t>Mamre</a:t>
            </a:r>
            <a:r>
              <a:rPr lang="en-US" sz="1800" i="1" dirty="0">
                <a:solidFill>
                  <a:schemeClr val="tx1"/>
                </a:solidFill>
              </a:rPr>
              <a:t>, while he was sitting at the tent door in the heat of the day. 2 When he lifted up his eyes and looked, behold, three men were standing opposite him; and when he saw them, he ran from the tent door to meet them and bowed himself to the earth.</a:t>
            </a:r>
          </a:p>
          <a:p>
            <a:pPr lvl="1"/>
            <a:r>
              <a:rPr lang="en-US" sz="1800" i="1" dirty="0">
                <a:solidFill>
                  <a:schemeClr val="tx1"/>
                </a:solidFill>
              </a:rPr>
              <a:t>Gen 32:24–25, 28–30, Then Jacob was left alone; and a Man wrestled with him until the breaking of day. Now when He saw that He did not prevail against him, He touched the socket of his hip; and the socket of Jacob’s hip was out of joint as He wrestled with him. . . . And He said, “Your name shall no longer be called Jacob, but Israel; for you have struggled with God and with men, and have prevailed.” Then Jacob asked, saying, “Tell me Your name, I </a:t>
            </a:r>
            <a:r>
              <a:rPr lang="en-US" sz="1800" i="1" dirty="0" err="1">
                <a:solidFill>
                  <a:schemeClr val="tx1"/>
                </a:solidFill>
              </a:rPr>
              <a:t>pray.”And</a:t>
            </a:r>
            <a:r>
              <a:rPr lang="en-US" sz="1800" i="1" dirty="0">
                <a:solidFill>
                  <a:schemeClr val="tx1"/>
                </a:solidFill>
              </a:rPr>
              <a:t> He said, “Why is it that you ask about My name?” And He blessed him there. So Jacob called the name of the place Peniel: “</a:t>
            </a:r>
            <a:r>
              <a:rPr lang="en-US" sz="1800" i="1" u="sng" dirty="0">
                <a:solidFill>
                  <a:schemeClr val="tx1"/>
                </a:solidFill>
              </a:rPr>
              <a:t>For I have seen God face to face, and my life is preserved</a:t>
            </a:r>
            <a:r>
              <a:rPr lang="en-US" sz="1800" i="1" dirty="0">
                <a:solidFill>
                  <a:schemeClr val="tx1"/>
                </a:solidFill>
              </a:rPr>
              <a:t>.”</a:t>
            </a:r>
          </a:p>
          <a:p>
            <a:pPr lvl="1"/>
            <a:r>
              <a:rPr lang="en-US" sz="1800" u="sng" dirty="0"/>
              <a:t>These are known as Theophanies, or Christophanies</a:t>
            </a:r>
            <a:r>
              <a:rPr lang="en-US" sz="1800" dirty="0"/>
              <a:t> (God-appearances, or Christ appearances)</a:t>
            </a:r>
          </a:p>
          <a:p>
            <a:pPr lvl="1"/>
            <a:r>
              <a:rPr lang="en-US" sz="1800" u="sng" dirty="0"/>
              <a:t>How could Jacob see God and not die</a:t>
            </a:r>
            <a:r>
              <a:rPr lang="en-US" sz="1800" dirty="0"/>
              <a:t>?</a:t>
            </a:r>
          </a:p>
          <a:p>
            <a:pPr lvl="2"/>
            <a:r>
              <a:rPr lang="en-US" sz="1600" dirty="0"/>
              <a:t>Probably a “veiled” version of God in the form of Christ.</a:t>
            </a:r>
          </a:p>
          <a:p>
            <a:pPr lvl="1"/>
            <a:endParaRPr lang="en-US" sz="2000" i="1" dirty="0">
              <a:solidFill>
                <a:schemeClr val="tx1"/>
              </a:solidFill>
            </a:endParaRPr>
          </a:p>
          <a:p>
            <a:endParaRPr lang="en-US" sz="2200" dirty="0">
              <a:solidFill>
                <a:schemeClr val="tx1"/>
              </a:solidFill>
            </a:endParaRPr>
          </a:p>
        </p:txBody>
      </p:sp>
    </p:spTree>
    <p:extLst>
      <p:ext uri="{BB962C8B-B14F-4D97-AF65-F5344CB8AC3E}">
        <p14:creationId xmlns:p14="http://schemas.microsoft.com/office/powerpoint/2010/main" val="3051204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3FF90-30CB-96B7-3EBE-D78FDD35AD4C}"/>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BBED6E75-CFC2-02AA-60DA-A39D6FFDAD84}"/>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C3991E4F-47DF-7507-FAE8-EC4B922578C9}"/>
              </a:ext>
            </a:extLst>
          </p:cNvPr>
          <p:cNvSpPr txBox="1">
            <a:spLocks/>
          </p:cNvSpPr>
          <p:nvPr/>
        </p:nvSpPr>
        <p:spPr>
          <a:xfrm>
            <a:off x="2202025" y="332011"/>
            <a:ext cx="9767472" cy="6193980"/>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E.J. Young, a well-known Old Testament scholar, writes, </a:t>
            </a:r>
            <a:r>
              <a:rPr lang="en-US" sz="2400" i="1" dirty="0">
                <a:solidFill>
                  <a:schemeClr val="tx1"/>
                </a:solidFill>
              </a:rPr>
              <a:t>“God is the infinite one. He is a spirit. In order to reveal Himself to man in an intimate way, He did appear during Old Testament times in human form. Such appearances were called theophanies and these theophanies found their culmination in the incarnation of the second person of the trinity. Pre-incarnate appearances of the Lord is what they were. In most loving and tender condescension, God appeared in the form of a man so that He might speak to man as friend to friend.”</a:t>
            </a:r>
            <a:endParaRPr lang="en-US" sz="2400" b="1" dirty="0">
              <a:solidFill>
                <a:schemeClr val="tx1"/>
              </a:solidFill>
            </a:endParaRPr>
          </a:p>
          <a:p>
            <a:r>
              <a:rPr lang="en-US" sz="2400" dirty="0">
                <a:solidFill>
                  <a:schemeClr val="tx1"/>
                </a:solidFill>
              </a:rPr>
              <a:t>QUESTION? How would they have responded to God walking in the garden before the transgression?</a:t>
            </a:r>
          </a:p>
          <a:p>
            <a:r>
              <a:rPr lang="en-US" sz="2400" dirty="0">
                <a:solidFill>
                  <a:schemeClr val="tx1"/>
                </a:solidFill>
              </a:rPr>
              <a:t>QUESTION? Why did they hide? What do we do when are ashamed over having done something wrong</a:t>
            </a:r>
          </a:p>
          <a:p>
            <a:r>
              <a:rPr lang="en-US" sz="2400" dirty="0">
                <a:solidFill>
                  <a:schemeClr val="tx1"/>
                </a:solidFill>
              </a:rPr>
              <a:t>QUESTION? How do people hide from God today?</a:t>
            </a:r>
          </a:p>
          <a:p>
            <a:r>
              <a:rPr lang="en-US" sz="2400" dirty="0">
                <a:solidFill>
                  <a:schemeClr val="tx1"/>
                </a:solidFill>
              </a:rPr>
              <a:t>QUESTION? Is it even possible to hide from God? (</a:t>
            </a:r>
            <a:r>
              <a:rPr lang="en-US" sz="2400" dirty="0" err="1">
                <a:solidFill>
                  <a:schemeClr val="tx1"/>
                </a:solidFill>
              </a:rPr>
              <a:t>Psa</a:t>
            </a:r>
            <a:r>
              <a:rPr lang="en-US" sz="2400" dirty="0">
                <a:solidFill>
                  <a:schemeClr val="tx1"/>
                </a:solidFill>
              </a:rPr>
              <a:t> 139:7-10)</a:t>
            </a:r>
          </a:p>
          <a:p>
            <a:endParaRPr lang="en-US" sz="2400" b="1" dirty="0">
              <a:solidFill>
                <a:schemeClr val="tx1"/>
              </a:solidFill>
            </a:endParaRPr>
          </a:p>
          <a:p>
            <a:pPr lvl="1"/>
            <a:endParaRPr lang="en-US" sz="2000" i="1" dirty="0">
              <a:solidFill>
                <a:schemeClr val="tx1"/>
              </a:solidFill>
            </a:endParaRPr>
          </a:p>
          <a:p>
            <a:endParaRPr lang="en-US" sz="2200" dirty="0">
              <a:solidFill>
                <a:schemeClr val="tx1"/>
              </a:solidFill>
            </a:endParaRPr>
          </a:p>
        </p:txBody>
      </p:sp>
    </p:spTree>
    <p:extLst>
      <p:ext uri="{BB962C8B-B14F-4D97-AF65-F5344CB8AC3E}">
        <p14:creationId xmlns:p14="http://schemas.microsoft.com/office/powerpoint/2010/main" val="1223707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A7450-6D9B-DACB-D586-E9E2270F8DD3}"/>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E23103B7-FE54-FDAB-0AEC-E9FB2B4A7CC3}"/>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C3F61D26-6C4F-AF71-1BF7-243F3C42B9D2}"/>
              </a:ext>
            </a:extLst>
          </p:cNvPr>
          <p:cNvSpPr txBox="1">
            <a:spLocks/>
          </p:cNvSpPr>
          <p:nvPr/>
        </p:nvSpPr>
        <p:spPr>
          <a:xfrm>
            <a:off x="2202025" y="332011"/>
            <a:ext cx="9767472" cy="6193980"/>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dirty="0">
                <a:solidFill>
                  <a:schemeClr val="tx1"/>
                </a:solidFill>
              </a:rPr>
              <a:t>QUESTION? When God’s asks Adam “where are you”, what information is He looking for?</a:t>
            </a:r>
          </a:p>
          <a:p>
            <a:pPr lvl="1"/>
            <a:r>
              <a:rPr lang="en-US" sz="2200" dirty="0">
                <a:solidFill>
                  <a:schemeClr val="tx1"/>
                </a:solidFill>
              </a:rPr>
              <a:t>Confession!</a:t>
            </a:r>
          </a:p>
          <a:p>
            <a:r>
              <a:rPr lang="en-US" sz="2200" dirty="0">
                <a:solidFill>
                  <a:schemeClr val="tx1"/>
                </a:solidFill>
              </a:rPr>
              <a:t>QUESTION? Does Adam give God a confession, or an excuse? Why is Adam afraid of God now?</a:t>
            </a:r>
          </a:p>
          <a:p>
            <a:pPr lvl="1"/>
            <a:r>
              <a:rPr lang="en-US" sz="2000" i="1" dirty="0">
                <a:solidFill>
                  <a:schemeClr val="tx1"/>
                </a:solidFill>
              </a:rPr>
              <a:t>Heb 2:14-15, Therefore, since the children share in [m]flesh and blood, He Himself likewise also partook of the same, that through death He might render powerless him who had the power of death, that is, the devil, 15 and might free those who through fear of death were subject to slavery all their lives. </a:t>
            </a:r>
            <a:endParaRPr lang="en-US" sz="2200" dirty="0">
              <a:solidFill>
                <a:schemeClr val="tx1"/>
              </a:solidFill>
            </a:endParaRPr>
          </a:p>
          <a:p>
            <a:r>
              <a:rPr lang="en-US" sz="2200" dirty="0">
                <a:solidFill>
                  <a:schemeClr val="tx1"/>
                </a:solidFill>
              </a:rPr>
              <a:t>QUESTION? Then what does Adam say when God asks him if he ate from the tree?</a:t>
            </a:r>
          </a:p>
          <a:p>
            <a:pPr lvl="1"/>
            <a:r>
              <a:rPr lang="en-US" sz="2000" dirty="0">
                <a:solidFill>
                  <a:schemeClr val="tx1"/>
                </a:solidFill>
              </a:rPr>
              <a:t>He shifts blame!</a:t>
            </a:r>
          </a:p>
          <a:p>
            <a:r>
              <a:rPr lang="en-US" sz="2200" dirty="0">
                <a:solidFill>
                  <a:schemeClr val="tx1"/>
                </a:solidFill>
              </a:rPr>
              <a:t>QUESTION? Who told Adam and Eve that they were naked?</a:t>
            </a:r>
          </a:p>
          <a:p>
            <a:pPr lvl="1"/>
            <a:r>
              <a:rPr lang="en-US" sz="2000" dirty="0">
                <a:solidFill>
                  <a:schemeClr val="tx1"/>
                </a:solidFill>
              </a:rPr>
              <a:t>They were always naked. </a:t>
            </a:r>
            <a:r>
              <a:rPr lang="en-US" sz="2200" dirty="0">
                <a:solidFill>
                  <a:schemeClr val="tx1"/>
                </a:solidFill>
              </a:rPr>
              <a:t>Nobody! It came from sin within them.</a:t>
            </a:r>
          </a:p>
          <a:p>
            <a:pPr lvl="1"/>
            <a:r>
              <a:rPr lang="en-US" sz="2000" dirty="0">
                <a:solidFill>
                  <a:schemeClr val="tx1"/>
                </a:solidFill>
              </a:rPr>
              <a:t>This was an opportunity to confess what was going on within them</a:t>
            </a:r>
          </a:p>
        </p:txBody>
      </p:sp>
    </p:spTree>
    <p:extLst>
      <p:ext uri="{BB962C8B-B14F-4D97-AF65-F5344CB8AC3E}">
        <p14:creationId xmlns:p14="http://schemas.microsoft.com/office/powerpoint/2010/main" val="2801931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13AF7-C0DD-0CDA-4B00-45D3577569BC}"/>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0A9437D2-7ECD-1CEF-C2F5-FE0745A5D575}"/>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F9D58499-528F-26D6-F474-2C4BB8E693E2}"/>
              </a:ext>
            </a:extLst>
          </p:cNvPr>
          <p:cNvSpPr txBox="1">
            <a:spLocks/>
          </p:cNvSpPr>
          <p:nvPr/>
        </p:nvSpPr>
        <p:spPr>
          <a:xfrm>
            <a:off x="2202025" y="332011"/>
            <a:ext cx="9767472" cy="6193980"/>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dirty="0">
                <a:solidFill>
                  <a:schemeClr val="tx1"/>
                </a:solidFill>
              </a:rPr>
              <a:t>Instead Adam shifted blame to “the woman”, and to God.</a:t>
            </a:r>
          </a:p>
          <a:p>
            <a:r>
              <a:rPr lang="en-US" sz="2200" dirty="0">
                <a:solidFill>
                  <a:schemeClr val="tx1"/>
                </a:solidFill>
              </a:rPr>
              <a:t>Adam is supposed to defend and protect his wife, instead he blamed her.</a:t>
            </a:r>
          </a:p>
          <a:p>
            <a:pPr lvl="1"/>
            <a:r>
              <a:rPr lang="en-US" sz="2000" dirty="0">
                <a:solidFill>
                  <a:schemeClr val="tx1"/>
                </a:solidFill>
              </a:rPr>
              <a:t>Guilt-Blame balance!</a:t>
            </a:r>
          </a:p>
          <a:p>
            <a:r>
              <a:rPr lang="en-US" sz="2200" dirty="0">
                <a:solidFill>
                  <a:schemeClr val="tx1"/>
                </a:solidFill>
              </a:rPr>
              <a:t>Likewise, Eve did not accept blame for her transgression. She blamed it on the serpent!</a:t>
            </a:r>
          </a:p>
          <a:p>
            <a:pPr lvl="1"/>
            <a:r>
              <a:rPr lang="en-US" sz="2000" dirty="0">
                <a:solidFill>
                  <a:schemeClr val="tx1"/>
                </a:solidFill>
              </a:rPr>
              <a:t>The devil made me do it!</a:t>
            </a:r>
            <a:endParaRPr lang="en-US" sz="2200" dirty="0">
              <a:solidFill>
                <a:schemeClr val="tx1"/>
              </a:solidFill>
            </a:endParaRPr>
          </a:p>
          <a:p>
            <a:r>
              <a:rPr lang="en-US" sz="2200" dirty="0">
                <a:solidFill>
                  <a:schemeClr val="tx1"/>
                </a:solidFill>
              </a:rPr>
              <a:t>Suddenly, Adam and Even went from praising God to blaming him for their own transgressions</a:t>
            </a:r>
          </a:p>
          <a:p>
            <a:r>
              <a:rPr lang="en-US" sz="2200" dirty="0">
                <a:solidFill>
                  <a:schemeClr val="tx1"/>
                </a:solidFill>
              </a:rPr>
              <a:t>In an instant, sin turned them from lovers of God into haters of God</a:t>
            </a:r>
          </a:p>
          <a:p>
            <a:r>
              <a:rPr lang="en-US" sz="2200" dirty="0">
                <a:solidFill>
                  <a:schemeClr val="tx1"/>
                </a:solidFill>
              </a:rPr>
              <a:t>They are void of any love for God, they now see him as their judge</a:t>
            </a:r>
          </a:p>
          <a:p>
            <a:endParaRPr lang="en-US" sz="2200" dirty="0">
              <a:solidFill>
                <a:schemeClr val="tx1"/>
              </a:solidFill>
            </a:endParaRPr>
          </a:p>
          <a:p>
            <a:endParaRPr lang="en-US" sz="2200" dirty="0">
              <a:solidFill>
                <a:schemeClr val="tx1"/>
              </a:solidFill>
            </a:endParaRPr>
          </a:p>
        </p:txBody>
      </p:sp>
    </p:spTree>
    <p:extLst>
      <p:ext uri="{BB962C8B-B14F-4D97-AF65-F5344CB8AC3E}">
        <p14:creationId xmlns:p14="http://schemas.microsoft.com/office/powerpoint/2010/main" val="1898330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2FD64-D628-D55F-82D0-2B662A46E440}"/>
            </a:ext>
          </a:extLst>
        </p:cNvPr>
        <p:cNvGrpSpPr/>
        <p:nvPr/>
      </p:nvGrpSpPr>
      <p:grpSpPr>
        <a:xfrm>
          <a:off x="0" y="0"/>
          <a:ext cx="0" cy="0"/>
          <a:chOff x="0" y="0"/>
          <a:chExt cx="0" cy="0"/>
        </a:xfrm>
      </p:grpSpPr>
      <p:pic>
        <p:nvPicPr>
          <p:cNvPr id="1026" name="Picture 2" descr="Adam and Eve">
            <a:extLst>
              <a:ext uri="{FF2B5EF4-FFF2-40B4-BE49-F238E27FC236}">
                <a16:creationId xmlns:a16="http://schemas.microsoft.com/office/drawing/2014/main" id="{C161FB23-5796-5A91-112C-F7BBBF0F45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2024" y="332009"/>
            <a:ext cx="9596275" cy="618919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A9ABBE9C-F373-18E9-9CFC-74335E877792}"/>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7295EDFF-C030-B1CC-4A69-8CC8B76E018B}"/>
              </a:ext>
            </a:extLst>
          </p:cNvPr>
          <p:cNvSpPr txBox="1">
            <a:spLocks/>
          </p:cNvSpPr>
          <p:nvPr/>
        </p:nvSpPr>
        <p:spPr>
          <a:xfrm>
            <a:off x="2202025" y="596347"/>
            <a:ext cx="9767472" cy="5929643"/>
          </a:xfrm>
          <a:prstGeom prst="rect">
            <a:avLst/>
          </a:prstGeom>
          <a:effectLst/>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b="1" dirty="0">
                <a:solidFill>
                  <a:schemeClr val="bg1"/>
                </a:solidFill>
                <a:effectLst>
                  <a:outerShdw blurRad="50800" dist="38100" dir="2700000" algn="tl" rotWithShape="0">
                    <a:prstClr val="black">
                      <a:alpha val="89102"/>
                    </a:prstClr>
                  </a:outerShdw>
                </a:effectLst>
              </a:rPr>
              <a:t>So now Satan, who wanted to become the sovereign of heaven, and now sees himself as the “sovereign” of earth.</a:t>
            </a:r>
          </a:p>
          <a:p>
            <a:pPr lvl="1"/>
            <a:r>
              <a:rPr lang="en-US" sz="2000" b="1" dirty="0">
                <a:solidFill>
                  <a:schemeClr val="bg1"/>
                </a:solidFill>
                <a:effectLst>
                  <a:outerShdw blurRad="50800" dist="38100" dir="2700000" algn="tl" rotWithShape="0">
                    <a:prstClr val="black">
                      <a:alpha val="89102"/>
                    </a:prstClr>
                  </a:outerShdw>
                </a:effectLst>
              </a:rPr>
              <a:t>Adam and Eve are under his control</a:t>
            </a:r>
          </a:p>
          <a:p>
            <a:pPr lvl="1"/>
            <a:r>
              <a:rPr lang="en-US" sz="2000" b="1" dirty="0">
                <a:solidFill>
                  <a:schemeClr val="bg1"/>
                </a:solidFill>
                <a:effectLst>
                  <a:outerShdw blurRad="50800" dist="38100" dir="2700000" algn="tl" rotWithShape="0">
                    <a:prstClr val="black">
                      <a:alpha val="89102"/>
                    </a:prstClr>
                  </a:outerShdw>
                </a:effectLst>
              </a:rPr>
              <a:t>all the generations of man that proceed from them (so he thinks)</a:t>
            </a:r>
          </a:p>
          <a:p>
            <a:pPr lvl="1"/>
            <a:r>
              <a:rPr lang="en-US" sz="2000" b="1" dirty="0">
                <a:solidFill>
                  <a:schemeClr val="bg1"/>
                </a:solidFill>
                <a:effectLst>
                  <a:outerShdw blurRad="50800" dist="38100" dir="2700000" algn="tl" rotWithShape="0">
                    <a:prstClr val="black">
                      <a:alpha val="89102"/>
                    </a:prstClr>
                  </a:outerShdw>
                </a:effectLst>
              </a:rPr>
              <a:t> He is now the god of this age, and the ruler of this world.</a:t>
            </a:r>
            <a:endParaRPr lang="en-US" sz="2200" b="1" dirty="0">
              <a:solidFill>
                <a:schemeClr val="bg1"/>
              </a:solidFill>
              <a:effectLst>
                <a:outerShdw blurRad="50800" dist="38100" dir="2700000" algn="tl" rotWithShape="0">
                  <a:prstClr val="black">
                    <a:alpha val="89102"/>
                  </a:prstClr>
                </a:outerShdw>
              </a:effectLst>
            </a:endParaRPr>
          </a:p>
          <a:p>
            <a:endParaRPr lang="en-US" sz="2200" b="1" dirty="0">
              <a:solidFill>
                <a:schemeClr val="bg1"/>
              </a:solidFill>
              <a:effectLst>
                <a:outerShdw blurRad="50800" dist="38100" dir="2700000" algn="tl" rotWithShape="0">
                  <a:prstClr val="black">
                    <a:alpha val="89102"/>
                  </a:prstClr>
                </a:outerShdw>
              </a:effectLst>
            </a:endParaRPr>
          </a:p>
          <a:p>
            <a:r>
              <a:rPr lang="en-US" sz="2200" b="1" dirty="0">
                <a:solidFill>
                  <a:schemeClr val="bg1"/>
                </a:solidFill>
                <a:effectLst>
                  <a:outerShdw blurRad="50800" dist="38100" dir="2700000" algn="tl" rotWithShape="0">
                    <a:prstClr val="black">
                      <a:alpha val="89102"/>
                    </a:prstClr>
                  </a:outerShdw>
                </a:effectLst>
              </a:rPr>
              <a:t>QUESTION: Are they now bound by Satan?</a:t>
            </a:r>
          </a:p>
          <a:p>
            <a:r>
              <a:rPr lang="en-US" sz="2200" b="1" dirty="0">
                <a:solidFill>
                  <a:schemeClr val="bg1"/>
                </a:solidFill>
                <a:effectLst>
                  <a:outerShdw blurRad="50800" dist="38100" dir="2700000" algn="tl" rotWithShape="0">
                    <a:prstClr val="black">
                      <a:alpha val="89102"/>
                    </a:prstClr>
                  </a:outerShdw>
                </a:effectLst>
              </a:rPr>
              <a:t>QUESTION? How can they (we) solve their (our) problem without God making the first move?</a:t>
            </a:r>
            <a:endParaRPr lang="en-US" sz="2200" b="1" i="1" dirty="0">
              <a:solidFill>
                <a:schemeClr val="bg1"/>
              </a:solidFill>
              <a:effectLst>
                <a:outerShdw blurRad="50800" dist="38100" dir="2700000" algn="tl" rotWithShape="0">
                  <a:prstClr val="black">
                    <a:alpha val="89102"/>
                  </a:prstClr>
                </a:outerShdw>
              </a:effectLst>
            </a:endParaRPr>
          </a:p>
          <a:p>
            <a:r>
              <a:rPr lang="en-US" sz="2200" b="1" i="1" dirty="0">
                <a:solidFill>
                  <a:schemeClr val="bg1"/>
                </a:solidFill>
                <a:effectLst>
                  <a:outerShdw blurRad="50800" dist="38100" dir="2700000" algn="tl" rotWithShape="0">
                    <a:prstClr val="black">
                      <a:alpha val="89102"/>
                    </a:prstClr>
                  </a:outerShdw>
                </a:effectLst>
              </a:rPr>
              <a:t>2 Cor 4:4, the god of this world has blinded the minds of the unbelieving so that they might not see the light of the gospel of the glory of Christ, who is the image of God.</a:t>
            </a:r>
          </a:p>
          <a:p>
            <a:r>
              <a:rPr lang="en-US" sz="2200" b="1" i="1" dirty="0">
                <a:solidFill>
                  <a:schemeClr val="bg1"/>
                </a:solidFill>
                <a:effectLst>
                  <a:outerShdw blurRad="50800" dist="38100" dir="2700000" algn="tl" rotWithShape="0">
                    <a:prstClr val="black">
                      <a:alpha val="89102"/>
                    </a:prstClr>
                  </a:outerShdw>
                </a:effectLst>
              </a:rPr>
              <a:t>John 12:31, Now judgment is upon this world; now the ruler of this world will be cast out.</a:t>
            </a:r>
          </a:p>
          <a:p>
            <a:endParaRPr lang="en-US" sz="2200" b="1" dirty="0">
              <a:solidFill>
                <a:schemeClr val="bg1"/>
              </a:solidFill>
              <a:effectLst>
                <a:outerShdw blurRad="50800" dist="38100" dir="2700000" algn="tl" rotWithShape="0">
                  <a:prstClr val="black">
                    <a:alpha val="89102"/>
                  </a:prstClr>
                </a:outerShdw>
              </a:effectLst>
            </a:endParaRPr>
          </a:p>
        </p:txBody>
      </p:sp>
    </p:spTree>
    <p:extLst>
      <p:ext uri="{BB962C8B-B14F-4D97-AF65-F5344CB8AC3E}">
        <p14:creationId xmlns:p14="http://schemas.microsoft.com/office/powerpoint/2010/main" val="2564422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5" end="5"/>
                                            </p:txEl>
                                          </p:spTgt>
                                        </p:tgtEl>
                                        <p:attrNameLst>
                                          <p:attrName>style.visibility</p:attrName>
                                        </p:attrNameLst>
                                      </p:cBhvr>
                                      <p:to>
                                        <p:strVal val="visible"/>
                                      </p:to>
                                    </p:set>
                                    <p:anim calcmode="lin" valueType="num">
                                      <p:cBhvr additive="base">
                                        <p:cTn id="31"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 calcmode="lin" valueType="num">
                                      <p:cBhvr additive="base">
                                        <p:cTn id="37"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7" end="7"/>
                                            </p:txEl>
                                          </p:spTgt>
                                        </p:tgtEl>
                                        <p:attrNameLst>
                                          <p:attrName>style.visibility</p:attrName>
                                        </p:attrNameLst>
                                      </p:cBhvr>
                                      <p:to>
                                        <p:strVal val="visible"/>
                                      </p:to>
                                    </p:set>
                                    <p:anim calcmode="lin" valueType="num">
                                      <p:cBhvr additive="base">
                                        <p:cTn id="43"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8" end="8"/>
                                            </p:txEl>
                                          </p:spTgt>
                                        </p:tgtEl>
                                        <p:attrNameLst>
                                          <p:attrName>style.visibility</p:attrName>
                                        </p:attrNameLst>
                                      </p:cBhvr>
                                      <p:to>
                                        <p:strVal val="visible"/>
                                      </p:to>
                                    </p:set>
                                    <p:anim calcmode="lin" valueType="num">
                                      <p:cBhvr additive="base">
                                        <p:cTn id="49"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283EA-2FA2-E168-D212-D1379BBFBF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21AD89-9638-9714-0326-F79AA0C7B275}"/>
              </a:ext>
            </a:extLst>
          </p:cNvPr>
          <p:cNvSpPr>
            <a:spLocks noGrp="1"/>
          </p:cNvSpPr>
          <p:nvPr>
            <p:ph type="title"/>
          </p:nvPr>
        </p:nvSpPr>
        <p:spPr>
          <a:xfrm>
            <a:off x="1640156" y="332010"/>
            <a:ext cx="10259744" cy="855412"/>
          </a:xfrm>
        </p:spPr>
        <p:txBody>
          <a:bodyPr>
            <a:noAutofit/>
          </a:bodyPr>
          <a:lstStyle/>
          <a:p>
            <a:r>
              <a:rPr lang="en-US" sz="2600" b="1" u="sng" dirty="0"/>
              <a:t>The Curse on the Serpent (the actual snake itself)</a:t>
            </a:r>
            <a:br>
              <a:rPr lang="en-US" sz="2600" b="1" i="1" dirty="0"/>
            </a:br>
            <a:r>
              <a:rPr lang="en-US" sz="2600" b="1" i="1" dirty="0"/>
              <a:t>Gen 3:14, The Lord God said to the serpent, “Because you have done this, cursed are you above all livestock and above all beasts of the field; on your belly you shall go, and dust you shall eat all the days of your life.</a:t>
            </a:r>
            <a:endParaRPr lang="en-US" sz="2600" b="1" dirty="0"/>
          </a:p>
        </p:txBody>
      </p:sp>
      <p:sp>
        <p:nvSpPr>
          <p:cNvPr id="5" name="Content Placeholder 2">
            <a:extLst>
              <a:ext uri="{FF2B5EF4-FFF2-40B4-BE49-F238E27FC236}">
                <a16:creationId xmlns:a16="http://schemas.microsoft.com/office/drawing/2014/main" id="{DBB2926E-CB37-8674-1524-037ED6A1B146}"/>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BACBBF5A-68BA-E42C-3663-A350B5422B83}"/>
              </a:ext>
            </a:extLst>
          </p:cNvPr>
          <p:cNvSpPr txBox="1">
            <a:spLocks/>
          </p:cNvSpPr>
          <p:nvPr/>
        </p:nvSpPr>
        <p:spPr>
          <a:xfrm>
            <a:off x="2132428" y="2615381"/>
            <a:ext cx="9767472" cy="391060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0"/>
            <a:r>
              <a:rPr lang="en-US" dirty="0"/>
              <a:t>The serpent was the instrument of Satan to lie and deceive, and as such is cursed</a:t>
            </a:r>
          </a:p>
          <a:p>
            <a:pPr lvl="0"/>
            <a:r>
              <a:rPr lang="en-US" dirty="0"/>
              <a:t>The serpent is punished as a </a:t>
            </a:r>
            <a:r>
              <a:rPr lang="en-US" u="sng" dirty="0"/>
              <a:t>symbol</a:t>
            </a:r>
            <a:r>
              <a:rPr lang="en-US" dirty="0"/>
              <a:t> and lasting reminder of the punishment of Satan</a:t>
            </a:r>
          </a:p>
          <a:p>
            <a:pPr lvl="0"/>
            <a:r>
              <a:rPr lang="en-US" dirty="0"/>
              <a:t>The serpent was </a:t>
            </a:r>
            <a:r>
              <a:rPr lang="en-US" u="sng" dirty="0"/>
              <a:t>more</a:t>
            </a:r>
            <a:r>
              <a:rPr lang="en-US" dirty="0"/>
              <a:t> cursed than the beasts of the field</a:t>
            </a:r>
          </a:p>
          <a:p>
            <a:pPr lvl="0"/>
            <a:r>
              <a:rPr lang="en-US" dirty="0"/>
              <a:t>Rabbinic Legend holds that the serpent was upright and had legs before the curse</a:t>
            </a:r>
          </a:p>
          <a:p>
            <a:pPr lvl="0"/>
            <a:r>
              <a:rPr lang="en-US" dirty="0"/>
              <a:t>The serpent was compared to the “beasts of the field” which are predominantly quadrupeds</a:t>
            </a:r>
          </a:p>
          <a:p>
            <a:pPr lvl="0"/>
            <a:r>
              <a:rPr lang="en-US" dirty="0"/>
              <a:t>After all, what’s the point of the curse, if the snake slithered on its belly </a:t>
            </a:r>
            <a:r>
              <a:rPr lang="en-US" u="sng" dirty="0"/>
              <a:t>before</a:t>
            </a:r>
            <a:r>
              <a:rPr lang="en-US" dirty="0"/>
              <a:t> the fall?</a:t>
            </a:r>
          </a:p>
          <a:p>
            <a:pPr lvl="0"/>
            <a:r>
              <a:rPr lang="en-US" dirty="0"/>
              <a:t>Plus, there is the book of Revelation using the term serpent and dragon synonymously</a:t>
            </a:r>
          </a:p>
        </p:txBody>
      </p:sp>
    </p:spTree>
    <p:extLst>
      <p:ext uri="{BB962C8B-B14F-4D97-AF65-F5344CB8AC3E}">
        <p14:creationId xmlns:p14="http://schemas.microsoft.com/office/powerpoint/2010/main" val="1145291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EF0C0-7485-D11A-F299-6A93D698B2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186DC3-2429-CDAC-B514-7B73EBAC4EA2}"/>
              </a:ext>
            </a:extLst>
          </p:cNvPr>
          <p:cNvSpPr>
            <a:spLocks noGrp="1"/>
          </p:cNvSpPr>
          <p:nvPr>
            <p:ph type="title"/>
          </p:nvPr>
        </p:nvSpPr>
        <p:spPr>
          <a:xfrm>
            <a:off x="1640156" y="332010"/>
            <a:ext cx="10259744" cy="855412"/>
          </a:xfrm>
        </p:spPr>
        <p:txBody>
          <a:bodyPr>
            <a:noAutofit/>
          </a:bodyPr>
          <a:lstStyle/>
          <a:p>
            <a:r>
              <a:rPr lang="en-US" sz="2600" b="1" u="sng" dirty="0"/>
              <a:t>The Curse on the Serpent (the actual snake itself)</a:t>
            </a:r>
            <a:br>
              <a:rPr lang="en-US" sz="2600" b="1" i="1" dirty="0"/>
            </a:br>
            <a:r>
              <a:rPr lang="en-US" sz="2600" b="1" i="1" dirty="0"/>
              <a:t>Gen 3:14, The Lord God said to the serpent, “Because you have done this, cursed are you above all livestock and above all beasts of the field; on your belly you shall go, and dust you shall eat all the days of your life.</a:t>
            </a:r>
            <a:br>
              <a:rPr lang="en-US" sz="2800" b="1" i="1" dirty="0"/>
            </a:br>
            <a:br>
              <a:rPr lang="en-US" sz="2800" b="1" i="1" dirty="0"/>
            </a:br>
            <a:br>
              <a:rPr lang="en-US" sz="3600" b="1" i="1" dirty="0">
                <a:solidFill>
                  <a:schemeClr val="tx1"/>
                </a:solidFill>
              </a:rPr>
            </a:br>
            <a:endParaRPr lang="en-US" b="1" dirty="0"/>
          </a:p>
        </p:txBody>
      </p:sp>
      <p:sp>
        <p:nvSpPr>
          <p:cNvPr id="5" name="Content Placeholder 2">
            <a:extLst>
              <a:ext uri="{FF2B5EF4-FFF2-40B4-BE49-F238E27FC236}">
                <a16:creationId xmlns:a16="http://schemas.microsoft.com/office/drawing/2014/main" id="{CC648463-ADDE-FD98-D585-AAD79DDC4B61}"/>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F8E2213A-964A-9F44-F4A0-032F85DAFAF4}"/>
              </a:ext>
            </a:extLst>
          </p:cNvPr>
          <p:cNvSpPr txBox="1">
            <a:spLocks/>
          </p:cNvSpPr>
          <p:nvPr/>
        </p:nvSpPr>
        <p:spPr>
          <a:xfrm>
            <a:off x="2202025" y="2385391"/>
            <a:ext cx="9767472" cy="414059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0"/>
            <a:r>
              <a:rPr lang="en-US" sz="1900" dirty="0"/>
              <a:t>Eating dust is symbolic of the humiliation and defeat of a vanquished enemy</a:t>
            </a:r>
          </a:p>
          <a:p>
            <a:pPr lvl="1"/>
            <a:r>
              <a:rPr lang="en-US" sz="1700" i="1" dirty="0" err="1"/>
              <a:t>Psa</a:t>
            </a:r>
            <a:r>
              <a:rPr lang="en-US" sz="1700" i="1" dirty="0"/>
              <a:t> 72:9, Let the nomads of the desert bow before him, And his enemies lick the dust.</a:t>
            </a:r>
          </a:p>
          <a:p>
            <a:pPr lvl="0"/>
            <a:r>
              <a:rPr lang="en-US" sz="1900" dirty="0"/>
              <a:t>Snakes are associated with demon worship, and the occult.</a:t>
            </a:r>
          </a:p>
          <a:p>
            <a:pPr lvl="0"/>
            <a:r>
              <a:rPr lang="en-US" sz="1900" dirty="0"/>
              <a:t>The symbology of the snake: when we see one what should we be reminded of?</a:t>
            </a:r>
          </a:p>
          <a:p>
            <a:pPr lvl="0"/>
            <a:r>
              <a:rPr lang="en-US" sz="1900" dirty="0"/>
              <a:t>That Satan is defeated and humiliated, and even in the Millennial Earth, snakes are there!</a:t>
            </a:r>
          </a:p>
          <a:p>
            <a:pPr lvl="1"/>
            <a:r>
              <a:rPr lang="en-US" b="1" i="1" dirty="0"/>
              <a:t>Isa 11:8, The nursing child will play by the hole of the cobra, and the weaned child will put his hand in the viper’s den. They will not hurt or destroy in all my holy mountain.</a:t>
            </a:r>
          </a:p>
          <a:p>
            <a:pPr lvl="1"/>
            <a:r>
              <a:rPr lang="en-US" b="1" i="1" dirty="0"/>
              <a:t>Isa 65:25, The wolf and the lamb will graze together, and the lion will eat straw like the ox; and dust will be the serpent’s food. They will do no evil or harm in all My holy mountain,” says the LORD.</a:t>
            </a:r>
          </a:p>
        </p:txBody>
      </p:sp>
    </p:spTree>
    <p:extLst>
      <p:ext uri="{BB962C8B-B14F-4D97-AF65-F5344CB8AC3E}">
        <p14:creationId xmlns:p14="http://schemas.microsoft.com/office/powerpoint/2010/main" val="4034297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6BD53-F54F-FE48-1700-9DDDDE84A5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275E9F-C097-1A01-79C9-193234D0452F}"/>
              </a:ext>
            </a:extLst>
          </p:cNvPr>
          <p:cNvSpPr>
            <a:spLocks noGrp="1"/>
          </p:cNvSpPr>
          <p:nvPr>
            <p:ph type="title"/>
          </p:nvPr>
        </p:nvSpPr>
        <p:spPr>
          <a:xfrm>
            <a:off x="1640156" y="332010"/>
            <a:ext cx="10259744" cy="855412"/>
          </a:xfrm>
        </p:spPr>
        <p:txBody>
          <a:bodyPr>
            <a:noAutofit/>
          </a:bodyPr>
          <a:lstStyle/>
          <a:p>
            <a:r>
              <a:rPr lang="en-US" sz="2600" b="1" u="sng" dirty="0"/>
              <a:t>The Curse on Satan (the entity inside the serpent)</a:t>
            </a:r>
            <a:br>
              <a:rPr lang="en-US" sz="2600" b="1" i="1" dirty="0"/>
            </a:br>
            <a:r>
              <a:rPr lang="en-US" sz="2600" b="1" i="1" dirty="0"/>
              <a:t>Gen 3:15, I will put enmity between you and the woman, and between your offspring and her offspring; he shall bruise your head, and you shall bruise his heel.”</a:t>
            </a:r>
            <a:br>
              <a:rPr lang="en-US" sz="2800" b="1" i="1" dirty="0"/>
            </a:br>
            <a:br>
              <a:rPr lang="en-US" sz="2800" b="1" i="1" dirty="0"/>
            </a:br>
            <a:br>
              <a:rPr lang="en-US" sz="3600" b="1" i="1" dirty="0">
                <a:solidFill>
                  <a:schemeClr val="tx1"/>
                </a:solidFill>
              </a:rPr>
            </a:br>
            <a:endParaRPr lang="en-US" b="1" dirty="0"/>
          </a:p>
        </p:txBody>
      </p:sp>
      <p:sp>
        <p:nvSpPr>
          <p:cNvPr id="5" name="Content Placeholder 2">
            <a:extLst>
              <a:ext uri="{FF2B5EF4-FFF2-40B4-BE49-F238E27FC236}">
                <a16:creationId xmlns:a16="http://schemas.microsoft.com/office/drawing/2014/main" id="{019F16F8-29A7-281F-5C25-40F9E45F8EA1}"/>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5C797FD2-A909-3A46-0C78-7A5A5193CC3D}"/>
              </a:ext>
            </a:extLst>
          </p:cNvPr>
          <p:cNvSpPr txBox="1">
            <a:spLocks/>
          </p:cNvSpPr>
          <p:nvPr/>
        </p:nvSpPr>
        <p:spPr>
          <a:xfrm>
            <a:off x="2202025" y="2007703"/>
            <a:ext cx="9767472" cy="45182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0"/>
            <a:r>
              <a:rPr lang="en-US" sz="2000" dirty="0"/>
              <a:t>This isn’t really about opposition and hostility between women and snakes</a:t>
            </a:r>
          </a:p>
          <a:p>
            <a:pPr lvl="0"/>
            <a:r>
              <a:rPr lang="en-US" sz="2000" dirty="0"/>
              <a:t>Rather God will make a way for Eve and her seed to oppose and be hostile toward Satan, and also Satan’s “seed”.</a:t>
            </a:r>
          </a:p>
          <a:p>
            <a:pPr lvl="0"/>
            <a:r>
              <a:rPr lang="en-US" sz="2000" dirty="0"/>
              <a:t>This is the introduction of </a:t>
            </a:r>
            <a:r>
              <a:rPr lang="en-US" sz="2000" u="sng" dirty="0"/>
              <a:t>God’s redemption plan for mankind</a:t>
            </a:r>
          </a:p>
          <a:p>
            <a:pPr lvl="0"/>
            <a:r>
              <a:rPr lang="en-US" sz="2000" dirty="0"/>
              <a:t>Satan may believe he has usurped God’s authority on earth by making Adam and Even his friends and God’s enemies, however, God is still sovereign!</a:t>
            </a:r>
          </a:p>
          <a:p>
            <a:pPr lvl="0"/>
            <a:r>
              <a:rPr lang="en-US" sz="2000" dirty="0"/>
              <a:t>Satan was cast out of heaven, taking 1/3 of the angels with him, which are now demons:</a:t>
            </a:r>
          </a:p>
          <a:p>
            <a:pPr lvl="1"/>
            <a:r>
              <a:rPr lang="en-US" sz="1800" i="1" dirty="0"/>
              <a:t>Rev 12:3-4, Then another sign appeared in heaven: and behold, a great red dragon having seven heads and ten horns, and on his heads were seven diadems. 4 And his tail *swept away a third of the stars of heaven and threw them to the earth. And the dragon stood before the woman who was about to give birth, so that when she gave birth he might devour her child</a:t>
            </a:r>
          </a:p>
          <a:p>
            <a:pPr lvl="0"/>
            <a:endParaRPr lang="en-US" sz="1900" dirty="0"/>
          </a:p>
        </p:txBody>
      </p:sp>
    </p:spTree>
    <p:extLst>
      <p:ext uri="{BB962C8B-B14F-4D97-AF65-F5344CB8AC3E}">
        <p14:creationId xmlns:p14="http://schemas.microsoft.com/office/powerpoint/2010/main" val="626854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BFD7B-0274-EADB-F009-6411694DEA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D2057C-ACA4-EB17-6479-8C3A09E29BC1}"/>
              </a:ext>
            </a:extLst>
          </p:cNvPr>
          <p:cNvSpPr>
            <a:spLocks noGrp="1"/>
          </p:cNvSpPr>
          <p:nvPr>
            <p:ph type="title"/>
          </p:nvPr>
        </p:nvSpPr>
        <p:spPr>
          <a:xfrm>
            <a:off x="1640156" y="332010"/>
            <a:ext cx="10259744" cy="855412"/>
          </a:xfrm>
        </p:spPr>
        <p:txBody>
          <a:bodyPr>
            <a:noAutofit/>
          </a:bodyPr>
          <a:lstStyle/>
          <a:p>
            <a:r>
              <a:rPr lang="en-US" sz="2400" i="1" dirty="0"/>
              <a:t>Rev 12:3-4, Then another sign appeared in heaven: and behold, a </a:t>
            </a:r>
            <a:r>
              <a:rPr lang="en-US" sz="2400" i="1" u="sng" dirty="0"/>
              <a:t>great red dragon </a:t>
            </a:r>
            <a:r>
              <a:rPr lang="en-US" sz="2400" i="1" dirty="0"/>
              <a:t>having seven heads and ten horns, and on his heads were seven diadems. 4 And </a:t>
            </a:r>
            <a:r>
              <a:rPr lang="en-US" sz="2400" i="1" u="sng" dirty="0"/>
              <a:t>his tail *swept away a third of the stars of heaven and threw them to the earth</a:t>
            </a:r>
            <a:r>
              <a:rPr lang="en-US" sz="2400" i="1" dirty="0"/>
              <a:t>. And the dragon stood before the woman who was about to give birth, so that when she gave birth </a:t>
            </a:r>
            <a:r>
              <a:rPr lang="en-US" sz="2400" i="1" u="sng" dirty="0"/>
              <a:t>he might devour her child</a:t>
            </a:r>
            <a:endParaRPr lang="en-US" b="1" i="1" u="sng" dirty="0"/>
          </a:p>
        </p:txBody>
      </p:sp>
      <p:sp>
        <p:nvSpPr>
          <p:cNvPr id="5" name="Content Placeholder 2">
            <a:extLst>
              <a:ext uri="{FF2B5EF4-FFF2-40B4-BE49-F238E27FC236}">
                <a16:creationId xmlns:a16="http://schemas.microsoft.com/office/drawing/2014/main" id="{CD3D0290-642C-6E2D-49A1-7B4C515A5CBD}"/>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88975ED3-0954-9267-22A1-45458D1759F1}"/>
              </a:ext>
            </a:extLst>
          </p:cNvPr>
          <p:cNvSpPr txBox="1">
            <a:spLocks/>
          </p:cNvSpPr>
          <p:nvPr/>
        </p:nvSpPr>
        <p:spPr>
          <a:xfrm>
            <a:off x="2202025" y="2733261"/>
            <a:ext cx="9767472" cy="379272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0"/>
            <a:r>
              <a:rPr lang="en-US" sz="2000" dirty="0"/>
              <a:t>Fallen angels have no redemption, and will be forever under the authority of Satan</a:t>
            </a:r>
          </a:p>
          <a:p>
            <a:pPr lvl="0"/>
            <a:r>
              <a:rPr lang="en-US" sz="2000" dirty="0"/>
              <a:t>Notice that Satan also wages war with the woman who was about to give birth</a:t>
            </a:r>
          </a:p>
          <a:p>
            <a:pPr lvl="0"/>
            <a:r>
              <a:rPr lang="en-US" sz="2000" dirty="0"/>
              <a:t>He’s been doing it throughout history!</a:t>
            </a:r>
          </a:p>
          <a:p>
            <a:pPr lvl="1"/>
            <a:r>
              <a:rPr lang="en-US" sz="1800" i="1" dirty="0"/>
              <a:t>Mat 2:16, Then when Herod saw that he had been tricked by the magi, he became very enraged, and sent and slew all the male children who were in Bethlehem and all its vicinity, from two years old and under, according to the time which he had determined from the magi.</a:t>
            </a:r>
          </a:p>
          <a:p>
            <a:pPr lvl="1"/>
            <a:r>
              <a:rPr lang="en-US" sz="1800" i="1" dirty="0"/>
              <a:t>Rev 12:9, And the great dragon was thrown down, the serpent of old who is called the devil and Satan, who deceives the whole world; he was thrown down to the earth, and his angels were thrown down with him.</a:t>
            </a:r>
          </a:p>
          <a:p>
            <a:pPr lvl="0"/>
            <a:endParaRPr lang="en-US" sz="2000" dirty="0"/>
          </a:p>
          <a:p>
            <a:pPr lvl="0"/>
            <a:endParaRPr lang="en-US" sz="1900" dirty="0"/>
          </a:p>
        </p:txBody>
      </p:sp>
    </p:spTree>
    <p:extLst>
      <p:ext uri="{BB962C8B-B14F-4D97-AF65-F5344CB8AC3E}">
        <p14:creationId xmlns:p14="http://schemas.microsoft.com/office/powerpoint/2010/main" val="348378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FB30E-D036-EDED-1FE5-506F0D9CEE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24771E-5AF2-4221-53BC-DC49E888B903}"/>
              </a:ext>
            </a:extLst>
          </p:cNvPr>
          <p:cNvSpPr>
            <a:spLocks noGrp="1"/>
          </p:cNvSpPr>
          <p:nvPr>
            <p:ph type="title"/>
          </p:nvPr>
        </p:nvSpPr>
        <p:spPr>
          <a:xfrm>
            <a:off x="1640156" y="332010"/>
            <a:ext cx="10259744" cy="855412"/>
          </a:xfrm>
        </p:spPr>
        <p:txBody>
          <a:bodyPr>
            <a:noAutofit/>
          </a:bodyPr>
          <a:lstStyle/>
          <a:p>
            <a:r>
              <a:rPr lang="en-US" sz="2600" b="1" u="sng" dirty="0"/>
              <a:t>The Curse on Satan (the entity inside the serpent)</a:t>
            </a:r>
            <a:br>
              <a:rPr lang="en-US" sz="2600" b="1" i="1" dirty="0"/>
            </a:br>
            <a:r>
              <a:rPr lang="en-US" sz="2600" b="1" i="1" dirty="0"/>
              <a:t>Gen 3:15, I will put enmity between you and the woman, and between your offspring and her offspring; he shall bruise your head, and you shall bruise his heel.”</a:t>
            </a:r>
            <a:br>
              <a:rPr lang="en-US" sz="2800" b="1" i="1" dirty="0"/>
            </a:br>
            <a:br>
              <a:rPr lang="en-US" sz="2800" b="1" i="1" dirty="0"/>
            </a:br>
            <a:br>
              <a:rPr lang="en-US" sz="3600" b="1" i="1" dirty="0">
                <a:solidFill>
                  <a:schemeClr val="tx1"/>
                </a:solidFill>
              </a:rPr>
            </a:br>
            <a:endParaRPr lang="en-US" b="1" dirty="0"/>
          </a:p>
        </p:txBody>
      </p:sp>
      <p:sp>
        <p:nvSpPr>
          <p:cNvPr id="5" name="Content Placeholder 2">
            <a:extLst>
              <a:ext uri="{FF2B5EF4-FFF2-40B4-BE49-F238E27FC236}">
                <a16:creationId xmlns:a16="http://schemas.microsoft.com/office/drawing/2014/main" id="{26F0D625-D8CB-CDFC-7938-3FADAFC30D9A}"/>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91ED7B7D-EC47-CE1C-DCF7-C96DCAA0C115}"/>
              </a:ext>
            </a:extLst>
          </p:cNvPr>
          <p:cNvSpPr txBox="1">
            <a:spLocks/>
          </p:cNvSpPr>
          <p:nvPr/>
        </p:nvSpPr>
        <p:spPr>
          <a:xfrm>
            <a:off x="2202025" y="1938131"/>
            <a:ext cx="9767472" cy="4587860"/>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0"/>
            <a:r>
              <a:rPr lang="en-US" sz="2000" dirty="0"/>
              <a:t>However, angels do not procreate as does mankind, and </a:t>
            </a:r>
            <a:r>
              <a:rPr lang="en-US" sz="2000" u="sng" dirty="0"/>
              <a:t>people can be redeemed and taken out from under the authority of Satan</a:t>
            </a:r>
            <a:r>
              <a:rPr lang="en-US" sz="2000" dirty="0"/>
              <a:t>!</a:t>
            </a:r>
          </a:p>
          <a:p>
            <a:pPr lvl="0"/>
            <a:r>
              <a:rPr lang="en-US" sz="2000" dirty="0"/>
              <a:t>So, with the fulfillment of be fruitful and multiply, we see those who live by faith and those who don’t!</a:t>
            </a:r>
          </a:p>
          <a:p>
            <a:pPr lvl="0"/>
            <a:r>
              <a:rPr lang="en-US" sz="2000" dirty="0"/>
              <a:t>What does between you and the woman mean? Literally who is this referring to? Satan and Eve!</a:t>
            </a:r>
          </a:p>
          <a:p>
            <a:pPr lvl="1"/>
            <a:r>
              <a:rPr lang="en-US" sz="2000" dirty="0"/>
              <a:t>Eve was deceived, but </a:t>
            </a:r>
            <a:r>
              <a:rPr lang="en-US" sz="2000" u="sng" dirty="0"/>
              <a:t>God can still make Eve his friend by faith, and the enemy of Satan</a:t>
            </a:r>
            <a:endParaRPr lang="en-US" sz="2000" dirty="0"/>
          </a:p>
          <a:p>
            <a:pPr lvl="1"/>
            <a:r>
              <a:rPr lang="en-US" sz="2000" dirty="0"/>
              <a:t>Later in Genesis we will see evidence that this was actually the case in Eve’s life (more on this later)</a:t>
            </a:r>
          </a:p>
          <a:p>
            <a:pPr lvl="1"/>
            <a:r>
              <a:rPr lang="en-US" sz="2000" dirty="0"/>
              <a:t>In this curse on Satan, God introduces his plan for election and salvation</a:t>
            </a:r>
          </a:p>
          <a:p>
            <a:pPr lvl="2"/>
            <a:r>
              <a:rPr lang="en-US" sz="1800" dirty="0"/>
              <a:t>“So Satan, you can’t even keep this first couple in your Kingdom!”</a:t>
            </a:r>
          </a:p>
        </p:txBody>
      </p:sp>
    </p:spTree>
    <p:extLst>
      <p:ext uri="{BB962C8B-B14F-4D97-AF65-F5344CB8AC3E}">
        <p14:creationId xmlns:p14="http://schemas.microsoft.com/office/powerpoint/2010/main" val="613855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F86D1-3CE0-8902-C38B-3B2E0E19BC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6FD3CB-E9E8-09B0-3A87-972CC436A3A4}"/>
              </a:ext>
            </a:extLst>
          </p:cNvPr>
          <p:cNvSpPr>
            <a:spLocks noGrp="1"/>
          </p:cNvSpPr>
          <p:nvPr>
            <p:ph type="title"/>
          </p:nvPr>
        </p:nvSpPr>
        <p:spPr>
          <a:xfrm>
            <a:off x="1640156" y="332010"/>
            <a:ext cx="10259744" cy="855412"/>
          </a:xfrm>
        </p:spPr>
        <p:txBody>
          <a:bodyPr>
            <a:noAutofit/>
          </a:bodyPr>
          <a:lstStyle/>
          <a:p>
            <a:r>
              <a:rPr lang="en-US" sz="2600" b="1" u="sng" dirty="0"/>
              <a:t>The Curse on Satan (the entity inside the serpent)</a:t>
            </a:r>
            <a:br>
              <a:rPr lang="en-US" sz="2600" b="1" i="1" dirty="0"/>
            </a:br>
            <a:r>
              <a:rPr lang="en-US" sz="2600" b="1" i="1" dirty="0"/>
              <a:t>Gen 3:15, I will put enmity between you and the woman, and between your offspring and her offspring; he shall bruise your head, and you shall bruise his heel.”</a:t>
            </a:r>
            <a:br>
              <a:rPr lang="en-US" sz="2800" b="1" i="1" dirty="0"/>
            </a:br>
            <a:br>
              <a:rPr lang="en-US" sz="2800" b="1" i="1" dirty="0"/>
            </a:br>
            <a:br>
              <a:rPr lang="en-US" sz="3600" b="1" i="1" dirty="0">
                <a:solidFill>
                  <a:schemeClr val="tx1"/>
                </a:solidFill>
              </a:rPr>
            </a:br>
            <a:endParaRPr lang="en-US" b="1" dirty="0"/>
          </a:p>
        </p:txBody>
      </p:sp>
      <p:sp>
        <p:nvSpPr>
          <p:cNvPr id="5" name="Content Placeholder 2">
            <a:extLst>
              <a:ext uri="{FF2B5EF4-FFF2-40B4-BE49-F238E27FC236}">
                <a16:creationId xmlns:a16="http://schemas.microsoft.com/office/drawing/2014/main" id="{40B6EA2E-DC26-4994-57D3-A04FDB17B086}"/>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2907CF26-8142-64E6-FFF5-58CB39CA8413}"/>
              </a:ext>
            </a:extLst>
          </p:cNvPr>
          <p:cNvSpPr txBox="1">
            <a:spLocks/>
          </p:cNvSpPr>
          <p:nvPr/>
        </p:nvSpPr>
        <p:spPr>
          <a:xfrm>
            <a:off x="2202025" y="2067339"/>
            <a:ext cx="9767472" cy="462169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0"/>
            <a:r>
              <a:rPr lang="en-US" dirty="0"/>
              <a:t>So who is the woman’s seed and who is Satan’s seed?</a:t>
            </a:r>
          </a:p>
          <a:p>
            <a:pPr lvl="1"/>
            <a:r>
              <a:rPr lang="en-US" dirty="0"/>
              <a:t>The woman’s seed are the sons and daughters of Adam and Eve, </a:t>
            </a:r>
            <a:r>
              <a:rPr lang="en-US" u="sng" dirty="0"/>
              <a:t>but specifically the redeemed</a:t>
            </a:r>
            <a:endParaRPr lang="en-US" dirty="0"/>
          </a:p>
          <a:p>
            <a:pPr lvl="1"/>
            <a:r>
              <a:rPr lang="en-US" dirty="0"/>
              <a:t>Satan’s seed are also sons and daughters of Adam and Eve, </a:t>
            </a:r>
            <a:r>
              <a:rPr lang="en-US" u="sng" dirty="0"/>
              <a:t>but specifically the wicked</a:t>
            </a:r>
            <a:endParaRPr lang="en-US" dirty="0"/>
          </a:p>
          <a:p>
            <a:pPr lvl="1"/>
            <a:r>
              <a:rPr lang="en-US" dirty="0"/>
              <a:t>“So, the righteous seed of Eve will oppose your unrighteous seed throughout human history”</a:t>
            </a:r>
          </a:p>
          <a:p>
            <a:pPr lvl="0"/>
            <a:r>
              <a:rPr lang="en-US" dirty="0"/>
              <a:t>HE (Jesus-from Eve’s seed) shall bruise you (Satan) on the head</a:t>
            </a:r>
          </a:p>
          <a:p>
            <a:pPr lvl="1"/>
            <a:r>
              <a:rPr lang="en-US" dirty="0"/>
              <a:t>A head-blow is a fatal, deadly blow. Satan will be judged and condemned!</a:t>
            </a:r>
          </a:p>
          <a:p>
            <a:pPr lvl="0"/>
            <a:r>
              <a:rPr lang="en-US" dirty="0"/>
              <a:t>And you (Satan) shall bruise him (Jesus) on the </a:t>
            </a:r>
            <a:r>
              <a:rPr lang="en-US" u="sng" dirty="0"/>
              <a:t>heel</a:t>
            </a:r>
            <a:r>
              <a:rPr lang="en-US" dirty="0"/>
              <a:t>. Painful, but not a fatal blow. Jesus will rise!</a:t>
            </a:r>
          </a:p>
          <a:p>
            <a:pPr lvl="0"/>
            <a:r>
              <a:rPr lang="en-US" dirty="0"/>
              <a:t>From the beginning, 2 Kingdoms are being developed on earth;</a:t>
            </a:r>
          </a:p>
          <a:p>
            <a:pPr lvl="1"/>
            <a:r>
              <a:rPr lang="en-US" b="1" i="1" u="sng" dirty="0"/>
              <a:t>Read Thy Kingdom Come, pages 37-38</a:t>
            </a:r>
            <a:endParaRPr lang="en-US" dirty="0"/>
          </a:p>
          <a:p>
            <a:pPr lvl="0"/>
            <a:r>
              <a:rPr lang="en-US" dirty="0"/>
              <a:t>Satan thinks he’s got this, but God is still sovereign!</a:t>
            </a:r>
          </a:p>
        </p:txBody>
      </p:sp>
    </p:spTree>
    <p:extLst>
      <p:ext uri="{BB962C8B-B14F-4D97-AF65-F5344CB8AC3E}">
        <p14:creationId xmlns:p14="http://schemas.microsoft.com/office/powerpoint/2010/main" val="961289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6F268-FD86-3D7E-6C75-171637AFFA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4E4EDC-3F7F-7238-D778-EC0086671AE5}"/>
              </a:ext>
            </a:extLst>
          </p:cNvPr>
          <p:cNvSpPr>
            <a:spLocks noGrp="1"/>
          </p:cNvSpPr>
          <p:nvPr>
            <p:ph type="title"/>
          </p:nvPr>
        </p:nvSpPr>
        <p:spPr>
          <a:xfrm>
            <a:off x="1640156" y="332010"/>
            <a:ext cx="10259744" cy="855412"/>
          </a:xfrm>
        </p:spPr>
        <p:txBody>
          <a:bodyPr>
            <a:noAutofit/>
          </a:bodyPr>
          <a:lstStyle/>
          <a:p>
            <a:r>
              <a:rPr lang="en-US" sz="2600" b="1" u="sng" dirty="0"/>
              <a:t>The Curse on the Woman</a:t>
            </a:r>
            <a:br>
              <a:rPr lang="en-US" sz="2600" b="1" i="1" dirty="0"/>
            </a:br>
            <a:r>
              <a:rPr lang="en-US" sz="2600" b="1" i="1" dirty="0"/>
              <a:t>Gen 3:16, To the woman he said, “I will surely multiply your pain in childbearing; in pain you shall bring forth children. Your desire shall be contrary to your husband, but he shall rule over you.”</a:t>
            </a:r>
            <a:br>
              <a:rPr lang="en-US" sz="2800" b="1" i="1" dirty="0"/>
            </a:br>
            <a:br>
              <a:rPr lang="en-US" sz="2800" b="1" i="1" dirty="0"/>
            </a:br>
            <a:br>
              <a:rPr lang="en-US" sz="3600" b="1" i="1" dirty="0">
                <a:solidFill>
                  <a:schemeClr val="tx1"/>
                </a:solidFill>
              </a:rPr>
            </a:br>
            <a:endParaRPr lang="en-US" b="1" dirty="0"/>
          </a:p>
        </p:txBody>
      </p:sp>
      <p:sp>
        <p:nvSpPr>
          <p:cNvPr id="5" name="Content Placeholder 2">
            <a:extLst>
              <a:ext uri="{FF2B5EF4-FFF2-40B4-BE49-F238E27FC236}">
                <a16:creationId xmlns:a16="http://schemas.microsoft.com/office/drawing/2014/main" id="{C46CC16D-6454-6A0B-775D-7135048F10A1}"/>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7BED54B6-4315-2855-15BC-9717D39F3DCF}"/>
              </a:ext>
            </a:extLst>
          </p:cNvPr>
          <p:cNvSpPr txBox="1">
            <a:spLocks/>
          </p:cNvSpPr>
          <p:nvPr/>
        </p:nvSpPr>
        <p:spPr>
          <a:xfrm>
            <a:off x="1958009" y="2425148"/>
            <a:ext cx="10011488" cy="4100842"/>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0"/>
            <a:r>
              <a:rPr lang="en-US" sz="2000" dirty="0"/>
              <a:t>Her curse is in her realm, the family</a:t>
            </a:r>
          </a:p>
          <a:p>
            <a:pPr lvl="0"/>
            <a:r>
              <a:rPr lang="en-US" sz="2000" dirty="0"/>
              <a:t>So, the woman’s curse is in the two areas that should bring her the most joy in life:</a:t>
            </a:r>
          </a:p>
          <a:p>
            <a:pPr lvl="1"/>
            <a:r>
              <a:rPr lang="en-US" sz="2000" dirty="0"/>
              <a:t>Giving birth to wonderful children</a:t>
            </a:r>
          </a:p>
          <a:p>
            <a:pPr lvl="1"/>
            <a:r>
              <a:rPr lang="en-US" sz="2000" dirty="0"/>
              <a:t>Being the wife of a loving, caring, protective husband</a:t>
            </a:r>
          </a:p>
          <a:p>
            <a:pPr lvl="0"/>
            <a:r>
              <a:rPr lang="en-US" sz="2000" dirty="0"/>
              <a:t>Instead, at the risk of her own life she gives painful birth to little sinners and is married to a big sinner!</a:t>
            </a:r>
          </a:p>
          <a:p>
            <a:pPr lvl="1"/>
            <a:r>
              <a:rPr lang="en-US" sz="2000" dirty="0"/>
              <a:t>Rebellious children can break a mother’s heart, or can be killed in senseless violence or a crash</a:t>
            </a:r>
          </a:p>
          <a:p>
            <a:pPr lvl="1"/>
            <a:r>
              <a:rPr lang="en-US" sz="2000" dirty="0"/>
              <a:t>A husband can take advantage of her, rule over her, fail to love her, frustrate her</a:t>
            </a:r>
          </a:p>
        </p:txBody>
      </p:sp>
    </p:spTree>
    <p:extLst>
      <p:ext uri="{BB962C8B-B14F-4D97-AF65-F5344CB8AC3E}">
        <p14:creationId xmlns:p14="http://schemas.microsoft.com/office/powerpoint/2010/main" val="3352153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747C9-4BEB-0471-C1EC-7A18C68004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4F5E9C-218B-D357-5CAB-18EF1F07B467}"/>
              </a:ext>
            </a:extLst>
          </p:cNvPr>
          <p:cNvSpPr>
            <a:spLocks noGrp="1"/>
          </p:cNvSpPr>
          <p:nvPr>
            <p:ph type="title"/>
          </p:nvPr>
        </p:nvSpPr>
        <p:spPr>
          <a:xfrm>
            <a:off x="1640156" y="332010"/>
            <a:ext cx="10259744" cy="855412"/>
          </a:xfrm>
        </p:spPr>
        <p:txBody>
          <a:bodyPr>
            <a:noAutofit/>
          </a:bodyPr>
          <a:lstStyle/>
          <a:p>
            <a:r>
              <a:rPr lang="en-US" sz="2600" b="1" u="sng" dirty="0"/>
              <a:t>The Curse on the Woman</a:t>
            </a:r>
            <a:br>
              <a:rPr lang="en-US" sz="2600" b="1" i="1" dirty="0"/>
            </a:br>
            <a:r>
              <a:rPr lang="en-US" sz="2600" b="1" i="1" dirty="0"/>
              <a:t>Gen 3:16, To the woman he said, “I will surely multiply your pain in childbearing; in pain you shall bring forth children. Your desire shall be contrary to your husband, but he shall rule over you.”</a:t>
            </a:r>
            <a:br>
              <a:rPr lang="en-US" sz="2800" b="1" i="1" dirty="0"/>
            </a:br>
            <a:br>
              <a:rPr lang="en-US" sz="2800" b="1" i="1" dirty="0"/>
            </a:br>
            <a:br>
              <a:rPr lang="en-US" sz="3600" b="1" i="1" dirty="0">
                <a:solidFill>
                  <a:schemeClr val="tx1"/>
                </a:solidFill>
              </a:rPr>
            </a:br>
            <a:endParaRPr lang="en-US" b="1" dirty="0"/>
          </a:p>
        </p:txBody>
      </p:sp>
      <p:sp>
        <p:nvSpPr>
          <p:cNvPr id="5" name="Content Placeholder 2">
            <a:extLst>
              <a:ext uri="{FF2B5EF4-FFF2-40B4-BE49-F238E27FC236}">
                <a16:creationId xmlns:a16="http://schemas.microsoft.com/office/drawing/2014/main" id="{F614A3BA-B11F-C57C-BDE8-46F5B76E8A2E}"/>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FEE74EB1-A1B7-81D9-EFB2-C740008932B6}"/>
              </a:ext>
            </a:extLst>
          </p:cNvPr>
          <p:cNvSpPr txBox="1">
            <a:spLocks/>
          </p:cNvSpPr>
          <p:nvPr/>
        </p:nvSpPr>
        <p:spPr>
          <a:xfrm>
            <a:off x="1958009" y="2425148"/>
            <a:ext cx="10011488" cy="4100842"/>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0"/>
            <a:r>
              <a:rPr lang="en-US" sz="2000" dirty="0"/>
              <a:t>The curse has nothing to do with dishes or laundry or cooking or cleaning</a:t>
            </a:r>
          </a:p>
          <a:p>
            <a:pPr lvl="1"/>
            <a:r>
              <a:rPr lang="en-US" sz="1800" dirty="0"/>
              <a:t>It comes with the difficulty of birthing and raising children, and dealing with a human husband</a:t>
            </a:r>
          </a:p>
          <a:p>
            <a:pPr lvl="1"/>
            <a:r>
              <a:rPr lang="en-US" sz="1800" dirty="0"/>
              <a:t>Her greatest desires are for her children and her husband, and they can cause her the most grief</a:t>
            </a:r>
          </a:p>
          <a:p>
            <a:pPr lvl="0"/>
            <a:r>
              <a:rPr lang="en-US" sz="2000" dirty="0"/>
              <a:t>Yet, Godly women will derive satisfaction and praise by raising goldy offspring (Two Kingdoms)</a:t>
            </a:r>
          </a:p>
          <a:p>
            <a:pPr lvl="1"/>
            <a:r>
              <a:rPr lang="en-US" sz="1800" i="1" dirty="0"/>
              <a:t>1 Tim 2:15, But women will be preserved (released from her *stigma) through the bearing of children if they continue in faith and love and sanctity with self-restraint. </a:t>
            </a:r>
            <a:r>
              <a:rPr lang="en-US" sz="1800" b="1" i="1" dirty="0"/>
              <a:t>*</a:t>
            </a:r>
            <a:r>
              <a:rPr lang="en-US" sz="1800" i="1" dirty="0"/>
              <a:t>stigma-falling into sin pursuing something she thought would bring joy</a:t>
            </a:r>
            <a:endParaRPr lang="en-US" sz="1800" dirty="0"/>
          </a:p>
          <a:p>
            <a:pPr lvl="0"/>
            <a:r>
              <a:rPr lang="en-US" sz="2000" dirty="0"/>
              <a:t>God’s blessing comes to the godly woman who pours herself into her family.</a:t>
            </a:r>
          </a:p>
        </p:txBody>
      </p:sp>
    </p:spTree>
    <p:extLst>
      <p:ext uri="{BB962C8B-B14F-4D97-AF65-F5344CB8AC3E}">
        <p14:creationId xmlns:p14="http://schemas.microsoft.com/office/powerpoint/2010/main" val="2223384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E4AA9-6280-B9A7-7DE0-9C1235BA35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F13DB5-DD13-955B-C366-2CB00A25F209}"/>
              </a:ext>
            </a:extLst>
          </p:cNvPr>
          <p:cNvSpPr>
            <a:spLocks noGrp="1"/>
          </p:cNvSpPr>
          <p:nvPr>
            <p:ph type="title"/>
          </p:nvPr>
        </p:nvSpPr>
        <p:spPr>
          <a:xfrm>
            <a:off x="1640156" y="332010"/>
            <a:ext cx="10259744" cy="855412"/>
          </a:xfrm>
        </p:spPr>
        <p:txBody>
          <a:bodyPr>
            <a:noAutofit/>
          </a:bodyPr>
          <a:lstStyle/>
          <a:p>
            <a:r>
              <a:rPr lang="en-US" sz="2600" b="1" u="sng" dirty="0"/>
              <a:t>The Curse on the Woman</a:t>
            </a:r>
            <a:br>
              <a:rPr lang="en-US" sz="2600" b="1" i="1" dirty="0"/>
            </a:br>
            <a:r>
              <a:rPr lang="en-US" sz="2600" b="1" i="1" dirty="0"/>
              <a:t>Gen 3:16, To the woman he said, “I will surely multiply your pain in childbearing; in pain you shall bring forth children. Your desire shall be contrary to your husband, but he shall rule over you.”</a:t>
            </a:r>
            <a:br>
              <a:rPr lang="en-US" sz="2800" b="1" i="1" dirty="0"/>
            </a:br>
            <a:br>
              <a:rPr lang="en-US" sz="2800" b="1" i="1" dirty="0"/>
            </a:br>
            <a:br>
              <a:rPr lang="en-US" sz="3600" b="1" i="1" dirty="0">
                <a:solidFill>
                  <a:schemeClr val="tx1"/>
                </a:solidFill>
              </a:rPr>
            </a:br>
            <a:endParaRPr lang="en-US" b="1" dirty="0"/>
          </a:p>
        </p:txBody>
      </p:sp>
      <p:sp>
        <p:nvSpPr>
          <p:cNvPr id="5" name="Content Placeholder 2">
            <a:extLst>
              <a:ext uri="{FF2B5EF4-FFF2-40B4-BE49-F238E27FC236}">
                <a16:creationId xmlns:a16="http://schemas.microsoft.com/office/drawing/2014/main" id="{6CEDB706-5696-34E1-6D18-E0C13A717B84}"/>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371C5052-568C-C87F-F62D-A22E1B31B682}"/>
              </a:ext>
            </a:extLst>
          </p:cNvPr>
          <p:cNvSpPr txBox="1">
            <a:spLocks/>
          </p:cNvSpPr>
          <p:nvPr/>
        </p:nvSpPr>
        <p:spPr>
          <a:xfrm>
            <a:off x="1958009" y="2425148"/>
            <a:ext cx="10011488" cy="4100842"/>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0"/>
            <a:r>
              <a:rPr lang="en-US" b="1" i="1" dirty="0"/>
              <a:t>Pro 31:25-31, </a:t>
            </a:r>
            <a:r>
              <a:rPr lang="en-US" i="1" dirty="0"/>
              <a:t>Strength and dignity are her clothing,</a:t>
            </a:r>
            <a:br>
              <a:rPr lang="en-US" i="1" dirty="0"/>
            </a:br>
            <a:r>
              <a:rPr lang="en-US" i="1" dirty="0"/>
              <a:t>And she smiles at the future.</a:t>
            </a:r>
            <a:br>
              <a:rPr lang="en-US" i="1" dirty="0"/>
            </a:br>
            <a:r>
              <a:rPr lang="en-US" b="1" i="1" baseline="30000" dirty="0"/>
              <a:t>26 </a:t>
            </a:r>
            <a:r>
              <a:rPr lang="en-US" i="1" dirty="0"/>
              <a:t>She opens her mouth in wisdom,</a:t>
            </a:r>
            <a:br>
              <a:rPr lang="en-US" i="1" dirty="0"/>
            </a:br>
            <a:r>
              <a:rPr lang="en-US" i="1" dirty="0"/>
              <a:t>And the teaching of kindness is on her tongue.</a:t>
            </a:r>
            <a:br>
              <a:rPr lang="en-US" i="1" dirty="0"/>
            </a:br>
            <a:r>
              <a:rPr lang="en-US" b="1" i="1" baseline="30000" dirty="0"/>
              <a:t>27 </a:t>
            </a:r>
            <a:r>
              <a:rPr lang="en-US" i="1" dirty="0"/>
              <a:t>She looks well to the ways of her household,</a:t>
            </a:r>
            <a:br>
              <a:rPr lang="en-US" i="1" dirty="0"/>
            </a:br>
            <a:r>
              <a:rPr lang="en-US" i="1" dirty="0"/>
              <a:t>And does not eat the bread of idleness.</a:t>
            </a:r>
            <a:br>
              <a:rPr lang="en-US" i="1" dirty="0"/>
            </a:br>
            <a:r>
              <a:rPr lang="en-US" b="1" i="1" baseline="30000" dirty="0"/>
              <a:t>28 </a:t>
            </a:r>
            <a:r>
              <a:rPr lang="en-US" i="1" dirty="0"/>
              <a:t>Her children rise up and bless her;</a:t>
            </a:r>
            <a:br>
              <a:rPr lang="en-US" i="1" dirty="0"/>
            </a:br>
            <a:r>
              <a:rPr lang="en-US" i="1" dirty="0"/>
              <a:t>Her husband also, and he praises her, saying:</a:t>
            </a:r>
            <a:br>
              <a:rPr lang="en-US" i="1" dirty="0"/>
            </a:br>
            <a:r>
              <a:rPr lang="en-US" b="1" i="1" baseline="30000" dirty="0"/>
              <a:t>29 </a:t>
            </a:r>
            <a:r>
              <a:rPr lang="en-US" i="1" dirty="0"/>
              <a:t>“Many daughters have done nobly,</a:t>
            </a:r>
            <a:br>
              <a:rPr lang="en-US" i="1" dirty="0"/>
            </a:br>
            <a:r>
              <a:rPr lang="en-US" i="1" dirty="0"/>
              <a:t>But you excel them all.”</a:t>
            </a:r>
            <a:br>
              <a:rPr lang="en-US" i="1" dirty="0"/>
            </a:br>
            <a:r>
              <a:rPr lang="en-US" b="1" i="1" baseline="30000" dirty="0"/>
              <a:t>30 </a:t>
            </a:r>
            <a:r>
              <a:rPr lang="en-US" i="1" dirty="0"/>
              <a:t>Charm is deceitful and beauty is vain,</a:t>
            </a:r>
            <a:br>
              <a:rPr lang="en-US" i="1" dirty="0"/>
            </a:br>
            <a:r>
              <a:rPr lang="en-US" i="1" dirty="0"/>
              <a:t>But a woman who fears the </a:t>
            </a:r>
            <a:r>
              <a:rPr lang="en-US" i="1" cap="small" dirty="0"/>
              <a:t>Lord</a:t>
            </a:r>
            <a:r>
              <a:rPr lang="en-US" i="1" dirty="0"/>
              <a:t>, she shall be praised.</a:t>
            </a:r>
            <a:br>
              <a:rPr lang="en-US" i="1" dirty="0"/>
            </a:br>
            <a:r>
              <a:rPr lang="en-US" b="1" i="1" baseline="30000" dirty="0"/>
              <a:t>31 </a:t>
            </a:r>
            <a:r>
              <a:rPr lang="en-US" i="1" dirty="0"/>
              <a:t>Give her the product of her hands,</a:t>
            </a:r>
            <a:br>
              <a:rPr lang="en-US" i="1" dirty="0"/>
            </a:br>
            <a:r>
              <a:rPr lang="en-US" i="1" dirty="0"/>
              <a:t>And let her works praise her in the gates</a:t>
            </a:r>
            <a:r>
              <a:rPr lang="en-US" sz="2000" dirty="0"/>
              <a:t> </a:t>
            </a:r>
          </a:p>
        </p:txBody>
      </p:sp>
    </p:spTree>
    <p:extLst>
      <p:ext uri="{BB962C8B-B14F-4D97-AF65-F5344CB8AC3E}">
        <p14:creationId xmlns:p14="http://schemas.microsoft.com/office/powerpoint/2010/main" val="863572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C1F99-5CA2-2BC7-DBAD-30D21F4424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437379-308A-A7E2-958D-2268FC66D1BD}"/>
              </a:ext>
            </a:extLst>
          </p:cNvPr>
          <p:cNvSpPr>
            <a:spLocks noGrp="1"/>
          </p:cNvSpPr>
          <p:nvPr>
            <p:ph type="title"/>
          </p:nvPr>
        </p:nvSpPr>
        <p:spPr>
          <a:xfrm>
            <a:off x="1640156" y="332010"/>
            <a:ext cx="10259744" cy="855412"/>
          </a:xfrm>
        </p:spPr>
        <p:txBody>
          <a:bodyPr>
            <a:noAutofit/>
          </a:bodyPr>
          <a:lstStyle/>
          <a:p>
            <a:r>
              <a:rPr lang="en-US" sz="2600" b="1" u="sng" dirty="0"/>
              <a:t>The Curse on Adam and the Ground</a:t>
            </a:r>
            <a:br>
              <a:rPr lang="en-US" sz="2600" b="1" i="1" dirty="0"/>
            </a:br>
            <a:r>
              <a:rPr lang="en-US" sz="2600" b="1" i="1" dirty="0"/>
              <a:t>Gen 3:17-19, And to Adam he said, “Because you have listened to the voice of your wife and have eaten of the tree of which I commanded you, ‘You shall not eat of it,’</a:t>
            </a:r>
            <a:br>
              <a:rPr lang="en-US" sz="2600" b="1" i="1" dirty="0"/>
            </a:br>
            <a:r>
              <a:rPr lang="en-US" sz="2600" b="1" i="1" dirty="0"/>
              <a:t>cursed is the ground because of you; in pain you shall eat of it all the days of your life; 18 thorns and thistles it shall bring forth for you; and you shall eat the plants of the field. 19 By the sweat of your face you shall eat bread, till you return to the ground, for out of it you were taken; for you are dust, and to dust you shall return.”</a:t>
            </a:r>
            <a:br>
              <a:rPr lang="en-US" sz="2800" b="1" i="1" dirty="0"/>
            </a:br>
            <a:br>
              <a:rPr lang="en-US" sz="3600" b="1" i="1" dirty="0">
                <a:solidFill>
                  <a:schemeClr val="tx1"/>
                </a:solidFill>
              </a:rPr>
            </a:br>
            <a:endParaRPr lang="en-US" b="1" dirty="0"/>
          </a:p>
        </p:txBody>
      </p:sp>
      <p:sp>
        <p:nvSpPr>
          <p:cNvPr id="5" name="Content Placeholder 2">
            <a:extLst>
              <a:ext uri="{FF2B5EF4-FFF2-40B4-BE49-F238E27FC236}">
                <a16:creationId xmlns:a16="http://schemas.microsoft.com/office/drawing/2014/main" id="{95165F9D-5297-A024-78AE-48DD423D96D2}"/>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CBAEDAF3-5755-2F5C-38FC-3291DC82FF8D}"/>
              </a:ext>
            </a:extLst>
          </p:cNvPr>
          <p:cNvSpPr txBox="1">
            <a:spLocks/>
          </p:cNvSpPr>
          <p:nvPr/>
        </p:nvSpPr>
        <p:spPr>
          <a:xfrm>
            <a:off x="1958009" y="4572000"/>
            <a:ext cx="10011488" cy="1953990"/>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0"/>
            <a:r>
              <a:rPr lang="en-US" sz="2200" i="1" dirty="0"/>
              <a:t>Adam’s curse is not so much on him, but in his realm, the workplace</a:t>
            </a:r>
          </a:p>
          <a:p>
            <a:pPr lvl="1"/>
            <a:r>
              <a:rPr lang="en-US" sz="2000" i="1" dirty="0"/>
              <a:t>Adam did what his wife told him to do (nothing wrong with that, unless…)</a:t>
            </a:r>
          </a:p>
          <a:p>
            <a:pPr lvl="1"/>
            <a:r>
              <a:rPr lang="en-US" sz="2000" i="1" dirty="0"/>
              <a:t>She told him to do what she wanted, rather than what God wanted</a:t>
            </a:r>
          </a:p>
          <a:p>
            <a:pPr lvl="1"/>
            <a:r>
              <a:rPr lang="en-US" sz="2000" i="1" dirty="0"/>
              <a:t>And he did it.</a:t>
            </a:r>
          </a:p>
        </p:txBody>
      </p:sp>
    </p:spTree>
    <p:extLst>
      <p:ext uri="{BB962C8B-B14F-4D97-AF65-F5344CB8AC3E}">
        <p14:creationId xmlns:p14="http://schemas.microsoft.com/office/powerpoint/2010/main" val="433362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F4288-D32E-84DB-37A6-460678B9A898}"/>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EEE4EEE7-160C-8A8B-D106-B1271E990351}"/>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CB77B070-00F3-E8DA-DE78-E52179CD4B19}"/>
              </a:ext>
            </a:extLst>
          </p:cNvPr>
          <p:cNvSpPr txBox="1">
            <a:spLocks/>
          </p:cNvSpPr>
          <p:nvPr/>
        </p:nvSpPr>
        <p:spPr>
          <a:xfrm>
            <a:off x="1958009" y="496957"/>
            <a:ext cx="10011488" cy="6029033"/>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0"/>
            <a:r>
              <a:rPr lang="en-US" sz="2200" b="1" dirty="0"/>
              <a:t>The creation was affected:</a:t>
            </a:r>
          </a:p>
          <a:p>
            <a:pPr lvl="1"/>
            <a:r>
              <a:rPr lang="en-US" sz="1800" i="1" dirty="0"/>
              <a:t>Rom 8:19-23, For the anxious longing of the creation waits eagerly for the revealing of the sons of God. 20 For the creation was subjected to futility, not willingly, but because of Him who subjected it, [a]in hope 21 that the creation itself also will be set free from its slavery to corruption into the freedom of the glory of the children of God. 22 For we know that the whole creation groans and suffers the pains of childbirth together until now. 23 And not only this, but also we ourselves, having the first fruits of the Spirit, even we ourselves groan within ourselves, waiting eagerly for our adoption as sons, the redemption of our body.</a:t>
            </a:r>
          </a:p>
          <a:p>
            <a:pPr lvl="0"/>
            <a:r>
              <a:rPr lang="en-US" sz="2200" b="1" dirty="0"/>
              <a:t>The ground becomes his enemy and he has to subdue it to survive</a:t>
            </a:r>
          </a:p>
          <a:p>
            <a:pPr lvl="1"/>
            <a:r>
              <a:rPr lang="en-US" sz="1800" i="1" dirty="0" err="1"/>
              <a:t>Ecc</a:t>
            </a:r>
            <a:r>
              <a:rPr lang="en-US" sz="1800" i="1" dirty="0"/>
              <a:t> 2:18-23, 18 I came to hate all my hard work here on earth, for I must leave to others everything I have earned. 19 And who can tell whether my successors will be wise or foolish? Yet they will control everything I have gained by my skill and hard work under the sun. How meaningless! 20 So I gave up in despair, questioning the value of all my hard work in this world. 21 Some people work wisely with knowledge and skill, then must leave the fruit of their efforts to someone who hasn’t worked for it. This, too, is meaningless, a great tragedy. 22 So what do people get in this life for all their hard work and anxiety? 23 Their days of labor are filled with pain and grief; even at night their minds cannot rest. It is all meaningless. (NLT)</a:t>
            </a:r>
          </a:p>
          <a:p>
            <a:pPr lvl="0"/>
            <a:endParaRPr lang="en-US" sz="2200" i="1" dirty="0"/>
          </a:p>
        </p:txBody>
      </p:sp>
    </p:spTree>
    <p:extLst>
      <p:ext uri="{BB962C8B-B14F-4D97-AF65-F5344CB8AC3E}">
        <p14:creationId xmlns:p14="http://schemas.microsoft.com/office/powerpoint/2010/main" val="1756398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F4BD6-1FEB-F9CB-1F97-2FC351A64F5D}"/>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8FB7F87E-7296-1C71-FD7B-DE21509EC54D}"/>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F7B30271-8110-1B37-93D6-62785984C24C}"/>
              </a:ext>
            </a:extLst>
          </p:cNvPr>
          <p:cNvSpPr txBox="1">
            <a:spLocks/>
          </p:cNvSpPr>
          <p:nvPr/>
        </p:nvSpPr>
        <p:spPr>
          <a:xfrm>
            <a:off x="1958009" y="496957"/>
            <a:ext cx="10011488" cy="6029033"/>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0"/>
            <a:r>
              <a:rPr lang="en-US" sz="2200" dirty="0"/>
              <a:t>What’s the point? That every day a man works he is reminded of the curse that came through disobedience in the garden</a:t>
            </a:r>
          </a:p>
          <a:p>
            <a:pPr lvl="0"/>
            <a:r>
              <a:rPr lang="en-US" sz="2200" dirty="0"/>
              <a:t>And we have it good in the 21</a:t>
            </a:r>
            <a:r>
              <a:rPr lang="en-US" sz="2200" baseline="30000" dirty="0"/>
              <a:t>st</a:t>
            </a:r>
            <a:r>
              <a:rPr lang="en-US" sz="2200" dirty="0"/>
              <a:t> century. I spend a lot of time in front of a computer. That’s work?</a:t>
            </a:r>
          </a:p>
          <a:p>
            <a:pPr lvl="1"/>
            <a:r>
              <a:rPr lang="en-US" sz="2200" dirty="0"/>
              <a:t>In the middle ages, the birth rate the death rate were the same, and people lived to 40</a:t>
            </a:r>
          </a:p>
          <a:p>
            <a:pPr lvl="1"/>
            <a:r>
              <a:rPr lang="en-US" sz="2200" dirty="0"/>
              <a:t>Men had to toil in the fields, and in the rain and snow, without power tools or shelter</a:t>
            </a:r>
          </a:p>
          <a:p>
            <a:pPr lvl="1"/>
            <a:r>
              <a:rPr lang="en-US" sz="2200" dirty="0"/>
              <a:t>We work until we die and then return to the dust</a:t>
            </a:r>
          </a:p>
          <a:p>
            <a:pPr lvl="0"/>
            <a:r>
              <a:rPr lang="en-US" sz="2200" dirty="0"/>
              <a:t>QUESTION: Was man originally designed to return to dust?</a:t>
            </a:r>
          </a:p>
          <a:p>
            <a:pPr lvl="0"/>
            <a:r>
              <a:rPr lang="en-US" sz="2200" dirty="0"/>
              <a:t>How can a man be saved from this futility?</a:t>
            </a:r>
          </a:p>
          <a:p>
            <a:pPr lvl="1"/>
            <a:r>
              <a:rPr lang="en-US" sz="2200" dirty="0"/>
              <a:t>By recognizing that God always has a greater purpose in all our toil</a:t>
            </a:r>
          </a:p>
          <a:p>
            <a:pPr lvl="1"/>
            <a:endParaRPr lang="en-US" sz="2200" dirty="0"/>
          </a:p>
        </p:txBody>
      </p:sp>
    </p:spTree>
    <p:extLst>
      <p:ext uri="{BB962C8B-B14F-4D97-AF65-F5344CB8AC3E}">
        <p14:creationId xmlns:p14="http://schemas.microsoft.com/office/powerpoint/2010/main" val="2089339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9B530-908B-3150-FFAB-1084DC42CD8E}"/>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E9F6F01B-9DE8-DF91-B900-7CEA86557537}"/>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ED7DFEFB-A090-2D9B-6E0F-D5F09D50DD23}"/>
              </a:ext>
            </a:extLst>
          </p:cNvPr>
          <p:cNvSpPr txBox="1">
            <a:spLocks/>
          </p:cNvSpPr>
          <p:nvPr/>
        </p:nvSpPr>
        <p:spPr>
          <a:xfrm>
            <a:off x="1958009" y="496957"/>
            <a:ext cx="10011488" cy="6029033"/>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Each of us works for someone, and each has someone working for them</a:t>
            </a:r>
          </a:p>
          <a:p>
            <a:pPr lvl="1"/>
            <a:r>
              <a:rPr lang="en-US" sz="2400" i="1" dirty="0"/>
              <a:t>Eph 6:5-8, Slaves, be obedient to those who are your masters according to the flesh, with fear and trembling, in the sincerity of your heart, as to Christ; </a:t>
            </a:r>
            <a:r>
              <a:rPr lang="en-US" sz="2400" b="1" i="1" baseline="30000" dirty="0"/>
              <a:t>6 </a:t>
            </a:r>
            <a:r>
              <a:rPr lang="en-US" sz="2400" i="1" dirty="0"/>
              <a:t>not by way of eyeservice, as men-pleasers, but as slaves of Christ, doing the will of God from the heart. </a:t>
            </a:r>
            <a:r>
              <a:rPr lang="en-US" sz="2400" b="1" i="1" baseline="30000" dirty="0"/>
              <a:t>7 </a:t>
            </a:r>
            <a:r>
              <a:rPr lang="en-US" sz="2400" i="1" dirty="0"/>
              <a:t>With good will render service, as to the Lord, and not to men, </a:t>
            </a:r>
            <a:r>
              <a:rPr lang="en-US" sz="2400" b="1" i="1" baseline="30000" dirty="0"/>
              <a:t>8 </a:t>
            </a:r>
            <a:r>
              <a:rPr lang="en-US" sz="2400" i="1" dirty="0"/>
              <a:t>knowing that whatever good thing each one does, this he will receive back from the Lord, whether slave or free. </a:t>
            </a:r>
            <a:r>
              <a:rPr lang="en-US" sz="2400" b="1" i="1" baseline="30000" dirty="0"/>
              <a:t>9 </a:t>
            </a:r>
            <a:r>
              <a:rPr lang="en-US" sz="2400" i="1" dirty="0"/>
              <a:t>And masters, do the same things to them, and give up threatening, knowing that both their Master and yours is in heaven, and there is no partiality with Him.</a:t>
            </a:r>
          </a:p>
          <a:p>
            <a:pPr lvl="2"/>
            <a:endParaRPr lang="en-US" sz="2400" dirty="0"/>
          </a:p>
        </p:txBody>
      </p:sp>
    </p:spTree>
    <p:extLst>
      <p:ext uri="{BB962C8B-B14F-4D97-AF65-F5344CB8AC3E}">
        <p14:creationId xmlns:p14="http://schemas.microsoft.com/office/powerpoint/2010/main" val="876781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DC3F0-238A-9F47-0C7A-5B10324FF1C7}"/>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A5CC17F-5224-603A-521D-6DF9B21EF374}"/>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B188BC11-E0C9-E2EE-7A97-EF4AC552B48C}"/>
              </a:ext>
            </a:extLst>
          </p:cNvPr>
          <p:cNvSpPr txBox="1">
            <a:spLocks/>
          </p:cNvSpPr>
          <p:nvPr/>
        </p:nvSpPr>
        <p:spPr>
          <a:xfrm>
            <a:off x="1958009" y="496957"/>
            <a:ext cx="10011488" cy="6029033"/>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0"/>
            <a:r>
              <a:rPr lang="en-US" sz="2400" dirty="0"/>
              <a:t>So, in a similar way that a woman is “restored” (not saved) through raising godly children, Man is restored by his faithful service to his superiors, and by treating subordinates with respect</a:t>
            </a:r>
          </a:p>
          <a:p>
            <a:pPr lvl="1"/>
            <a:r>
              <a:rPr lang="en-US" sz="2400" dirty="0"/>
              <a:t>This is a living testimony in the workplace, and gives glory to God</a:t>
            </a:r>
          </a:p>
          <a:p>
            <a:pPr lvl="1"/>
            <a:r>
              <a:rPr lang="en-US" sz="2400" i="1" dirty="0"/>
              <a:t>Rom 2:6-8,  </a:t>
            </a:r>
            <a:r>
              <a:rPr lang="en-US" sz="2400" b="1" i="1" baseline="30000" dirty="0"/>
              <a:t>6 </a:t>
            </a:r>
            <a:r>
              <a:rPr lang="en-US" sz="2400" i="1" dirty="0"/>
              <a:t>[God] </a:t>
            </a:r>
            <a:r>
              <a:rPr lang="en-US" sz="2400" i="1" cap="small" dirty="0"/>
              <a:t>will render to each person according to his deeds</a:t>
            </a:r>
            <a:r>
              <a:rPr lang="en-US" sz="2400" i="1" dirty="0"/>
              <a:t>: </a:t>
            </a:r>
            <a:r>
              <a:rPr lang="en-US" sz="2400" b="1" i="1" baseline="30000" dirty="0"/>
              <a:t>7 </a:t>
            </a:r>
            <a:r>
              <a:rPr lang="en-US" sz="2400" i="1" dirty="0"/>
              <a:t>to those who by perseverance in doing good seek for glory and honor and immortality, eternal life; </a:t>
            </a:r>
            <a:r>
              <a:rPr lang="en-US" sz="2400" b="1" i="1" baseline="30000" dirty="0"/>
              <a:t>8 </a:t>
            </a:r>
            <a:r>
              <a:rPr lang="en-US" sz="2400" i="1" dirty="0"/>
              <a:t>but to those who are selfishly ambitious and do not obey the truth, but obey unrighteousness, wrath and indignation.</a:t>
            </a:r>
            <a:endParaRPr lang="en-US" sz="2400" dirty="0"/>
          </a:p>
        </p:txBody>
      </p:sp>
    </p:spTree>
    <p:extLst>
      <p:ext uri="{BB962C8B-B14F-4D97-AF65-F5344CB8AC3E}">
        <p14:creationId xmlns:p14="http://schemas.microsoft.com/office/powerpoint/2010/main" val="192771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977DF-AF29-C467-5255-E1726344CF4A}"/>
            </a:ext>
          </a:extLst>
        </p:cNvPr>
        <p:cNvGrpSpPr/>
        <p:nvPr/>
      </p:nvGrpSpPr>
      <p:grpSpPr>
        <a:xfrm>
          <a:off x="0" y="0"/>
          <a:ext cx="0" cy="0"/>
          <a:chOff x="0" y="0"/>
          <a:chExt cx="0" cy="0"/>
        </a:xfrm>
      </p:grpSpPr>
      <p:pic>
        <p:nvPicPr>
          <p:cNvPr id="2050" name="Picture 2" descr="Adam and Eve">
            <a:extLst>
              <a:ext uri="{FF2B5EF4-FFF2-40B4-BE49-F238E27FC236}">
                <a16:creationId xmlns:a16="http://schemas.microsoft.com/office/drawing/2014/main" id="{FA1FD9A5-3724-2367-5CAC-89F1A0BD09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3184" y="174617"/>
            <a:ext cx="8678354" cy="650876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4E8F40F-1770-AEC6-629E-92E1625C5552}"/>
              </a:ext>
            </a:extLst>
          </p:cNvPr>
          <p:cNvSpPr>
            <a:spLocks noGrp="1"/>
          </p:cNvSpPr>
          <p:nvPr>
            <p:ph type="title"/>
          </p:nvPr>
        </p:nvSpPr>
        <p:spPr>
          <a:xfrm>
            <a:off x="2136913" y="252498"/>
            <a:ext cx="8279296" cy="855412"/>
          </a:xfrm>
        </p:spPr>
        <p:txBody>
          <a:bodyPr>
            <a:noAutofit/>
          </a:bodyPr>
          <a:lstStyle/>
          <a:p>
            <a:r>
              <a:rPr lang="en-US" sz="2600" b="1" u="sng" dirty="0">
                <a:solidFill>
                  <a:schemeClr val="bg1"/>
                </a:solidFill>
                <a:effectLst>
                  <a:outerShdw blurRad="50800" dist="38100" dir="2700000" algn="tl" rotWithShape="0">
                    <a:prstClr val="black"/>
                  </a:outerShdw>
                </a:effectLst>
              </a:rPr>
              <a:t>Conclusion</a:t>
            </a:r>
            <a:br>
              <a:rPr lang="en-US" sz="2600" b="1" i="1" dirty="0">
                <a:solidFill>
                  <a:schemeClr val="bg1"/>
                </a:solidFill>
                <a:effectLst>
                  <a:outerShdw blurRad="50800" dist="38100" dir="2700000" algn="tl" rotWithShape="0">
                    <a:prstClr val="black"/>
                  </a:outerShdw>
                </a:effectLst>
              </a:rPr>
            </a:br>
            <a:r>
              <a:rPr lang="en-US" sz="2600" b="1" i="1" dirty="0">
                <a:solidFill>
                  <a:schemeClr val="bg1"/>
                </a:solidFill>
                <a:effectLst>
                  <a:outerShdw blurRad="50800" dist="38100" dir="2700000" algn="tl" rotWithShape="0">
                    <a:prstClr val="black"/>
                  </a:outerShdw>
                </a:effectLst>
              </a:rPr>
              <a:t>Genesis 3:20-24, The man called his wife's name Eve, because she was the mother of all living. 21 And the Lord God made for Adam and for his wife garments of skins and clothed them.</a:t>
            </a:r>
            <a:br>
              <a:rPr lang="en-US" sz="2600" b="1" i="1" dirty="0">
                <a:solidFill>
                  <a:schemeClr val="bg1"/>
                </a:solidFill>
                <a:effectLst>
                  <a:outerShdw blurRad="50800" dist="38100" dir="2700000" algn="tl" rotWithShape="0">
                    <a:prstClr val="black"/>
                  </a:outerShdw>
                </a:effectLst>
              </a:rPr>
            </a:br>
            <a:br>
              <a:rPr lang="en-US" sz="2600" b="1" i="1" dirty="0">
                <a:solidFill>
                  <a:schemeClr val="bg1"/>
                </a:solidFill>
                <a:effectLst>
                  <a:outerShdw blurRad="50800" dist="38100" dir="2700000" algn="tl" rotWithShape="0">
                    <a:prstClr val="black"/>
                  </a:outerShdw>
                </a:effectLst>
              </a:rPr>
            </a:br>
            <a:r>
              <a:rPr lang="en-US" sz="2600" b="1" i="1" dirty="0">
                <a:solidFill>
                  <a:schemeClr val="bg1"/>
                </a:solidFill>
                <a:effectLst>
                  <a:outerShdw blurRad="50800" dist="38100" dir="2700000" algn="tl" rotWithShape="0">
                    <a:prstClr val="black"/>
                  </a:outerShdw>
                </a:effectLst>
              </a:rPr>
              <a:t>22 Then the </a:t>
            </a:r>
            <a:r>
              <a:rPr lang="en-US" sz="2600" b="1" i="1" dirty="0">
                <a:solidFill>
                  <a:srgbClr val="00B0F0"/>
                </a:solidFill>
                <a:effectLst>
                  <a:outerShdw blurRad="50800" dist="38100" dir="2700000" algn="tl" rotWithShape="0">
                    <a:prstClr val="black"/>
                  </a:outerShdw>
                </a:effectLst>
              </a:rPr>
              <a:t>Lord God </a:t>
            </a:r>
            <a:r>
              <a:rPr lang="en-US" sz="2600" b="1" i="1" dirty="0">
                <a:solidFill>
                  <a:schemeClr val="bg1"/>
                </a:solidFill>
                <a:effectLst>
                  <a:outerShdw blurRad="50800" dist="38100" dir="2700000" algn="tl" rotWithShape="0">
                    <a:prstClr val="black"/>
                  </a:outerShdw>
                </a:effectLst>
              </a:rPr>
              <a:t>said, “Behold, the man has become like one of us in knowing good and evil. Now, lest he reach out his hand and take also of the tree of life and eat, and live forever—” 23 therefore the </a:t>
            </a:r>
            <a:r>
              <a:rPr lang="en-US" sz="2600" b="1" i="1" dirty="0">
                <a:solidFill>
                  <a:srgbClr val="00B0F0"/>
                </a:solidFill>
                <a:effectLst>
                  <a:outerShdw blurRad="50800" dist="38100" dir="2700000" algn="tl" rotWithShape="0">
                    <a:prstClr val="black"/>
                  </a:outerShdw>
                </a:effectLst>
              </a:rPr>
              <a:t>Lord God </a:t>
            </a:r>
            <a:r>
              <a:rPr lang="en-US" sz="2600" b="1" i="1" dirty="0">
                <a:solidFill>
                  <a:schemeClr val="bg1"/>
                </a:solidFill>
                <a:effectLst>
                  <a:outerShdw blurRad="50800" dist="38100" dir="2700000" algn="tl" rotWithShape="0">
                    <a:prstClr val="black"/>
                  </a:outerShdw>
                </a:effectLst>
              </a:rPr>
              <a:t>sent him out from the garden of Eden to work the ground from which he was taken. 24 He drove out the man, and at the east of the garden of Eden he placed the cherubim and a flaming sword that turned every way to guard the way to the tree of life.</a:t>
            </a:r>
            <a:br>
              <a:rPr lang="en-US" sz="2800" b="1" i="1" dirty="0">
                <a:solidFill>
                  <a:schemeClr val="bg1"/>
                </a:solidFill>
                <a:effectLst>
                  <a:outerShdw blurRad="50800" dist="38100" dir="2700000" algn="tl" rotWithShape="0">
                    <a:prstClr val="black"/>
                  </a:outerShdw>
                </a:effectLst>
              </a:rPr>
            </a:br>
            <a:br>
              <a:rPr lang="en-US" sz="3600" b="1" i="1" dirty="0">
                <a:solidFill>
                  <a:schemeClr val="bg1"/>
                </a:solidFill>
                <a:effectLst>
                  <a:outerShdw blurRad="50800" dist="38100" dir="2700000" algn="tl" rotWithShape="0">
                    <a:prstClr val="black"/>
                  </a:outerShdw>
                </a:effectLst>
              </a:rPr>
            </a:br>
            <a:endParaRPr lang="en-US" b="1" dirty="0">
              <a:solidFill>
                <a:schemeClr val="bg1"/>
              </a:solidFill>
              <a:effectLst>
                <a:outerShdw blurRad="50800" dist="38100" dir="2700000" algn="tl" rotWithShape="0">
                  <a:prstClr val="black"/>
                </a:outerShdw>
              </a:effectLst>
            </a:endParaRPr>
          </a:p>
        </p:txBody>
      </p:sp>
    </p:spTree>
    <p:extLst>
      <p:ext uri="{BB962C8B-B14F-4D97-AF65-F5344CB8AC3E}">
        <p14:creationId xmlns:p14="http://schemas.microsoft.com/office/powerpoint/2010/main" val="17036187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3572A-4BD9-355A-4CAA-9DC5B8992641}"/>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252E8B19-7EA0-05EB-578A-046EBC7BAA2A}"/>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B8C60833-079B-8945-2B7B-B90AD22B9A42}"/>
              </a:ext>
            </a:extLst>
          </p:cNvPr>
          <p:cNvSpPr txBox="1">
            <a:spLocks/>
          </p:cNvSpPr>
          <p:nvPr/>
        </p:nvSpPr>
        <p:spPr>
          <a:xfrm>
            <a:off x="1958009" y="496957"/>
            <a:ext cx="10011488" cy="6029033"/>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0"/>
            <a:r>
              <a:rPr lang="en-US" sz="2400" dirty="0"/>
              <a:t>Eve (</a:t>
            </a:r>
            <a:r>
              <a:rPr lang="en-US" sz="2400" dirty="0" err="1"/>
              <a:t>Chavvah</a:t>
            </a:r>
            <a:r>
              <a:rPr lang="en-US" sz="2400" dirty="0"/>
              <a:t>) means life, or living one</a:t>
            </a:r>
          </a:p>
          <a:p>
            <a:pPr lvl="1"/>
            <a:r>
              <a:rPr lang="en-US" sz="2200" dirty="0"/>
              <a:t>She would give life to all</a:t>
            </a:r>
          </a:p>
          <a:p>
            <a:pPr lvl="0"/>
            <a:r>
              <a:rPr lang="en-US" sz="2400" dirty="0"/>
              <a:t>What was the purpose of garments of skins?</a:t>
            </a:r>
          </a:p>
          <a:p>
            <a:pPr lvl="1"/>
            <a:r>
              <a:rPr lang="en-US" sz="2200" dirty="0"/>
              <a:t>This is the first instance of the shedding of blood</a:t>
            </a:r>
          </a:p>
          <a:p>
            <a:pPr lvl="1"/>
            <a:r>
              <a:rPr lang="en-US" sz="2200" dirty="0"/>
              <a:t>An example of the requirement for atonement for sin</a:t>
            </a:r>
          </a:p>
          <a:p>
            <a:r>
              <a:rPr lang="en-US" sz="2400" dirty="0"/>
              <a:t>“Like one of us in knowing good and evil”</a:t>
            </a:r>
          </a:p>
          <a:p>
            <a:pPr lvl="1"/>
            <a:r>
              <a:rPr lang="en-US" sz="2200" dirty="0"/>
              <a:t>Man can now determine </a:t>
            </a:r>
            <a:r>
              <a:rPr lang="en-US" sz="2200" u="sng" dirty="0"/>
              <a:t>his own </a:t>
            </a:r>
            <a:r>
              <a:rPr lang="en-US" sz="2200" dirty="0"/>
              <a:t>morality</a:t>
            </a:r>
          </a:p>
          <a:p>
            <a:pPr lvl="1"/>
            <a:r>
              <a:rPr lang="en-US" sz="2200" dirty="0"/>
              <a:t>Yet, he is under the dominion of Satan’s Kingdom (not good)</a:t>
            </a:r>
          </a:p>
          <a:p>
            <a:pPr lvl="1"/>
            <a:r>
              <a:rPr lang="en-US" sz="2200" dirty="0"/>
              <a:t>So he can not be allowed to live forever in a sinful state</a:t>
            </a:r>
          </a:p>
          <a:p>
            <a:r>
              <a:rPr lang="en-US" sz="2400" dirty="0"/>
              <a:t>They were judged immediately by removal from the garden.</a:t>
            </a:r>
          </a:p>
          <a:p>
            <a:pPr lvl="1"/>
            <a:r>
              <a:rPr lang="en-US" sz="2200" dirty="0"/>
              <a:t>He might “send” his hand, so God “sent” him out</a:t>
            </a:r>
          </a:p>
          <a:p>
            <a:pPr lvl="1"/>
            <a:r>
              <a:rPr lang="en-US" sz="2200" dirty="0"/>
              <a:t>QUESTION: Why did God need to remove them from the Garden?</a:t>
            </a:r>
          </a:p>
          <a:p>
            <a:r>
              <a:rPr lang="en-US" sz="2400" dirty="0"/>
              <a:t>He was </a:t>
            </a:r>
            <a:r>
              <a:rPr lang="en-US" sz="2400" dirty="0" err="1"/>
              <a:t>ent</a:t>
            </a:r>
            <a:r>
              <a:rPr lang="en-US" sz="2400" dirty="0"/>
              <a:t> out to “work the ground from which he was taken”</a:t>
            </a:r>
          </a:p>
          <a:p>
            <a:endParaRPr lang="en-US" sz="2400" dirty="0"/>
          </a:p>
          <a:p>
            <a:endParaRPr lang="en-US" sz="2400" dirty="0"/>
          </a:p>
          <a:p>
            <a:pPr lvl="1"/>
            <a:endParaRPr lang="en-US" sz="2200" dirty="0"/>
          </a:p>
          <a:p>
            <a:endParaRPr lang="en-US" sz="2400" dirty="0"/>
          </a:p>
        </p:txBody>
      </p:sp>
    </p:spTree>
    <p:extLst>
      <p:ext uri="{BB962C8B-B14F-4D97-AF65-F5344CB8AC3E}">
        <p14:creationId xmlns:p14="http://schemas.microsoft.com/office/powerpoint/2010/main" val="3181297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xEl>
                                              <p:pRg st="10" end="10"/>
                                            </p:txEl>
                                          </p:spTgt>
                                        </p:tgtEl>
                                        <p:attrNameLst>
                                          <p:attrName>style.visibility</p:attrName>
                                        </p:attrNameLst>
                                      </p:cBhvr>
                                      <p:to>
                                        <p:strVal val="visible"/>
                                      </p:to>
                                    </p:set>
                                    <p:anim calcmode="lin" valueType="num">
                                      <p:cBhvr additive="base">
                                        <p:cTn id="67" dur="500" fill="hold"/>
                                        <p:tgtEl>
                                          <p:spTgt spid="1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2">
                                            <p:txEl>
                                              <p:pRg st="11" end="11"/>
                                            </p:txEl>
                                          </p:spTgt>
                                        </p:tgtEl>
                                        <p:attrNameLst>
                                          <p:attrName>style.visibility</p:attrName>
                                        </p:attrNameLst>
                                      </p:cBhvr>
                                      <p:to>
                                        <p:strVal val="visible"/>
                                      </p:to>
                                    </p:set>
                                    <p:anim calcmode="lin" valueType="num">
                                      <p:cBhvr additive="base">
                                        <p:cTn id="73" dur="500" fill="hold"/>
                                        <p:tgtEl>
                                          <p:spTgt spid="12">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2">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2">
                                            <p:txEl>
                                              <p:pRg st="12" end="12"/>
                                            </p:txEl>
                                          </p:spTgt>
                                        </p:tgtEl>
                                        <p:attrNameLst>
                                          <p:attrName>style.visibility</p:attrName>
                                        </p:attrNameLst>
                                      </p:cBhvr>
                                      <p:to>
                                        <p:strVal val="visible"/>
                                      </p:to>
                                    </p:set>
                                    <p:anim calcmode="lin" valueType="num">
                                      <p:cBhvr additive="base">
                                        <p:cTn id="79" dur="500" fill="hold"/>
                                        <p:tgtEl>
                                          <p:spTgt spid="12">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12">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26351</TotalTime>
  <Words>7174</Words>
  <Application>Microsoft Macintosh PowerPoint</Application>
  <PresentationFormat>Widescreen</PresentationFormat>
  <Paragraphs>422</Paragraphs>
  <Slides>50</Slides>
  <Notes>50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Aptos</vt:lpstr>
      <vt:lpstr>Arial</vt:lpstr>
      <vt:lpstr>Century Gothic</vt:lpstr>
      <vt:lpstr>Copperplate</vt:lpstr>
      <vt:lpstr>Wingdings 3</vt:lpstr>
      <vt:lpstr>Wisp</vt:lpstr>
      <vt:lpstr>PowerPoint Presentation</vt:lpstr>
      <vt:lpstr>Genesis 23, Adam Writes Poetry</vt:lpstr>
      <vt:lpstr>Genesis 2:23, Adam’s Love Poem in Hebrew</vt:lpstr>
      <vt:lpstr>From Last Time, God creates Marriage</vt:lpstr>
      <vt:lpstr>From Last Time, God creates Marriage</vt:lpstr>
      <vt:lpstr>PowerPoint Presentation</vt:lpstr>
      <vt:lpstr>QUESTION:</vt:lpstr>
      <vt:lpstr>QUESTION:</vt:lpstr>
      <vt:lpstr>Answer:</vt:lpstr>
      <vt:lpstr>Scoffers?</vt:lpstr>
      <vt:lpstr>PowerPoint Presentation</vt:lpstr>
      <vt:lpstr>Genesis 3 explains the world in which we live!</vt:lpstr>
      <vt:lpstr>An Introduction to Good and Evil, page 1</vt:lpstr>
      <vt:lpstr>An Introduction to Good and Evil, page 2</vt:lpstr>
      <vt:lpstr>An Introduction to Good and Evil, page 3</vt:lpstr>
      <vt:lpstr>Genesis 3:1a, Now the serpent was more crafty than any other beast of the field that the Lord God had made. </vt:lpstr>
      <vt:lpstr>Genesis 3:1a, Now the serpent was more crafty than any other beast of the field that the Lord God had made.</vt:lpstr>
      <vt:lpstr>Genesis 3:1a, Now the serpent was more crafty than any other beast of the field that the Lord God had made.</vt:lpstr>
      <vt:lpstr>Genesis 3:1b, And he said to the woman, “indeed, has God said, ‘You shall not eat from any tree in the garden’?”  </vt:lpstr>
      <vt:lpstr>Genesis 3:1b, And he said to the woman, “indeed, has God said, ‘You shall not eat from any tree in the garden’?” </vt:lpstr>
      <vt:lpstr>Genesis  3:2-3, The woman said to the serpent, “From the fruit of the trees of the garden we may eat; 3 but from the fruit of the tree which is in the middle of the garden, God has said, ‘You shall not eat from it or touch it, or you will (may) die.’” </vt:lpstr>
      <vt:lpstr>Genesis 3:2-3, The woman said to the serpent, “From the fruit of the trees of the garden we may eat; 3 but from the fruit of the tree which is in the middle of the garden, God has said, ‘You shall not eat from it or touch it, or you will (may) die.’” </vt:lpstr>
      <vt:lpstr>Gen 3:4-5, But the serpent said to the woman, “You will not surely die. 5 For God knows that when you eat of it your eyes will be opened, and you will be like God, knowing good and evil.” </vt:lpstr>
      <vt:lpstr>Gen 3:4-5, But the serpent said to the woman, “You will not surely die. 5 For God knows that when you eat of it your eyes will be opened, and you will be like God, knowing good and evil.” </vt:lpstr>
      <vt:lpstr>Gen 3:4-5, But the serpent said to the woman, “You will not surely die. 5 For God knows that when you eat of it your eyes will be opened, and you will be like God, knowing good and evil.” </vt:lpstr>
      <vt:lpstr>Gen 3:6, So when the woman saw that the tree was good for food, and that it was a delight to the eyes, and that the tree was to be desired to make one wise,[b] she took of its fruit and ate, and she also gave some to her husband who was with her, and he ate.</vt:lpstr>
      <vt:lpstr>Gen 3:6, So when the woman saw that the tree was good for food, and that it was a delight to the eyes, and that the tree was to be desired to make one wise,[b] she took of its fruit and ate, and she also gave some to her husband who was with her, and he ate. </vt:lpstr>
      <vt:lpstr>Gen 3:7, Then the eyes of both were opened, and they knew that they were naked. And they sewed fig leaves together and made themselves loincloths.</vt:lpstr>
      <vt:lpstr>Gen 3:8-13, And they heard the sound of the Lord God walking in the garden in the cool[c] of the day, and the man and his wife hid themselves from the presence of the Lord God among the trees of the garden. 9 But the Lord God called to the man and said to him, “Where are you?”[d] 10 And he said, “I heard the sound of you in the garden, and I was afraid, because I was naked, and I hid myself.” 11 He said, “Who told you that you were naked? Have you eaten of the tree of which I commanded you not to eat?” 12 The man said, “The woman whom you gave to be with me, she gave me fruit of the tree, and I ate.” 13 Then the Lord God said to the woman, “What is this that you have done?” The woman said, “The serpent deceived me, and I ate.”</vt:lpstr>
      <vt:lpstr>PowerPoint Presentation</vt:lpstr>
      <vt:lpstr>PowerPoint Presentation</vt:lpstr>
      <vt:lpstr>PowerPoint Presentation</vt:lpstr>
      <vt:lpstr>PowerPoint Presentation</vt:lpstr>
      <vt:lpstr>PowerPoint Presentation</vt:lpstr>
      <vt:lpstr>The Curse on the Serpent (the actual snake itself) Gen 3:14, The Lord God said to the serpent, “Because you have done this, cursed are you above all livestock and above all beasts of the field; on your belly you shall go, and dust you shall eat all the days of your life.</vt:lpstr>
      <vt:lpstr>The Curse on the Serpent (the actual snake itself) Gen 3:14, The Lord God said to the serpent, “Because you have done this, cursed are you above all livestock and above all beasts of the field; on your belly you shall go, and dust you shall eat all the days of your life.   </vt:lpstr>
      <vt:lpstr>The Curse on Satan (the entity inside the serpent) Gen 3:15, I will put enmity between you and the woman, and between your offspring and her offspring; he shall bruise your head, and you shall bruise his heel.”   </vt:lpstr>
      <vt:lpstr>Rev 12:3-4, Then another sign appeared in heaven: and behold, a great red dragon having seven heads and ten horns, and on his heads were seven diadems. 4 And his tail *swept away a third of the stars of heaven and threw them to the earth. And the dragon stood before the woman who was about to give birth, so that when she gave birth he might devour her child</vt:lpstr>
      <vt:lpstr>The Curse on Satan (the entity inside the serpent) Gen 3:15, I will put enmity between you and the woman, and between your offspring and her offspring; he shall bruise your head, and you shall bruise his heel.”   </vt:lpstr>
      <vt:lpstr>The Curse on Satan (the entity inside the serpent) Gen 3:15, I will put enmity between you and the woman, and between your offspring and her offspring; he shall bruise your head, and you shall bruise his heel.”   </vt:lpstr>
      <vt:lpstr>The Curse on the Woman Gen 3:16, To the woman he said, “I will surely multiply your pain in childbearing; in pain you shall bring forth children. Your desire shall be contrary to your husband, but he shall rule over you.”   </vt:lpstr>
      <vt:lpstr>The Curse on the Woman Gen 3:16, To the woman he said, “I will surely multiply your pain in childbearing; in pain you shall bring forth children. Your desire shall be contrary to your husband, but he shall rule over you.”   </vt:lpstr>
      <vt:lpstr>The Curse on the Woman Gen 3:16, To the woman he said, “I will surely multiply your pain in childbearing; in pain you shall bring forth children. Your desire shall be contrary to your husband, but he shall rule over you.”   </vt:lpstr>
      <vt:lpstr>The Curse on Adam and the Ground Gen 3:17-19, And to Adam he said, “Because you have listened to the voice of your wife and have eaten of the tree of which I commanded you, ‘You shall not eat of it,’ cursed is the ground because of you; in pain you shall eat of it all the days of your life; 18 thorns and thistles it shall bring forth for you; and you shall eat the plants of the field. 19 By the sweat of your face you shall eat bread, till you return to the ground, for out of it you were taken; for you are dust, and to dust you shall return.”  </vt:lpstr>
      <vt:lpstr>PowerPoint Presentation</vt:lpstr>
      <vt:lpstr>PowerPoint Presentation</vt:lpstr>
      <vt:lpstr>PowerPoint Presentation</vt:lpstr>
      <vt:lpstr>PowerPoint Presentation</vt:lpstr>
      <vt:lpstr>Conclusion Genesis 3:20-24, The man called his wife's name Eve, because she was the mother of all living. 21 And the Lord God made for Adam and for his wife garments of skins and clothed them.  22 Then the Lord God said, “Behold, the man has become like one of us in knowing good and evil. Now, lest he reach out his hand and take also of the tree of life and eat, and live forever—” 23 therefore the Lord God sent him out from the garden of Eden to work the ground from which he was taken. 24 He drove out the man, and at the east of the garden of Eden he placed the cherubim and a flaming sword that turned every way to guard the way to the tree of life.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Howard Liverance</dc:creator>
  <cp:lastModifiedBy>Howard Liverance</cp:lastModifiedBy>
  <cp:revision>204</cp:revision>
  <cp:lastPrinted>2025-02-11T23:58:00Z</cp:lastPrinted>
  <dcterms:created xsi:type="dcterms:W3CDTF">2025-01-12T14:28:36Z</dcterms:created>
  <dcterms:modified xsi:type="dcterms:W3CDTF">2025-02-13T01:03:10Z</dcterms:modified>
</cp:coreProperties>
</file>