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339" r:id="rId3"/>
    <p:sldId id="357" r:id="rId4"/>
    <p:sldId id="399" r:id="rId5"/>
    <p:sldId id="396" r:id="rId6"/>
    <p:sldId id="400" r:id="rId7"/>
    <p:sldId id="401" r:id="rId8"/>
    <p:sldId id="402" r:id="rId9"/>
    <p:sldId id="403" r:id="rId10"/>
    <p:sldId id="404" r:id="rId11"/>
    <p:sldId id="405" r:id="rId12"/>
    <p:sldId id="398" r:id="rId13"/>
    <p:sldId id="406" r:id="rId14"/>
    <p:sldId id="407" r:id="rId15"/>
    <p:sldId id="408" r:id="rId16"/>
    <p:sldId id="409" r:id="rId17"/>
    <p:sldId id="410" r:id="rId18"/>
    <p:sldId id="411" r:id="rId19"/>
    <p:sldId id="412" r:id="rId20"/>
    <p:sldId id="413" r:id="rId21"/>
    <p:sldId id="414" r:id="rId22"/>
    <p:sldId id="415" r:id="rId23"/>
    <p:sldId id="416" r:id="rId24"/>
    <p:sldId id="417" r:id="rId25"/>
    <p:sldId id="419" r:id="rId26"/>
    <p:sldId id="418" r:id="rId27"/>
    <p:sldId id="420" r:id="rId28"/>
    <p:sldId id="421" r:id="rId29"/>
    <p:sldId id="423" r:id="rId30"/>
    <p:sldId id="424" r:id="rId31"/>
    <p:sldId id="426" r:id="rId32"/>
    <p:sldId id="427" r:id="rId33"/>
    <p:sldId id="428" r:id="rId34"/>
    <p:sldId id="429" r:id="rId35"/>
    <p:sldId id="430" r:id="rId36"/>
    <p:sldId id="432" r:id="rId37"/>
    <p:sldId id="43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62"/>
    <p:restoredTop sz="94661"/>
  </p:normalViewPr>
  <p:slideViewPr>
    <p:cSldViewPr snapToGrid="0">
      <p:cViewPr varScale="1">
        <p:scale>
          <a:sx n="132" d="100"/>
          <a:sy n="132" d="100"/>
        </p:scale>
        <p:origin x="84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2/13/25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FF32C-9080-AAD7-AA02-890A90351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68813-0C3A-C80A-E81C-37D54BD23F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5C17F-979E-CB20-C5BF-3CF1C8DB24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9CA678-C815-BFF6-9B92-8CD553D8969A}"/>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428638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15CA1-DBE1-0775-0A92-8D498ED5C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10E48-EB1D-3A67-F3C1-709A3D574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D4666-2D67-DAB4-57C5-A8B27FB27E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EA5C13-E5B6-D420-C84A-84EE70F6DD42}"/>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350305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148A8-8916-7924-D3D3-64DF5DB7C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F0BB8-6323-3EA2-0401-64EFE824D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40A55-13AC-37A7-94C0-73B38E180C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B594AA-F8EE-45EB-B908-CE1C19997F30}"/>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896340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79B8-812B-414A-B0D9-DAEFFE58B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37942-477F-FB70-BED3-71370072E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A8FB0-7CAB-6C4C-DF55-7EBEC93408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1A9364-F068-E1AF-FDF7-FF37D855DF8E}"/>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1216972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52B37-B9D0-DEC9-B574-B250CE3B29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93838-760E-1DB8-687E-6ACAA099D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3A4D3-42A4-EE87-6C14-2AE6612850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5FD41B-E948-891E-1C42-300597A6BDDB}"/>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4187825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26414-6AA8-F788-8B31-AEA035A16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9CAD1-4C1A-A9F8-CA4A-6F9C223FD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0C51F-B294-D87A-D95A-30B70E0690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CE4675-394A-1650-75FE-E50AE0BDBE40}"/>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628288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26363-3776-7371-2774-81143AB417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5C49E-48E8-8108-B83E-05347BF12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73A05-5419-2B88-029F-B575CFE7D6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48034B-61C8-723F-91BC-D0D0C2DAD214}"/>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1397474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A9F03-FEC7-DBA8-BFDA-E13AD6794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57AA8-98CC-B675-AE39-F27A215D2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ACA3F-F4D9-ABA1-3FE7-4E3ABDFCB4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3F88F0-9B3C-133F-07C7-2E2E56B2223F}"/>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3740275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329CA-582F-73F3-E171-611A40997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BECA1-4D35-7E9C-274F-55BFFB2C9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E3B79-1B99-B104-7126-CA6B5BCBE5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EE6CC8-2140-BB63-639E-ABC422126ADD}"/>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1930583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9FA2-5A45-3C25-5618-993987E16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59A08-4CAA-9FCB-412D-AF69484A2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3D6A9-81DC-EA37-DA20-1A56B8A45C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5ABE06-1DB4-8AC7-9DCC-C572DC5B5D6C}"/>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1674236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E481C-8708-B005-24A1-8CCFF4983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189CE-95F9-D151-E513-25C519584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01072-04DA-4B31-C9E7-8115D796EC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428205-9657-37B3-5E21-606DBBC7BF61}"/>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2647055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A885-83A0-AA9E-5497-E33FA012B9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6A756-D82D-F3EE-CB04-C309A2248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C7AAB-C1C6-1A9F-E967-74BB871CF4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94BA9-5B6E-B881-237A-FB960DB4E720}"/>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951403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6AFAB-A72C-13FA-54F0-A2BB69868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6024B-418D-BD8C-65DB-1B04C8C2B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A2F6D-D747-639B-3B51-0F4CA50C35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9A059D-C154-F297-6D4D-A4CD042A64D6}"/>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2728363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8C82B-82A0-AE5C-A24E-45FC63047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F0328-D694-46ED-5823-2391A26DA2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3276B-036E-EDE1-1B34-3559D8E257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9F7D7-EBE1-CC08-6B9B-3B63AB9EBC28}"/>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1847658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B7A59-0AB0-BAEB-7107-353660C99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38065-4690-4B53-4CF4-96B4E173A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CBC10-6AD6-653C-AB47-6D867A92D3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693FFE-C7C2-89B6-3AC8-17FFF49A7779}"/>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2502775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B9161-FEF7-AFDB-33D0-F914DA85E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D9DD2-5E26-6046-3C1A-0825BE491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B41AB-D2C3-31E7-66FD-C082667030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11A7BD-FC8E-A7F6-B8B6-68F84F57FE0F}"/>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2650396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3D86A-DE0E-403A-A5CC-0C477030C1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23DFE-B463-A48C-E6F4-7A0FD45D4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C6E06-7E61-ED37-D206-E1ABD76081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A1BA31-A5DB-5EB0-9ADA-48A3BCA3F982}"/>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1057979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D2DE8-8BD4-B55D-651C-A97DEBC29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99156-D73F-1D5D-B8ED-B112AB3E9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46BAA-5F10-90A5-A188-173D3E087A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1692BD-238D-62BC-209C-7B052B5FD679}"/>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3488427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B68F3-6FB2-5006-523B-D934057E1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EAA2E-9F50-B7B4-490A-373C19FA7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82F03F-FE4B-FA70-7BAB-6C55FD37D5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B285FF-F938-F040-0F39-4C731B3123B6}"/>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320130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1FF8-3FBF-EE84-117E-EE8AF59EA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5D4FF0-1847-E9D4-1CCB-7EBE7B9F2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48D27-2B7D-0AA8-7C4E-925EDEFF34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4F302E-7954-4B5C-F87F-26D88D16141B}"/>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1421609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54C83-5D6E-5686-D045-B084A4086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202E3-BA5E-8192-46E2-9836705F4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311FE-DC6E-DE85-83B4-6B9105FA54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1E681E-EAC8-042F-311D-96E4D7811FD2}"/>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1524962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71251-F8B2-AC9D-7B86-A5D4435C7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E4094-7A94-C545-D05B-F115C372B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8127B-A959-153F-5744-702CDF7472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056D7D-63B8-D1ED-9D63-8A0FF56542A7}"/>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714542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E0F0-D020-1525-0B17-AD9C9187A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F93EB-944B-7A3D-DBD9-135C3D7927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CA656-16D0-1911-2A8E-6AC188B273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02E184-6E24-ADEB-691A-1EA786BE9EC6}"/>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55126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CAE4-1637-5E4A-B04F-ACB4D6317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301FF-590B-AD15-EE63-242AD0764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E2D04-829F-D3E2-6DF6-4250D13458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AC88B-4FB5-BA68-C34A-5DF4835BF739}"/>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4212998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C8A1-9E3D-A885-4EDB-2463F00A5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C12DA-EA0B-9614-5D7C-E022F922E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1B227-B6E8-B98E-70AE-FFD6E22C06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B0EA2B-9906-39B6-5710-CB6391C78148}"/>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2234954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32F84-2455-B783-F629-5C47F809F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49C14-851D-C100-B5AF-BF860CEB9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59E74-0799-1F19-A59C-2E87747995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6EBB40-5348-2793-CF7D-27C157C3CBA7}"/>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342295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31ADD-7AFF-9133-52DD-D944C7751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80563-51C5-0108-8465-8DB2D9E7F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BA938-0F62-381F-0B0B-E6425B1C24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1620FC-2BE8-1DF7-4367-485449B559E2}"/>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563326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5FF3C-6C9B-EB68-C71A-E64D39D83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25695-ED7F-ABF9-68CD-4169F64C6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E440B-18BF-EE94-4172-F8998875EF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B34C6-35AE-E956-8AFE-5E1A46A4CBA5}"/>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1493781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6BD53-AE74-C625-95EF-A82A7E157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0B64B7-046C-8E4F-FA79-ECFAACDBA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DAFBA-5654-8EE9-DAF5-E099DEC112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233219-7CE0-54DF-9FB9-28EE1486E18C}"/>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2032765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5CF62-5FB6-DB79-A060-2B6464F45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1DB3B-91D8-C523-1774-B71A26454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6B4860-8F82-2F7A-A06C-6D928FCDF3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D648C2-2049-4A67-84C2-7F579C00DCFD}"/>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3990642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EEB97-B18B-85BA-923B-1AC145428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9962D-2344-F66B-60D7-0E253D5FDE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3FB63-EE51-529B-CE91-0FE8529AC6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5A480C-9D87-D955-D250-59C9BBAD4810}"/>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1783166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28722-6179-3FA3-FC8A-B54CDF40C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39AFC-57EA-3C88-4AF2-1588CDA394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0C3E8-8FFC-AB93-1726-E9B18D6E7B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E8E1C9-A443-2803-3CCC-8C030A94C4A7}"/>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1445268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A4441-5640-1A92-86B8-CC6D9B70F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74810D-1020-91A1-4EBD-8BF18D558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3403D-6825-170E-9DAB-016397F860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4F0617-1751-E184-EFC9-C5F8FBFE818E}"/>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3929227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76D9E-BFD0-78C6-148E-0F9332080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785B8-4729-30F6-6769-8ECDADAE1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EC6D3-2206-0983-9D6F-25B5CC923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8995DA-11E4-DF8F-1A63-ADCB034F0093}"/>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1286417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29FF-EB7B-ABB2-8DD0-5D83C706E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6438B-93BF-3341-7E85-53CE064D4E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1F191-AF29-D238-4F15-653D6824CE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EA27C2-4DA6-567C-4422-84A1915300AE}"/>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37700158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2A51-E6D9-932F-A205-31D265E4F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D3132-0785-492C-6DAB-73B6F498C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043E1-F29E-A6FB-E2A3-8FD943D95A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C44B33-2C0F-6CCB-310B-8AA7AF14BB2A}"/>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176915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2/13/25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http://sound-doctrine.us/host/sites/sound-doctrine.us/files/Truth%20Matters.mp4"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3</a:t>
            </a:r>
          </a:p>
        </p:txBody>
      </p:sp>
      <p:sp>
        <p:nvSpPr>
          <p:cNvPr id="4" name="TextBox 3">
            <a:extLst>
              <a:ext uri="{FF2B5EF4-FFF2-40B4-BE49-F238E27FC236}">
                <a16:creationId xmlns:a16="http://schemas.microsoft.com/office/drawing/2014/main" id="{3B50C282-2C88-96E7-B15A-4FE406E30C5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3</a:t>
            </a:r>
          </a:p>
        </p:txBody>
      </p:sp>
      <p:pic>
        <p:nvPicPr>
          <p:cNvPr id="9" name="Graphic 8" descr="Bamboo with solid fill">
            <a:hlinkClick r:id="rId4"/>
            <a:extLst>
              <a:ext uri="{FF2B5EF4-FFF2-40B4-BE49-F238E27FC236}">
                <a16:creationId xmlns:a16="http://schemas.microsoft.com/office/drawing/2014/main" id="{BBE77236-5E5B-4322-DA0F-1837C0D98F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668743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1BF6C-C5C2-12F3-DDAB-F8CDA3C915C0}"/>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DDFD0C4-6D49-79B1-1A8A-6AF956975E7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pic>
        <p:nvPicPr>
          <p:cNvPr id="6" name="Picture 5">
            <a:extLst>
              <a:ext uri="{FF2B5EF4-FFF2-40B4-BE49-F238E27FC236}">
                <a16:creationId xmlns:a16="http://schemas.microsoft.com/office/drawing/2014/main" id="{458DF29D-A9A2-E993-419A-9994BF9710CD}"/>
              </a:ext>
            </a:extLst>
          </p:cNvPr>
          <p:cNvPicPr>
            <a:picLocks noChangeAspect="1"/>
          </p:cNvPicPr>
          <p:nvPr/>
        </p:nvPicPr>
        <p:blipFill>
          <a:blip r:embed="rId3"/>
          <a:stretch>
            <a:fillRect/>
          </a:stretch>
        </p:blipFill>
        <p:spPr>
          <a:xfrm>
            <a:off x="1596887" y="543882"/>
            <a:ext cx="10009471" cy="5770235"/>
          </a:xfrm>
          <a:prstGeom prst="rect">
            <a:avLst/>
          </a:prstGeom>
        </p:spPr>
      </p:pic>
      <p:sp>
        <p:nvSpPr>
          <p:cNvPr id="12" name="Content Placeholder 2">
            <a:extLst>
              <a:ext uri="{FF2B5EF4-FFF2-40B4-BE49-F238E27FC236}">
                <a16:creationId xmlns:a16="http://schemas.microsoft.com/office/drawing/2014/main" id="{F495F916-1D21-C936-634C-856D36392FC0}"/>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i="1" dirty="0">
              <a:solidFill>
                <a:schemeClr val="tx1"/>
              </a:solidFill>
            </a:endParaRPr>
          </a:p>
        </p:txBody>
      </p:sp>
      <p:pic>
        <p:nvPicPr>
          <p:cNvPr id="10" name="Graphic 9" descr="Alterations &amp; Tailoring with solid fill">
            <a:hlinkClick r:id="rId4"/>
            <a:extLst>
              <a:ext uri="{FF2B5EF4-FFF2-40B4-BE49-F238E27FC236}">
                <a16:creationId xmlns:a16="http://schemas.microsoft.com/office/drawing/2014/main" id="{051F0CCC-51CE-572C-825B-D70E1170F9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16328" y="5260327"/>
            <a:ext cx="914400" cy="914400"/>
          </a:xfrm>
          <a:prstGeom prst="rect">
            <a:avLst/>
          </a:prstGeom>
        </p:spPr>
      </p:pic>
    </p:spTree>
    <p:extLst>
      <p:ext uri="{BB962C8B-B14F-4D97-AF65-F5344CB8AC3E}">
        <p14:creationId xmlns:p14="http://schemas.microsoft.com/office/powerpoint/2010/main" val="25534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4628E-9643-CE95-BEC5-195089F64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A22A9-81FA-E96E-7103-6DBD2F319969}"/>
              </a:ext>
            </a:extLst>
          </p:cNvPr>
          <p:cNvSpPr>
            <a:spLocks noGrp="1"/>
          </p:cNvSpPr>
          <p:nvPr>
            <p:ph type="title"/>
          </p:nvPr>
        </p:nvSpPr>
        <p:spPr>
          <a:xfrm>
            <a:off x="1640156" y="332010"/>
            <a:ext cx="10259744" cy="855412"/>
          </a:xfrm>
        </p:spPr>
        <p:txBody>
          <a:bodyPr>
            <a:noAutofit/>
          </a:bodyPr>
          <a:lstStyle/>
          <a:p>
            <a:r>
              <a:rPr lang="en-US" b="1" dirty="0"/>
              <a:t>Review of last session</a:t>
            </a:r>
          </a:p>
        </p:txBody>
      </p:sp>
      <p:sp>
        <p:nvSpPr>
          <p:cNvPr id="5" name="Content Placeholder 2">
            <a:extLst>
              <a:ext uri="{FF2B5EF4-FFF2-40B4-BE49-F238E27FC236}">
                <a16:creationId xmlns:a16="http://schemas.microsoft.com/office/drawing/2014/main" id="{DC1EBFC7-1860-C797-CF74-58E224A53CE5}"/>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8B87147A-A4A9-D06C-A7E3-43ABBF403B07}"/>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Why did God create man?</a:t>
            </a:r>
          </a:p>
          <a:p>
            <a:pPr lvl="1"/>
            <a:r>
              <a:rPr lang="en-US" sz="2200" dirty="0">
                <a:solidFill>
                  <a:schemeClr val="tx1"/>
                </a:solidFill>
              </a:rPr>
              <a:t>After Satan fell did God want to set up a “model kingdom”?</a:t>
            </a:r>
          </a:p>
          <a:p>
            <a:pPr lvl="1"/>
            <a:r>
              <a:rPr lang="en-US" sz="2200" dirty="0">
                <a:solidFill>
                  <a:schemeClr val="tx1"/>
                </a:solidFill>
              </a:rPr>
              <a:t>A play that has several acts, and the whole universe is watching?</a:t>
            </a:r>
          </a:p>
          <a:p>
            <a:pPr lvl="1"/>
            <a:r>
              <a:rPr lang="en-US" sz="2200" dirty="0">
                <a:solidFill>
                  <a:schemeClr val="tx1"/>
                </a:solidFill>
              </a:rPr>
              <a:t>To show right/wrong choices. A desire to fellowship with man? </a:t>
            </a:r>
          </a:p>
          <a:p>
            <a:r>
              <a:rPr lang="en-US" sz="2400" dirty="0">
                <a:solidFill>
                  <a:schemeClr val="tx1"/>
                </a:solidFill>
              </a:rPr>
              <a:t>This next verse is in the context of God’s instructions for the tabernacle and the priests ministering there</a:t>
            </a:r>
            <a:endParaRPr lang="en-US" sz="2400" i="1" dirty="0">
              <a:solidFill>
                <a:schemeClr val="tx1"/>
              </a:solidFill>
            </a:endParaRPr>
          </a:p>
          <a:p>
            <a:pPr lvl="1"/>
            <a:r>
              <a:rPr lang="en-US" sz="2200" i="1" dirty="0">
                <a:solidFill>
                  <a:schemeClr val="tx1"/>
                </a:solidFill>
              </a:rPr>
              <a:t>Exo 29:43-46 (NLT), I will meet the people of Israel there, in the place made holy by my glorious presence. 44 Yes, I will consecrate the Tabernacle and the altar, and I will consecrate Aaron and his sons to serve me as priests. 45 Then </a:t>
            </a:r>
            <a:r>
              <a:rPr lang="en-US" sz="2200" i="1" u="sng" dirty="0">
                <a:solidFill>
                  <a:schemeClr val="tx1"/>
                </a:solidFill>
              </a:rPr>
              <a:t>I will live among the people of Israel and be their God</a:t>
            </a:r>
            <a:r>
              <a:rPr lang="en-US" sz="2200" i="1" dirty="0">
                <a:solidFill>
                  <a:schemeClr val="tx1"/>
                </a:solidFill>
              </a:rPr>
              <a:t>, 46 and they will know that I am the LORD their God. </a:t>
            </a:r>
            <a:r>
              <a:rPr lang="en-US" sz="2200" i="1" u="sng" dirty="0">
                <a:solidFill>
                  <a:schemeClr val="tx1"/>
                </a:solidFill>
              </a:rPr>
              <a:t>I am the one who brought them out of the land of Egypt so that I could live among them</a:t>
            </a:r>
            <a:r>
              <a:rPr lang="en-US" sz="2200" i="1" dirty="0">
                <a:solidFill>
                  <a:schemeClr val="tx1"/>
                </a:solidFill>
              </a:rPr>
              <a:t>. I am the LORD their God.</a:t>
            </a:r>
          </a:p>
        </p:txBody>
      </p:sp>
    </p:spTree>
    <p:extLst>
      <p:ext uri="{BB962C8B-B14F-4D97-AF65-F5344CB8AC3E}">
        <p14:creationId xmlns:p14="http://schemas.microsoft.com/office/powerpoint/2010/main" val="293808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8BC53-7EF3-D67A-CBEC-04A1868B90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32B77-9885-407F-1A17-370E7FBE5D2A}"/>
              </a:ext>
            </a:extLst>
          </p:cNvPr>
          <p:cNvSpPr>
            <a:spLocks noGrp="1"/>
          </p:cNvSpPr>
          <p:nvPr>
            <p:ph type="title"/>
          </p:nvPr>
        </p:nvSpPr>
        <p:spPr>
          <a:xfrm>
            <a:off x="1640156" y="332010"/>
            <a:ext cx="10259744" cy="855412"/>
          </a:xfrm>
        </p:spPr>
        <p:txBody>
          <a:bodyPr>
            <a:noAutofit/>
          </a:bodyPr>
          <a:lstStyle/>
          <a:p>
            <a:r>
              <a:rPr lang="en-US" b="1" dirty="0"/>
              <a:t>Review of last session</a:t>
            </a:r>
          </a:p>
        </p:txBody>
      </p:sp>
      <p:sp>
        <p:nvSpPr>
          <p:cNvPr id="5" name="Content Placeholder 2">
            <a:extLst>
              <a:ext uri="{FF2B5EF4-FFF2-40B4-BE49-F238E27FC236}">
                <a16:creationId xmlns:a16="http://schemas.microsoft.com/office/drawing/2014/main" id="{C0D8446C-A62E-8AA4-4BC8-0736C32FEB6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CEF802D-6237-9BDC-5F76-C46C31CEDE0F}"/>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Do you think they are mad at God for cursing them, or mad at Satan for tempting</a:t>
            </a:r>
          </a:p>
          <a:p>
            <a:r>
              <a:rPr lang="en-US" sz="2400" dirty="0">
                <a:solidFill>
                  <a:schemeClr val="tx1"/>
                </a:solidFill>
              </a:rPr>
              <a:t>Now, think about what we talked about last week, the fall of Adam and Eve…</a:t>
            </a:r>
          </a:p>
          <a:p>
            <a:r>
              <a:rPr lang="en-US" sz="2400" dirty="0">
                <a:solidFill>
                  <a:schemeClr val="tx1"/>
                </a:solidFill>
              </a:rPr>
              <a:t>QUESTION? Do you think that Adam and Eve are happy about what happened?</a:t>
            </a:r>
          </a:p>
          <a:p>
            <a:r>
              <a:rPr lang="en-US" sz="2400" dirty="0">
                <a:solidFill>
                  <a:schemeClr val="tx1"/>
                </a:solidFill>
              </a:rPr>
              <a:t>QUESTION? Do you think they were ashamed when they recognized their sin?</a:t>
            </a:r>
          </a:p>
          <a:p>
            <a:r>
              <a:rPr lang="en-US" sz="2400" dirty="0">
                <a:solidFill>
                  <a:schemeClr val="tx1"/>
                </a:solidFill>
              </a:rPr>
              <a:t>QUESTION? Do you think they realized that Satan was a liar, and that God was telling the truth?</a:t>
            </a:r>
          </a:p>
          <a:p>
            <a:r>
              <a:rPr lang="en-US" sz="2400" dirty="0">
                <a:solidFill>
                  <a:schemeClr val="tx1"/>
                </a:solidFill>
              </a:rPr>
              <a:t>QUESTION? Do you think they were listening carefully when God cursed the serpent? Or when He cursed them?</a:t>
            </a:r>
          </a:p>
          <a:p>
            <a:r>
              <a:rPr lang="en-US" sz="2400" dirty="0">
                <a:solidFill>
                  <a:schemeClr val="tx1"/>
                </a:solidFill>
              </a:rPr>
              <a:t>QUESTION? Could one mistake send them both to hell?</a:t>
            </a:r>
          </a:p>
        </p:txBody>
      </p:sp>
    </p:spTree>
    <p:extLst>
      <p:ext uri="{BB962C8B-B14F-4D97-AF65-F5344CB8AC3E}">
        <p14:creationId xmlns:p14="http://schemas.microsoft.com/office/powerpoint/2010/main" val="392230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977DF-AF29-C467-5255-E1726344CF4A}"/>
            </a:ext>
          </a:extLst>
        </p:cNvPr>
        <p:cNvGrpSpPr/>
        <p:nvPr/>
      </p:nvGrpSpPr>
      <p:grpSpPr>
        <a:xfrm>
          <a:off x="0" y="0"/>
          <a:ext cx="0" cy="0"/>
          <a:chOff x="0" y="0"/>
          <a:chExt cx="0" cy="0"/>
        </a:xfrm>
      </p:grpSpPr>
      <p:pic>
        <p:nvPicPr>
          <p:cNvPr id="2050" name="Picture 2" descr="Adam and Eve">
            <a:extLst>
              <a:ext uri="{FF2B5EF4-FFF2-40B4-BE49-F238E27FC236}">
                <a16:creationId xmlns:a16="http://schemas.microsoft.com/office/drawing/2014/main" id="{FA1FD9A5-3724-2367-5CAC-89F1A0BD0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184" y="174617"/>
            <a:ext cx="8678354" cy="65087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E8F40F-1770-AEC6-629E-92E1625C5552}"/>
              </a:ext>
            </a:extLst>
          </p:cNvPr>
          <p:cNvSpPr>
            <a:spLocks noGrp="1"/>
          </p:cNvSpPr>
          <p:nvPr>
            <p:ph type="title"/>
          </p:nvPr>
        </p:nvSpPr>
        <p:spPr>
          <a:xfrm>
            <a:off x="2136913" y="252498"/>
            <a:ext cx="8279296" cy="855412"/>
          </a:xfrm>
        </p:spPr>
        <p:txBody>
          <a:bodyPr>
            <a:noAutofit/>
          </a:bodyPr>
          <a:lstStyle/>
          <a:p>
            <a:r>
              <a:rPr lang="en-US" sz="2600" b="1" u="sng" dirty="0">
                <a:solidFill>
                  <a:schemeClr val="bg1"/>
                </a:solidFill>
                <a:effectLst>
                  <a:outerShdw blurRad="50800" dist="38100" dir="2700000" algn="tl" rotWithShape="0">
                    <a:prstClr val="black"/>
                  </a:outerShdw>
                </a:effectLst>
              </a:rPr>
              <a:t>Conclusion</a:t>
            </a:r>
            <a:br>
              <a:rPr lang="en-US" sz="2600" b="1" i="1" dirty="0">
                <a:solidFill>
                  <a:schemeClr val="bg1"/>
                </a:solidFill>
                <a:effectLst>
                  <a:outerShdw blurRad="50800" dist="38100" dir="2700000" algn="tl" rotWithShape="0">
                    <a:prstClr val="black"/>
                  </a:outerShdw>
                </a:effectLst>
              </a:rPr>
            </a:br>
            <a:r>
              <a:rPr lang="en-US" sz="2600" b="1" i="1" dirty="0">
                <a:solidFill>
                  <a:schemeClr val="bg1"/>
                </a:solidFill>
                <a:effectLst>
                  <a:outerShdw blurRad="50800" dist="38100" dir="2700000" algn="tl" rotWithShape="0">
                    <a:prstClr val="black"/>
                  </a:outerShdw>
                </a:effectLst>
              </a:rPr>
              <a:t>Genesis 3:20-24, The man called his wife's name Eve, because she was the mother of all living. 21 And the Lord God made for Adam and for his wife garments of skins and clothed them.</a:t>
            </a:r>
            <a:br>
              <a:rPr lang="en-US" sz="2600" b="1" i="1" dirty="0">
                <a:solidFill>
                  <a:schemeClr val="bg1"/>
                </a:solidFill>
                <a:effectLst>
                  <a:outerShdw blurRad="50800" dist="38100" dir="2700000" algn="tl" rotWithShape="0">
                    <a:prstClr val="black"/>
                  </a:outerShdw>
                </a:effectLst>
              </a:rPr>
            </a:br>
            <a:br>
              <a:rPr lang="en-US" sz="2600" b="1" i="1" dirty="0">
                <a:solidFill>
                  <a:schemeClr val="bg1"/>
                </a:solidFill>
                <a:effectLst>
                  <a:outerShdw blurRad="50800" dist="38100" dir="2700000" algn="tl" rotWithShape="0">
                    <a:prstClr val="black"/>
                  </a:outerShdw>
                </a:effectLst>
              </a:rPr>
            </a:br>
            <a:r>
              <a:rPr lang="en-US" sz="2600" b="1" i="1" dirty="0">
                <a:solidFill>
                  <a:schemeClr val="bg1"/>
                </a:solidFill>
                <a:effectLst>
                  <a:outerShdw blurRad="50800" dist="38100" dir="2700000" algn="tl" rotWithShape="0">
                    <a:prstClr val="black"/>
                  </a:outerShdw>
                </a:effectLst>
              </a:rPr>
              <a:t>22 Then the </a:t>
            </a:r>
            <a:r>
              <a:rPr lang="en-US" sz="2600" b="1" i="1" dirty="0">
                <a:solidFill>
                  <a:srgbClr val="00B0F0"/>
                </a:solidFill>
                <a:effectLst>
                  <a:outerShdw blurRad="50800" dist="38100" dir="2700000" algn="tl" rotWithShape="0">
                    <a:prstClr val="black"/>
                  </a:outerShdw>
                </a:effectLst>
              </a:rPr>
              <a:t>Lord God </a:t>
            </a:r>
            <a:r>
              <a:rPr lang="en-US" sz="2600" b="1" i="1" dirty="0">
                <a:solidFill>
                  <a:schemeClr val="bg1"/>
                </a:solidFill>
                <a:effectLst>
                  <a:outerShdw blurRad="50800" dist="38100" dir="2700000" algn="tl" rotWithShape="0">
                    <a:prstClr val="black"/>
                  </a:outerShdw>
                </a:effectLst>
              </a:rPr>
              <a:t>said, “Behold, the man has become like one of us in knowing good and evil. Now, lest he reach out his hand and take also of the tree of life and eat, and live forever—” 23 therefore the </a:t>
            </a:r>
            <a:r>
              <a:rPr lang="en-US" sz="2600" b="1" i="1" dirty="0">
                <a:solidFill>
                  <a:srgbClr val="00B0F0"/>
                </a:solidFill>
                <a:effectLst>
                  <a:outerShdw blurRad="50800" dist="38100" dir="2700000" algn="tl" rotWithShape="0">
                    <a:prstClr val="black"/>
                  </a:outerShdw>
                </a:effectLst>
              </a:rPr>
              <a:t>Lord God </a:t>
            </a:r>
            <a:r>
              <a:rPr lang="en-US" sz="2600" b="1" i="1" dirty="0">
                <a:solidFill>
                  <a:schemeClr val="bg1"/>
                </a:solidFill>
                <a:effectLst>
                  <a:outerShdw blurRad="50800" dist="38100" dir="2700000" algn="tl" rotWithShape="0">
                    <a:prstClr val="black"/>
                  </a:outerShdw>
                </a:effectLst>
              </a:rPr>
              <a:t>sent him out from the garden of Eden to work the ground from which he was taken. 24 He drove out the man, and at the east of the garden of Eden he placed the cherubim and a flaming sword that turned every way to guard the way to the tree of life.</a:t>
            </a:r>
            <a:br>
              <a:rPr lang="en-US" sz="2800" b="1" i="1" dirty="0">
                <a:solidFill>
                  <a:schemeClr val="bg1"/>
                </a:solidFill>
                <a:effectLst>
                  <a:outerShdw blurRad="50800" dist="38100" dir="2700000" algn="tl" rotWithShape="0">
                    <a:prstClr val="black"/>
                  </a:outerShdw>
                </a:effectLst>
              </a:rPr>
            </a:br>
            <a:br>
              <a:rPr lang="en-US" sz="3600" b="1" i="1" dirty="0">
                <a:solidFill>
                  <a:schemeClr val="bg1"/>
                </a:solidFill>
                <a:effectLst>
                  <a:outerShdw blurRad="50800" dist="38100" dir="2700000" algn="tl" rotWithShape="0">
                    <a:prstClr val="black"/>
                  </a:outerShdw>
                </a:effectLst>
              </a:rPr>
            </a:br>
            <a:endParaRPr lang="en-US" b="1" dirty="0">
              <a:solidFill>
                <a:schemeClr val="bg1"/>
              </a:solidFill>
              <a:effectLst>
                <a:outerShdw blurRad="50800" dist="38100" dir="2700000" algn="tl" rotWithShape="0">
                  <a:prstClr val="black"/>
                </a:outerShdw>
              </a:effectLst>
            </a:endParaRPr>
          </a:p>
        </p:txBody>
      </p:sp>
    </p:spTree>
    <p:extLst>
      <p:ext uri="{BB962C8B-B14F-4D97-AF65-F5344CB8AC3E}">
        <p14:creationId xmlns:p14="http://schemas.microsoft.com/office/powerpoint/2010/main" val="1703618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D3F1A-3097-6758-FCF1-9BDBC15B6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09684-8C98-BBE4-5C1F-83B09A26E59F}"/>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F24FD0F6-12CA-4E21-45C5-22F0AB0609E5}"/>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DC785901-15F9-0374-A6A6-1E96D52B412E}"/>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Are we saved but what we do, or in whom we trust?</a:t>
            </a:r>
          </a:p>
          <a:p>
            <a:r>
              <a:rPr lang="en-US" sz="2400" dirty="0">
                <a:solidFill>
                  <a:schemeClr val="tx1"/>
                </a:solidFill>
              </a:rPr>
              <a:t>QUESTION? Are Adam and/or Eve in heaven?</a:t>
            </a:r>
          </a:p>
          <a:p>
            <a:pPr lvl="1"/>
            <a:r>
              <a:rPr lang="en-US" sz="2200" dirty="0">
                <a:solidFill>
                  <a:schemeClr val="tx1"/>
                </a:solidFill>
              </a:rPr>
              <a:t>We simply don’t know, but we can see evidence </a:t>
            </a:r>
            <a:r>
              <a:rPr lang="en-US" sz="2400" dirty="0">
                <a:solidFill>
                  <a:schemeClr val="tx1"/>
                </a:solidFill>
              </a:rPr>
              <a:t>of faith in the last verses of Chapter 3…</a:t>
            </a:r>
          </a:p>
          <a:p>
            <a:r>
              <a:rPr lang="en-US" sz="2600" b="1" dirty="0">
                <a:solidFill>
                  <a:schemeClr val="tx1"/>
                </a:solidFill>
              </a:rPr>
              <a:t>Verse 20, Man’s response</a:t>
            </a:r>
          </a:p>
          <a:p>
            <a:pPr lvl="1"/>
            <a:r>
              <a:rPr lang="en-US" sz="2200" dirty="0">
                <a:solidFill>
                  <a:schemeClr val="tx1"/>
                </a:solidFill>
              </a:rPr>
              <a:t>Immediately after the curses, Adam responds by naming his wife</a:t>
            </a:r>
          </a:p>
          <a:p>
            <a:pPr lvl="2"/>
            <a:r>
              <a:rPr lang="en-US" sz="2000" dirty="0">
                <a:solidFill>
                  <a:schemeClr val="tx1"/>
                </a:solidFill>
              </a:rPr>
              <a:t>He named his wife Eve, which means “Life”, “because she was the mother of all the </a:t>
            </a:r>
            <a:r>
              <a:rPr lang="en-US" sz="2400" dirty="0">
                <a:solidFill>
                  <a:schemeClr val="tx1"/>
                </a:solidFill>
              </a:rPr>
              <a:t>living”</a:t>
            </a:r>
          </a:p>
          <a:p>
            <a:r>
              <a:rPr lang="en-US" sz="2400" dirty="0">
                <a:solidFill>
                  <a:schemeClr val="tx1"/>
                </a:solidFill>
              </a:rPr>
              <a:t>QUESTION? Why did Adam name her “Life” (</a:t>
            </a:r>
            <a:r>
              <a:rPr lang="en-US" sz="2400" dirty="0" err="1">
                <a:solidFill>
                  <a:schemeClr val="tx1"/>
                </a:solidFill>
              </a:rPr>
              <a:t>chavvah</a:t>
            </a:r>
            <a:r>
              <a:rPr lang="en-US" sz="2400" dirty="0">
                <a:solidFill>
                  <a:schemeClr val="tx1"/>
                </a:solidFill>
              </a:rPr>
              <a:t>)</a:t>
            </a:r>
          </a:p>
          <a:p>
            <a:pPr lvl="1"/>
            <a:r>
              <a:rPr lang="en-US" sz="2200" dirty="0">
                <a:solidFill>
                  <a:schemeClr val="tx1"/>
                </a:solidFill>
              </a:rPr>
              <a:t>o How does Adam know she will be the mother of all the living? </a:t>
            </a:r>
          </a:p>
        </p:txBody>
      </p:sp>
    </p:spTree>
    <p:extLst>
      <p:ext uri="{BB962C8B-B14F-4D97-AF65-F5344CB8AC3E}">
        <p14:creationId xmlns:p14="http://schemas.microsoft.com/office/powerpoint/2010/main" val="313460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14FA-8E89-AB2F-EAB2-2842490B3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295AF0-78B8-3E70-9F38-2B5AFEC9A566}"/>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4AA44E54-EFE5-3D6E-4C84-FBA5E5AB85F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42549179-B415-3D6D-890E-F726D0B83A45}"/>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solidFill>
                  <a:schemeClr val="tx1"/>
                </a:solidFill>
              </a:rPr>
              <a:t>God said to Satan, I will put “enmity between you and the woman, between your seed and her seed. He shall bruise you on the head”</a:t>
            </a:r>
          </a:p>
          <a:p>
            <a:pPr lvl="1"/>
            <a:r>
              <a:rPr lang="en-US" sz="2400" dirty="0">
                <a:solidFill>
                  <a:schemeClr val="tx1"/>
                </a:solidFill>
              </a:rPr>
              <a:t>Adam believes Eve will be at enmity with Satan</a:t>
            </a:r>
          </a:p>
          <a:p>
            <a:pPr lvl="1"/>
            <a:r>
              <a:rPr lang="en-US" sz="2400" dirty="0">
                <a:solidFill>
                  <a:schemeClr val="tx1"/>
                </a:solidFill>
              </a:rPr>
              <a:t>Adam believes Eve’s offspring who will also fight him.</a:t>
            </a:r>
          </a:p>
          <a:p>
            <a:pPr lvl="1"/>
            <a:r>
              <a:rPr lang="en-US" sz="2400" dirty="0">
                <a:solidFill>
                  <a:schemeClr val="tx1"/>
                </a:solidFill>
              </a:rPr>
              <a:t>Adam also believes that out of her will come one who is “Life”, who will deal a crushing blow to the enemy</a:t>
            </a:r>
          </a:p>
          <a:p>
            <a:pPr lvl="1"/>
            <a:r>
              <a:rPr lang="en-US" sz="2400" dirty="0">
                <a:solidFill>
                  <a:schemeClr val="tx1"/>
                </a:solidFill>
              </a:rPr>
              <a:t>If she was to be the mother of ALL THE LIVING, would there be any other living beings, anywhere, other than those who came from Eve?</a:t>
            </a:r>
          </a:p>
          <a:p>
            <a:pPr lvl="2"/>
            <a:r>
              <a:rPr lang="en-US" sz="2200" dirty="0">
                <a:solidFill>
                  <a:schemeClr val="tx1"/>
                </a:solidFill>
              </a:rPr>
              <a:t>Extra Terrestrials?</a:t>
            </a:r>
          </a:p>
        </p:txBody>
      </p:sp>
    </p:spTree>
    <p:extLst>
      <p:ext uri="{BB962C8B-B14F-4D97-AF65-F5344CB8AC3E}">
        <p14:creationId xmlns:p14="http://schemas.microsoft.com/office/powerpoint/2010/main" val="129176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D5547-8351-30C5-2069-E2F88EDA3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4B571-2B8A-C349-3859-9064D7EC3561}"/>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4CA531EB-672A-7EEA-F1D4-4D3960DB898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ADA11192-24CC-DF63-B921-8AAC7D2C82ED}"/>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solidFill>
                  <a:schemeClr val="tx1"/>
                </a:solidFill>
              </a:rPr>
              <a:t>Verse 21, God’s provision</a:t>
            </a:r>
          </a:p>
          <a:p>
            <a:pPr lvl="1"/>
            <a:r>
              <a:rPr lang="en-US" sz="2400" dirty="0">
                <a:solidFill>
                  <a:schemeClr val="tx1"/>
                </a:solidFill>
              </a:rPr>
              <a:t>The LORD provided for their covering by killing an innocent (a foreshadow </a:t>
            </a:r>
            <a:r>
              <a:rPr lang="en-US" sz="2600" dirty="0">
                <a:solidFill>
                  <a:schemeClr val="tx1"/>
                </a:solidFill>
              </a:rPr>
              <a:t>of Christ)</a:t>
            </a:r>
          </a:p>
          <a:p>
            <a:pPr lvl="2"/>
            <a:r>
              <a:rPr lang="en-US" sz="2200" dirty="0">
                <a:solidFill>
                  <a:schemeClr val="tx1"/>
                </a:solidFill>
              </a:rPr>
              <a:t>These weren’t wool sweaters, these we animal skins</a:t>
            </a:r>
          </a:p>
          <a:p>
            <a:pPr lvl="2"/>
            <a:r>
              <a:rPr lang="en-US" sz="2200" dirty="0">
                <a:solidFill>
                  <a:schemeClr val="tx1"/>
                </a:solidFill>
              </a:rPr>
              <a:t>The first death on earth was done by God to cover sin</a:t>
            </a:r>
          </a:p>
          <a:p>
            <a:pPr lvl="2"/>
            <a:r>
              <a:rPr lang="en-US" sz="2200" dirty="0">
                <a:solidFill>
                  <a:schemeClr val="tx1"/>
                </a:solidFill>
              </a:rPr>
              <a:t>Instead of killing them both, he cared for them by covering them</a:t>
            </a:r>
          </a:p>
          <a:p>
            <a:pPr lvl="1"/>
            <a:r>
              <a:rPr lang="en-US" sz="2400" dirty="0">
                <a:solidFill>
                  <a:schemeClr val="tx1"/>
                </a:solidFill>
              </a:rPr>
              <a:t>Their efforts to cover themselves were inadequate</a:t>
            </a:r>
          </a:p>
          <a:p>
            <a:pPr lvl="1"/>
            <a:r>
              <a:rPr lang="en-US" sz="2400" dirty="0">
                <a:solidFill>
                  <a:schemeClr val="tx1"/>
                </a:solidFill>
              </a:rPr>
              <a:t>God provided </a:t>
            </a:r>
            <a:r>
              <a:rPr lang="en-US" sz="2400" u="sng" dirty="0">
                <a:solidFill>
                  <a:schemeClr val="tx1"/>
                </a:solidFill>
              </a:rPr>
              <a:t>both</a:t>
            </a:r>
            <a:r>
              <a:rPr lang="en-US" sz="2400" dirty="0">
                <a:solidFill>
                  <a:schemeClr val="tx1"/>
                </a:solidFill>
              </a:rPr>
              <a:t> the sacrifice, and the covering</a:t>
            </a:r>
          </a:p>
          <a:p>
            <a:pPr lvl="2"/>
            <a:r>
              <a:rPr lang="en-US" sz="2200" i="1" dirty="0">
                <a:solidFill>
                  <a:schemeClr val="tx1"/>
                </a:solidFill>
              </a:rPr>
              <a:t>Gen 22:8, Abraham said, “God will provide for himself the lamb for a burnt offering, my son.” So they went both of them together.</a:t>
            </a:r>
          </a:p>
        </p:txBody>
      </p:sp>
    </p:spTree>
    <p:extLst>
      <p:ext uri="{BB962C8B-B14F-4D97-AF65-F5344CB8AC3E}">
        <p14:creationId xmlns:p14="http://schemas.microsoft.com/office/powerpoint/2010/main" val="216846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16A78-975C-59DE-FE0E-DF92D32D5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CE972-556D-C97C-417D-DCD3807FB035}"/>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146EF95B-944F-FB4C-5223-6729248FDA7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0C4F02B-8279-9762-2FB7-ED20C8184C9E}"/>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Verse 22, The Concern</a:t>
            </a:r>
          </a:p>
          <a:p>
            <a:r>
              <a:rPr lang="en-US" sz="2200" dirty="0">
                <a:solidFill>
                  <a:schemeClr val="tx1"/>
                </a:solidFill>
              </a:rPr>
              <a:t>QUESTION? Why was God concerned about man eating from the tree of life?</a:t>
            </a:r>
          </a:p>
          <a:p>
            <a:r>
              <a:rPr lang="en-US" sz="2200" dirty="0">
                <a:solidFill>
                  <a:schemeClr val="tx1"/>
                </a:solidFill>
              </a:rPr>
              <a:t>Because our sin had not been dealt with!</a:t>
            </a:r>
          </a:p>
          <a:p>
            <a:r>
              <a:rPr lang="en-US" sz="2200" dirty="0">
                <a:solidFill>
                  <a:schemeClr val="tx1"/>
                </a:solidFill>
              </a:rPr>
              <a:t>Can you think of any creatures that are sinful who live forever?</a:t>
            </a:r>
          </a:p>
          <a:p>
            <a:pPr lvl="1"/>
            <a:r>
              <a:rPr lang="en-US" sz="2000" dirty="0">
                <a:solidFill>
                  <a:schemeClr val="tx1"/>
                </a:solidFill>
              </a:rPr>
              <a:t>Does Satan and do demons have an opportunity for forgiveness?</a:t>
            </a:r>
          </a:p>
          <a:p>
            <a:pPr lvl="1"/>
            <a:r>
              <a:rPr lang="en-US" sz="2000" dirty="0">
                <a:solidFill>
                  <a:schemeClr val="tx1"/>
                </a:solidFill>
              </a:rPr>
              <a:t>What happens to perpetually evil beings? The Lake of Fire!</a:t>
            </a:r>
          </a:p>
          <a:p>
            <a:r>
              <a:rPr lang="en-US" sz="2200" dirty="0">
                <a:solidFill>
                  <a:schemeClr val="tx1"/>
                </a:solidFill>
              </a:rPr>
              <a:t>God, in his mercy, has forbidden us from having access to eternal life as long as our sin is not taken care of.</a:t>
            </a:r>
          </a:p>
          <a:p>
            <a:pPr lvl="1"/>
            <a:r>
              <a:rPr lang="en-US" sz="2000" dirty="0">
                <a:solidFill>
                  <a:schemeClr val="tx1"/>
                </a:solidFill>
              </a:rPr>
              <a:t>And, He gives everyone an opportunity to turn to him for salvation!</a:t>
            </a:r>
          </a:p>
          <a:p>
            <a:pPr lvl="1"/>
            <a:r>
              <a:rPr lang="en-US" sz="2000" dirty="0">
                <a:solidFill>
                  <a:schemeClr val="tx1"/>
                </a:solidFill>
              </a:rPr>
              <a:t>2 Pet 3:9, The Lord is not slow to fulfill his promise as some count slowness, but is patient toward you, not wishing that any should perish, but that all should reach repentance.</a:t>
            </a:r>
          </a:p>
          <a:p>
            <a:r>
              <a:rPr lang="en-US" sz="2200" dirty="0">
                <a:solidFill>
                  <a:schemeClr val="tx1"/>
                </a:solidFill>
              </a:rPr>
              <a:t>This will all be determined at the end, as described in Revelation.</a:t>
            </a:r>
          </a:p>
        </p:txBody>
      </p:sp>
    </p:spTree>
    <p:extLst>
      <p:ext uri="{BB962C8B-B14F-4D97-AF65-F5344CB8AC3E}">
        <p14:creationId xmlns:p14="http://schemas.microsoft.com/office/powerpoint/2010/main" val="87400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13CB-566C-AEF1-6713-22990A9C9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E217D-988C-975A-09C5-5E21B67A0A05}"/>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BB680B93-5B83-8558-D772-AA9F630E204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F36182B0-86FE-6ACA-F7DB-F55FA4EC10CB}"/>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Eating from the tree of life in a sinful state would do them eternal harm</a:t>
            </a:r>
          </a:p>
          <a:p>
            <a:pPr lvl="1"/>
            <a:r>
              <a:rPr lang="en-US" sz="2200" dirty="0">
                <a:solidFill>
                  <a:schemeClr val="tx1"/>
                </a:solidFill>
              </a:rPr>
              <a:t>In order to inherit eternal life, we have to be redeemed!</a:t>
            </a:r>
          </a:p>
          <a:p>
            <a:pPr lvl="1"/>
            <a:r>
              <a:rPr lang="en-US" sz="2200" dirty="0">
                <a:solidFill>
                  <a:schemeClr val="tx1"/>
                </a:solidFill>
              </a:rPr>
              <a:t>Restricting access to the tree of life was an act of mercy on God’s part!</a:t>
            </a:r>
          </a:p>
          <a:p>
            <a:pPr lvl="1"/>
            <a:r>
              <a:rPr lang="en-US" sz="2200" dirty="0">
                <a:solidFill>
                  <a:schemeClr val="tx1"/>
                </a:solidFill>
              </a:rPr>
              <a:t>God has a better plan! Salvation by grace through faith.</a:t>
            </a:r>
          </a:p>
          <a:p>
            <a:r>
              <a:rPr lang="en-US" sz="2400" b="1" dirty="0">
                <a:solidFill>
                  <a:schemeClr val="tx1"/>
                </a:solidFill>
              </a:rPr>
              <a:t>Verse 23, Banished!</a:t>
            </a:r>
          </a:p>
          <a:p>
            <a:pPr lvl="1"/>
            <a:r>
              <a:rPr lang="en-US" sz="2200" dirty="0">
                <a:solidFill>
                  <a:schemeClr val="tx1"/>
                </a:solidFill>
              </a:rPr>
              <a:t>QUESTION? Do you think they wanted to stay?</a:t>
            </a:r>
          </a:p>
          <a:p>
            <a:pPr lvl="1"/>
            <a:r>
              <a:rPr lang="en-US" sz="2200" dirty="0">
                <a:solidFill>
                  <a:schemeClr val="tx1"/>
                </a:solidFill>
              </a:rPr>
              <a:t>There is a dead animal lying nearby</a:t>
            </a:r>
            <a:endParaRPr lang="en-US" sz="2400" dirty="0">
              <a:solidFill>
                <a:schemeClr val="tx1"/>
              </a:solidFill>
            </a:endParaRPr>
          </a:p>
        </p:txBody>
      </p:sp>
    </p:spTree>
    <p:extLst>
      <p:ext uri="{BB962C8B-B14F-4D97-AF65-F5344CB8AC3E}">
        <p14:creationId xmlns:p14="http://schemas.microsoft.com/office/powerpoint/2010/main" val="377277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8D67A-C6DB-EC4D-5157-C5AAC61C2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2CCBF-CEFB-460F-E1BF-39BC2B190C8E}"/>
              </a:ext>
            </a:extLst>
          </p:cNvPr>
          <p:cNvSpPr>
            <a:spLocks noGrp="1"/>
          </p:cNvSpPr>
          <p:nvPr>
            <p:ph type="title"/>
          </p:nvPr>
        </p:nvSpPr>
        <p:spPr>
          <a:xfrm>
            <a:off x="1640156" y="332010"/>
            <a:ext cx="10259744" cy="855412"/>
          </a:xfrm>
        </p:spPr>
        <p:txBody>
          <a:bodyPr>
            <a:noAutofit/>
          </a:bodyPr>
          <a:lstStyle/>
          <a:p>
            <a:r>
              <a:rPr lang="en-US" b="1" dirty="0"/>
              <a:t>Thinking about the fall</a:t>
            </a:r>
          </a:p>
        </p:txBody>
      </p:sp>
      <p:sp>
        <p:nvSpPr>
          <p:cNvPr id="5" name="Content Placeholder 2">
            <a:extLst>
              <a:ext uri="{FF2B5EF4-FFF2-40B4-BE49-F238E27FC236}">
                <a16:creationId xmlns:a16="http://schemas.microsoft.com/office/drawing/2014/main" id="{DBFD74E0-7045-D7B8-8855-C3FC6A88CD5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AAF1B9DF-F85F-57DD-AC18-D982A61902EA}"/>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Verse 24, God drove them out of the garden</a:t>
            </a:r>
          </a:p>
          <a:p>
            <a:pPr lvl="1"/>
            <a:r>
              <a:rPr lang="en-US" sz="2200" dirty="0">
                <a:solidFill>
                  <a:schemeClr val="tx1"/>
                </a:solidFill>
              </a:rPr>
              <a:t>And what was Adam given to do?</a:t>
            </a:r>
          </a:p>
          <a:p>
            <a:pPr lvl="1"/>
            <a:r>
              <a:rPr lang="en-US" sz="2200" dirty="0">
                <a:solidFill>
                  <a:schemeClr val="tx1"/>
                </a:solidFill>
              </a:rPr>
              <a:t>To till the ground from which he was taken</a:t>
            </a:r>
            <a:endParaRPr lang="en-US" sz="2400" dirty="0">
              <a:solidFill>
                <a:schemeClr val="tx1"/>
              </a:solidFill>
            </a:endParaRPr>
          </a:p>
          <a:p>
            <a:r>
              <a:rPr lang="en-US" sz="2400" dirty="0">
                <a:solidFill>
                  <a:schemeClr val="tx1"/>
                </a:solidFill>
              </a:rPr>
              <a:t>Having to leave paradise gave him time to meditate on what was lost</a:t>
            </a:r>
          </a:p>
          <a:p>
            <a:r>
              <a:rPr lang="en-US" sz="2400" dirty="0">
                <a:solidFill>
                  <a:schemeClr val="tx1"/>
                </a:solidFill>
              </a:rPr>
              <a:t>QUESTION? How does suffering in this life produce hope in us for the next?</a:t>
            </a:r>
          </a:p>
          <a:p>
            <a:r>
              <a:rPr lang="en-US" sz="2400" dirty="0">
                <a:solidFill>
                  <a:schemeClr val="tx1"/>
                </a:solidFill>
              </a:rPr>
              <a:t>And the “flaming sword that turned every way”</a:t>
            </a:r>
          </a:p>
          <a:p>
            <a:pPr lvl="1"/>
            <a:r>
              <a:rPr lang="en-US" sz="2000" dirty="0">
                <a:solidFill>
                  <a:schemeClr val="tx1"/>
                </a:solidFill>
              </a:rPr>
              <a:t>Hebrew:</a:t>
            </a:r>
          </a:p>
          <a:p>
            <a:pPr lvl="2"/>
            <a:r>
              <a:rPr lang="en-US" sz="1800" dirty="0">
                <a:solidFill>
                  <a:schemeClr val="tx1"/>
                </a:solidFill>
              </a:rPr>
              <a:t>lahat (flashing or blazing)</a:t>
            </a:r>
          </a:p>
          <a:p>
            <a:pPr lvl="2"/>
            <a:r>
              <a:rPr lang="en-US" sz="1800" dirty="0" err="1">
                <a:solidFill>
                  <a:schemeClr val="tx1"/>
                </a:solidFill>
              </a:rPr>
              <a:t>hereb</a:t>
            </a:r>
            <a:r>
              <a:rPr lang="en-US" sz="1800" dirty="0">
                <a:solidFill>
                  <a:schemeClr val="tx1"/>
                </a:solidFill>
              </a:rPr>
              <a:t> (a cutting or destroying instrument)</a:t>
            </a:r>
          </a:p>
          <a:p>
            <a:pPr lvl="2"/>
            <a:r>
              <a:rPr lang="en-US" sz="1800" dirty="0" err="1">
                <a:solidFill>
                  <a:schemeClr val="tx1"/>
                </a:solidFill>
              </a:rPr>
              <a:t>hapak</a:t>
            </a:r>
            <a:r>
              <a:rPr lang="en-US" sz="1800" dirty="0">
                <a:solidFill>
                  <a:schemeClr val="tx1"/>
                </a:solidFill>
              </a:rPr>
              <a:t> (wildly spinning, whirling, or turning over and over)</a:t>
            </a:r>
          </a:p>
          <a:p>
            <a:r>
              <a:rPr lang="en-US" sz="2200" dirty="0">
                <a:solidFill>
                  <a:schemeClr val="tx1"/>
                </a:solidFill>
              </a:rPr>
              <a:t>No one is going back in there!</a:t>
            </a:r>
          </a:p>
        </p:txBody>
      </p:sp>
    </p:spTree>
    <p:extLst>
      <p:ext uri="{BB962C8B-B14F-4D97-AF65-F5344CB8AC3E}">
        <p14:creationId xmlns:p14="http://schemas.microsoft.com/office/powerpoint/2010/main" val="85414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F243B-125C-6A5B-C719-C5B65736F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FA6FA-EA36-B8DC-1AAA-B2EB6E14BF0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E078D70-1222-7D2A-2C64-4743DDFD6C8C}"/>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E4159BF5-671C-AB08-8CD9-3AC230A6A46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DADF8045-B621-1B58-DD81-F73C257D69E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4</a:t>
            </a:r>
          </a:p>
        </p:txBody>
      </p:sp>
      <p:sp>
        <p:nvSpPr>
          <p:cNvPr id="6" name="TextBox 5">
            <a:extLst>
              <a:ext uri="{FF2B5EF4-FFF2-40B4-BE49-F238E27FC236}">
                <a16:creationId xmlns:a16="http://schemas.microsoft.com/office/drawing/2014/main" id="{AB6F0FCE-7123-D131-26A6-191423BBB83A}"/>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4</a:t>
            </a:r>
          </a:p>
        </p:txBody>
      </p:sp>
      <p:pic>
        <p:nvPicPr>
          <p:cNvPr id="9" name="Graphic 8" descr="Bamboo with solid fill">
            <a:hlinkClick r:id="rId4"/>
            <a:extLst>
              <a:ext uri="{FF2B5EF4-FFF2-40B4-BE49-F238E27FC236}">
                <a16:creationId xmlns:a16="http://schemas.microsoft.com/office/drawing/2014/main" id="{1B918328-796A-8430-A91D-2F07B33FDB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4058094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166DE-7E7F-29C1-7C14-F47DAF902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A366-ACB2-D420-1C47-ABA7009BD80C}"/>
              </a:ext>
            </a:extLst>
          </p:cNvPr>
          <p:cNvSpPr>
            <a:spLocks noGrp="1"/>
          </p:cNvSpPr>
          <p:nvPr>
            <p:ph type="title"/>
          </p:nvPr>
        </p:nvSpPr>
        <p:spPr>
          <a:xfrm>
            <a:off x="1640156" y="332010"/>
            <a:ext cx="10259744" cy="855412"/>
          </a:xfrm>
        </p:spPr>
        <p:txBody>
          <a:bodyPr>
            <a:noAutofit/>
          </a:bodyPr>
          <a:lstStyle/>
          <a:p>
            <a:r>
              <a:rPr lang="en-US" b="1" dirty="0"/>
              <a:t>Genesis 4:1-8</a:t>
            </a:r>
          </a:p>
        </p:txBody>
      </p:sp>
      <p:sp>
        <p:nvSpPr>
          <p:cNvPr id="12" name="Content Placeholder 2">
            <a:extLst>
              <a:ext uri="{FF2B5EF4-FFF2-40B4-BE49-F238E27FC236}">
                <a16:creationId xmlns:a16="http://schemas.microsoft.com/office/drawing/2014/main" id="{40D2B7EC-1BCF-67DA-6AFE-ADB28DD0101C}"/>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Now Adam knew Eve his wife, and she conceived and bore Cain, saying, “I have gotten a man with the help of the Lord.” 2 And again, she bore his brother Abel. Now Abel was a keeper of sheep, and Cain a worker of the ground. 3 In the course of time Cain brought to the Lord an offering of the fruit of the ground, 4 and Abel also brought of the firstborn of his flock and of their fat portions. And the Lord had regard for Abel and his offering, 5 but for Cain and his offering he had no regard. So Cain was very angry, and his face fell. 6 The Lord said to Cain, “Why are you angry, and why has your face fallen? 7 If you do well, will you not be accepted? And if you do not do well, sin is crouching at the door. Its desire is contrary to you, but you must rule over it.”</a:t>
            </a:r>
            <a:endParaRPr lang="en-US" sz="2200" i="1" dirty="0">
              <a:solidFill>
                <a:schemeClr val="tx1"/>
              </a:solidFill>
            </a:endParaRPr>
          </a:p>
        </p:txBody>
      </p:sp>
    </p:spTree>
    <p:extLst>
      <p:ext uri="{BB962C8B-B14F-4D97-AF65-F5344CB8AC3E}">
        <p14:creationId xmlns:p14="http://schemas.microsoft.com/office/powerpoint/2010/main" val="105098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0FC03-F58E-5490-8797-057CDD776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E34B6-3C4E-1906-1A00-4E1F5C2DB14E}"/>
              </a:ext>
            </a:extLst>
          </p:cNvPr>
          <p:cNvSpPr>
            <a:spLocks noGrp="1"/>
          </p:cNvSpPr>
          <p:nvPr>
            <p:ph type="title"/>
          </p:nvPr>
        </p:nvSpPr>
        <p:spPr>
          <a:xfrm>
            <a:off x="1640156" y="332010"/>
            <a:ext cx="10259744" cy="855412"/>
          </a:xfrm>
        </p:spPr>
        <p:txBody>
          <a:bodyPr>
            <a:noAutofit/>
          </a:bodyPr>
          <a:lstStyle/>
          <a:p>
            <a:r>
              <a:rPr lang="en-US" b="1" dirty="0"/>
              <a:t>Verse 1</a:t>
            </a:r>
          </a:p>
        </p:txBody>
      </p:sp>
      <p:sp>
        <p:nvSpPr>
          <p:cNvPr id="12" name="Content Placeholder 2">
            <a:extLst>
              <a:ext uri="{FF2B5EF4-FFF2-40B4-BE49-F238E27FC236}">
                <a16:creationId xmlns:a16="http://schemas.microsoft.com/office/drawing/2014/main" id="{F5716FAC-CEC4-7E40-E1F3-BF658FDCE400}"/>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Now Adam knew Eve his wife, and she conceived and bore Cain, saying, “I have gotten a man with the help of the Lord.”</a:t>
            </a:r>
          </a:p>
          <a:p>
            <a:pPr lvl="1"/>
            <a:r>
              <a:rPr lang="en-US" sz="2200" dirty="0">
                <a:solidFill>
                  <a:schemeClr val="tx1"/>
                </a:solidFill>
              </a:rPr>
              <a:t>Cain means a “possession”. She said “</a:t>
            </a:r>
            <a:r>
              <a:rPr lang="en-US" sz="2200" dirty="0" err="1">
                <a:solidFill>
                  <a:schemeClr val="tx1"/>
                </a:solidFill>
              </a:rPr>
              <a:t>qayin</a:t>
            </a:r>
            <a:r>
              <a:rPr lang="en-US" sz="2200" dirty="0">
                <a:solidFill>
                  <a:schemeClr val="tx1"/>
                </a:solidFill>
              </a:rPr>
              <a:t>, </a:t>
            </a:r>
            <a:r>
              <a:rPr lang="en-US" sz="2200" dirty="0" err="1">
                <a:solidFill>
                  <a:schemeClr val="tx1"/>
                </a:solidFill>
              </a:rPr>
              <a:t>amar</a:t>
            </a:r>
            <a:r>
              <a:rPr lang="en-US" sz="2200" dirty="0">
                <a:solidFill>
                  <a:schemeClr val="tx1"/>
                </a:solidFill>
              </a:rPr>
              <a:t> </a:t>
            </a:r>
            <a:r>
              <a:rPr lang="en-US" sz="2200" dirty="0" err="1">
                <a:solidFill>
                  <a:schemeClr val="tx1"/>
                </a:solidFill>
              </a:rPr>
              <a:t>qanah</a:t>
            </a:r>
            <a:r>
              <a:rPr lang="en-US" sz="2200" dirty="0">
                <a:solidFill>
                  <a:schemeClr val="tx1"/>
                </a:solidFill>
              </a:rPr>
              <a:t>”</a:t>
            </a:r>
            <a:endParaRPr lang="en-US" sz="2400" dirty="0">
              <a:solidFill>
                <a:schemeClr val="tx1"/>
              </a:solidFill>
            </a:endParaRPr>
          </a:p>
          <a:p>
            <a:pPr lvl="1"/>
            <a:r>
              <a:rPr lang="en-US" sz="2400" dirty="0">
                <a:solidFill>
                  <a:schemeClr val="tx1"/>
                </a:solidFill>
              </a:rPr>
              <a:t>This is a sound play in the Hebrew (paronomasia)</a:t>
            </a:r>
          </a:p>
          <a:p>
            <a:pPr lvl="1"/>
            <a:r>
              <a:rPr lang="en-US" sz="2400" dirty="0">
                <a:solidFill>
                  <a:schemeClr val="tx1"/>
                </a:solidFill>
              </a:rPr>
              <a:t>A play upon words that sound similar, like these:</a:t>
            </a:r>
          </a:p>
          <a:p>
            <a:pPr lvl="2"/>
            <a:r>
              <a:rPr lang="en-US" sz="2000" dirty="0">
                <a:solidFill>
                  <a:schemeClr val="tx1"/>
                </a:solidFill>
              </a:rPr>
              <a:t>They paved paradise and put up a parking lot</a:t>
            </a:r>
          </a:p>
          <a:p>
            <a:pPr lvl="2"/>
            <a:r>
              <a:rPr lang="en-US" sz="2000" dirty="0">
                <a:solidFill>
                  <a:schemeClr val="tx1"/>
                </a:solidFill>
              </a:rPr>
              <a:t>The woods are lonely, dark and deep</a:t>
            </a:r>
          </a:p>
          <a:p>
            <a:pPr lvl="2"/>
            <a:r>
              <a:rPr lang="en-US" sz="2000" dirty="0">
                <a:solidFill>
                  <a:schemeClr val="tx1"/>
                </a:solidFill>
              </a:rPr>
              <a:t>Going against the grain</a:t>
            </a:r>
          </a:p>
          <a:p>
            <a:pPr lvl="1"/>
            <a:r>
              <a:rPr lang="en-US" sz="2200" dirty="0">
                <a:solidFill>
                  <a:schemeClr val="tx1"/>
                </a:solidFill>
              </a:rPr>
              <a:t>What she says is almost poetic</a:t>
            </a:r>
          </a:p>
          <a:p>
            <a:pPr lvl="1"/>
            <a:r>
              <a:rPr lang="en-US" sz="2200" dirty="0">
                <a:solidFill>
                  <a:schemeClr val="tx1"/>
                </a:solidFill>
              </a:rPr>
              <a:t>I have acquired a possession, or I have created a possession</a:t>
            </a:r>
          </a:p>
          <a:p>
            <a:pPr lvl="1"/>
            <a:r>
              <a:rPr lang="en-US" sz="2200" dirty="0">
                <a:solidFill>
                  <a:schemeClr val="tx1"/>
                </a:solidFill>
              </a:rPr>
              <a:t>“…gave birth to Cain (possession), I created (or possessed) a man, even the Lord”</a:t>
            </a:r>
          </a:p>
        </p:txBody>
      </p:sp>
    </p:spTree>
    <p:extLst>
      <p:ext uri="{BB962C8B-B14F-4D97-AF65-F5344CB8AC3E}">
        <p14:creationId xmlns:p14="http://schemas.microsoft.com/office/powerpoint/2010/main" val="388964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8" end="8"/>
                                            </p:txEl>
                                          </p:spTgt>
                                        </p:tgtEl>
                                        <p:attrNameLst>
                                          <p:attrName>style.visibility</p:attrName>
                                        </p:attrNameLst>
                                      </p:cBhvr>
                                      <p:to>
                                        <p:strVal val="visible"/>
                                      </p:to>
                                    </p:set>
                                    <p:anim calcmode="lin" valueType="num">
                                      <p:cBhvr additive="base">
                                        <p:cTn id="4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9" end="9"/>
                                            </p:txEl>
                                          </p:spTgt>
                                        </p:tgtEl>
                                        <p:attrNameLst>
                                          <p:attrName>style.visibility</p:attrName>
                                        </p:attrNameLst>
                                      </p:cBhvr>
                                      <p:to>
                                        <p:strVal val="visible"/>
                                      </p:to>
                                    </p:set>
                                    <p:anim calcmode="lin" valueType="num">
                                      <p:cBhvr additive="base">
                                        <p:cTn id="55"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CAA1-51B8-C63E-D0B7-32696FBC3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43DB6-C5DE-D031-56C0-5D3E469C09FB}"/>
              </a:ext>
            </a:extLst>
          </p:cNvPr>
          <p:cNvSpPr>
            <a:spLocks noGrp="1"/>
          </p:cNvSpPr>
          <p:nvPr>
            <p:ph type="title"/>
          </p:nvPr>
        </p:nvSpPr>
        <p:spPr>
          <a:xfrm>
            <a:off x="1640156" y="332010"/>
            <a:ext cx="10259744" cy="855412"/>
          </a:xfrm>
        </p:spPr>
        <p:txBody>
          <a:bodyPr>
            <a:noAutofit/>
          </a:bodyPr>
          <a:lstStyle/>
          <a:p>
            <a:r>
              <a:rPr lang="en-US" b="1" dirty="0"/>
              <a:t>Verse 1</a:t>
            </a:r>
          </a:p>
        </p:txBody>
      </p:sp>
      <p:sp>
        <p:nvSpPr>
          <p:cNvPr id="12" name="Content Placeholder 2">
            <a:extLst>
              <a:ext uri="{FF2B5EF4-FFF2-40B4-BE49-F238E27FC236}">
                <a16:creationId xmlns:a16="http://schemas.microsoft.com/office/drawing/2014/main" id="{07BA3D6C-DD87-075C-8412-892939C5EE46}"/>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Now Adam knew Eve his wife, and she conceived and bore Cain, saying, “I have gotten a man with the help of the Lord.”</a:t>
            </a:r>
          </a:p>
          <a:p>
            <a:pPr lvl="1"/>
            <a:r>
              <a:rPr lang="en-US" sz="2200" dirty="0">
                <a:solidFill>
                  <a:schemeClr val="tx1"/>
                </a:solidFill>
              </a:rPr>
              <a:t>ASV “I have gotten a man with the help of Jehovah”</a:t>
            </a:r>
          </a:p>
          <a:p>
            <a:pPr lvl="1"/>
            <a:r>
              <a:rPr lang="en-US" sz="2200" dirty="0">
                <a:solidFill>
                  <a:schemeClr val="tx1"/>
                </a:solidFill>
              </a:rPr>
              <a:t>HCSB “I have had a male child with the Lord’s help”</a:t>
            </a:r>
          </a:p>
          <a:p>
            <a:pPr lvl="1"/>
            <a:r>
              <a:rPr lang="en-US" sz="2200" dirty="0">
                <a:solidFill>
                  <a:schemeClr val="tx1"/>
                </a:solidFill>
              </a:rPr>
              <a:t>KJV “I have gotten a man from the Lord”</a:t>
            </a:r>
          </a:p>
          <a:p>
            <a:pPr lvl="1"/>
            <a:r>
              <a:rPr lang="en-US" sz="2200" dirty="0">
                <a:solidFill>
                  <a:schemeClr val="tx1"/>
                </a:solidFill>
              </a:rPr>
              <a:t>NET “I have created a man just as the Lord did!”</a:t>
            </a:r>
          </a:p>
          <a:p>
            <a:pPr lvl="1"/>
            <a:r>
              <a:rPr lang="en-US" sz="2200" dirty="0">
                <a:solidFill>
                  <a:schemeClr val="tx1"/>
                </a:solidFill>
              </a:rPr>
              <a:t>NCV “With the Lord’s help, I have given birth to a man”</a:t>
            </a:r>
          </a:p>
          <a:p>
            <a:pPr lvl="1"/>
            <a:r>
              <a:rPr lang="en-US" sz="2200" dirty="0">
                <a:solidFill>
                  <a:schemeClr val="tx1"/>
                </a:solidFill>
              </a:rPr>
              <a:t>NIV “With the help of the Lord I have brought forth a man”</a:t>
            </a:r>
          </a:p>
          <a:p>
            <a:pPr lvl="1"/>
            <a:r>
              <a:rPr lang="en-US" sz="2200" dirty="0">
                <a:solidFill>
                  <a:schemeClr val="tx1"/>
                </a:solidFill>
              </a:rPr>
              <a:t>NLT “With the Lord’s help I have produced a man”</a:t>
            </a:r>
          </a:p>
          <a:p>
            <a:pPr lvl="1"/>
            <a:r>
              <a:rPr lang="en-US" sz="2200" dirty="0">
                <a:solidFill>
                  <a:schemeClr val="tx1"/>
                </a:solidFill>
              </a:rPr>
              <a:t>RVR (Spanish) “By the will of Jehovah I have acquired man”</a:t>
            </a:r>
          </a:p>
          <a:p>
            <a:pPr lvl="1"/>
            <a:r>
              <a:rPr lang="en-US" sz="2200" dirty="0">
                <a:solidFill>
                  <a:schemeClr val="tx1"/>
                </a:solidFill>
              </a:rPr>
              <a:t>LVII (</a:t>
            </a:r>
            <a:r>
              <a:rPr lang="en-US" sz="2200" dirty="0" err="1">
                <a:solidFill>
                  <a:schemeClr val="tx1"/>
                </a:solidFill>
              </a:rPr>
              <a:t>Septuigint</a:t>
            </a:r>
            <a:r>
              <a:rPr lang="en-US" sz="2200" dirty="0">
                <a:solidFill>
                  <a:schemeClr val="tx1"/>
                </a:solidFill>
              </a:rPr>
              <a:t>) ”I have acquired a man through God”</a:t>
            </a:r>
          </a:p>
          <a:p>
            <a:r>
              <a:rPr lang="en-US" sz="2400" dirty="0">
                <a:solidFill>
                  <a:schemeClr val="tx1"/>
                </a:solidFill>
              </a:rPr>
              <a:t>QUESTION? Who does Eve acknowledge here? Is she hopeful?</a:t>
            </a:r>
          </a:p>
        </p:txBody>
      </p:sp>
    </p:spTree>
    <p:extLst>
      <p:ext uri="{BB962C8B-B14F-4D97-AF65-F5344CB8AC3E}">
        <p14:creationId xmlns:p14="http://schemas.microsoft.com/office/powerpoint/2010/main" val="404144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charRg st="118" end="169"/>
                                            </p:txEl>
                                          </p:spTgt>
                                        </p:tgtEl>
                                        <p:attrNameLst>
                                          <p:attrName>style.visibility</p:attrName>
                                        </p:attrNameLst>
                                      </p:cBhvr>
                                      <p:to>
                                        <p:strVal val="visible"/>
                                      </p:to>
                                    </p:set>
                                    <p:anim calcmode="lin" valueType="num">
                                      <p:cBhvr additive="base">
                                        <p:cTn id="13" dur="500" fill="hold"/>
                                        <p:tgtEl>
                                          <p:spTgt spid="12">
                                            <p:txEl>
                                              <p:charRg st="118" end="16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charRg st="118" end="16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charRg st="169" end="221"/>
                                            </p:txEl>
                                          </p:spTgt>
                                        </p:tgtEl>
                                        <p:attrNameLst>
                                          <p:attrName>style.visibility</p:attrName>
                                        </p:attrNameLst>
                                      </p:cBhvr>
                                      <p:to>
                                        <p:strVal val="visible"/>
                                      </p:to>
                                    </p:set>
                                    <p:anim calcmode="lin" valueType="num">
                                      <p:cBhvr additive="base">
                                        <p:cTn id="19" dur="500" fill="hold"/>
                                        <p:tgtEl>
                                          <p:spTgt spid="12">
                                            <p:txEl>
                                              <p:charRg st="169" end="22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charRg st="169" end="22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charRg st="221" end="261"/>
                                            </p:txEl>
                                          </p:spTgt>
                                        </p:tgtEl>
                                        <p:attrNameLst>
                                          <p:attrName>style.visibility</p:attrName>
                                        </p:attrNameLst>
                                      </p:cBhvr>
                                      <p:to>
                                        <p:strVal val="visible"/>
                                      </p:to>
                                    </p:set>
                                    <p:anim calcmode="lin" valueType="num">
                                      <p:cBhvr additive="base">
                                        <p:cTn id="25" dur="500" fill="hold"/>
                                        <p:tgtEl>
                                          <p:spTgt spid="12">
                                            <p:txEl>
                                              <p:charRg st="221" end="26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charRg st="221" end="26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charRg st="261" end="310"/>
                                            </p:txEl>
                                          </p:spTgt>
                                        </p:tgtEl>
                                        <p:attrNameLst>
                                          <p:attrName>style.visibility</p:attrName>
                                        </p:attrNameLst>
                                      </p:cBhvr>
                                      <p:to>
                                        <p:strVal val="visible"/>
                                      </p:to>
                                    </p:set>
                                    <p:anim calcmode="lin" valueType="num">
                                      <p:cBhvr additive="base">
                                        <p:cTn id="31" dur="500" fill="hold"/>
                                        <p:tgtEl>
                                          <p:spTgt spid="12">
                                            <p:txEl>
                                              <p:charRg st="261" end="3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charRg st="261" end="3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charRg st="366" end="425"/>
                                            </p:txEl>
                                          </p:spTgt>
                                        </p:tgtEl>
                                        <p:attrNameLst>
                                          <p:attrName>style.visibility</p:attrName>
                                        </p:attrNameLst>
                                      </p:cBhvr>
                                      <p:to>
                                        <p:strVal val="visible"/>
                                      </p:to>
                                    </p:set>
                                    <p:anim calcmode="lin" valueType="num">
                                      <p:cBhvr additive="base">
                                        <p:cTn id="43" dur="500" fill="hold"/>
                                        <p:tgtEl>
                                          <p:spTgt spid="12">
                                            <p:txEl>
                                              <p:charRg st="366" end="42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charRg st="366" end="42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charRg st="425" end="474"/>
                                            </p:txEl>
                                          </p:spTgt>
                                        </p:tgtEl>
                                        <p:attrNameLst>
                                          <p:attrName>style.visibility</p:attrName>
                                        </p:attrNameLst>
                                      </p:cBhvr>
                                      <p:to>
                                        <p:strVal val="visible"/>
                                      </p:to>
                                    </p:set>
                                    <p:anim calcmode="lin" valueType="num">
                                      <p:cBhvr additive="base">
                                        <p:cTn id="49" dur="500" fill="hold"/>
                                        <p:tgtEl>
                                          <p:spTgt spid="12">
                                            <p:txEl>
                                              <p:charRg st="425" end="47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charRg st="425" end="47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charRg st="474" end="533"/>
                                            </p:txEl>
                                          </p:spTgt>
                                        </p:tgtEl>
                                        <p:attrNameLst>
                                          <p:attrName>style.visibility</p:attrName>
                                        </p:attrNameLst>
                                      </p:cBhvr>
                                      <p:to>
                                        <p:strVal val="visible"/>
                                      </p:to>
                                    </p:set>
                                    <p:anim calcmode="lin" valueType="num">
                                      <p:cBhvr additive="base">
                                        <p:cTn id="55" dur="500" fill="hold"/>
                                        <p:tgtEl>
                                          <p:spTgt spid="12">
                                            <p:txEl>
                                              <p:charRg st="474" end="53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charRg st="474" end="53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charRg st="533" end="587"/>
                                            </p:txEl>
                                          </p:spTgt>
                                        </p:tgtEl>
                                        <p:attrNameLst>
                                          <p:attrName>style.visibility</p:attrName>
                                        </p:attrNameLst>
                                      </p:cBhvr>
                                      <p:to>
                                        <p:strVal val="visible"/>
                                      </p:to>
                                    </p:set>
                                    <p:anim calcmode="lin" valueType="num">
                                      <p:cBhvr additive="base">
                                        <p:cTn id="61" dur="500" fill="hold"/>
                                        <p:tgtEl>
                                          <p:spTgt spid="12">
                                            <p:txEl>
                                              <p:charRg st="533" end="58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charRg st="533" end="58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charRg st="587" end="645"/>
                                            </p:txEl>
                                          </p:spTgt>
                                        </p:tgtEl>
                                        <p:attrNameLst>
                                          <p:attrName>style.visibility</p:attrName>
                                        </p:attrNameLst>
                                      </p:cBhvr>
                                      <p:to>
                                        <p:strVal val="visible"/>
                                      </p:to>
                                    </p:set>
                                    <p:anim calcmode="lin" valueType="num">
                                      <p:cBhvr additive="base">
                                        <p:cTn id="67" dur="500" fill="hold"/>
                                        <p:tgtEl>
                                          <p:spTgt spid="12">
                                            <p:txEl>
                                              <p:charRg st="587" end="64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charRg st="587" end="64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47B3B-3963-CBA4-8822-7EAD1FE56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6A9A0-0443-B259-1E9E-131ED8026472}"/>
              </a:ext>
            </a:extLst>
          </p:cNvPr>
          <p:cNvSpPr>
            <a:spLocks noGrp="1"/>
          </p:cNvSpPr>
          <p:nvPr>
            <p:ph type="title"/>
          </p:nvPr>
        </p:nvSpPr>
        <p:spPr>
          <a:xfrm>
            <a:off x="1640156" y="332010"/>
            <a:ext cx="10259744" cy="855412"/>
          </a:xfrm>
        </p:spPr>
        <p:txBody>
          <a:bodyPr>
            <a:noAutofit/>
          </a:bodyPr>
          <a:lstStyle/>
          <a:p>
            <a:r>
              <a:rPr lang="en-US" b="1" dirty="0"/>
              <a:t>Verse 2</a:t>
            </a:r>
          </a:p>
        </p:txBody>
      </p:sp>
      <p:sp>
        <p:nvSpPr>
          <p:cNvPr id="12" name="Content Placeholder 2">
            <a:extLst>
              <a:ext uri="{FF2B5EF4-FFF2-40B4-BE49-F238E27FC236}">
                <a16:creationId xmlns:a16="http://schemas.microsoft.com/office/drawing/2014/main" id="{9C27B264-1624-7C9C-2757-3F47F20B6E95}"/>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And again, she bore his brother Abel. Now Abel was a keeper of sheep, and Cain a worker of the ground.</a:t>
            </a:r>
          </a:p>
          <a:p>
            <a:pPr lvl="1"/>
            <a:r>
              <a:rPr lang="en-US" sz="2200" dirty="0">
                <a:solidFill>
                  <a:schemeClr val="tx1"/>
                </a:solidFill>
              </a:rPr>
              <a:t>Abel means vapor, or breath, indicating the fleeting nature of man…</a:t>
            </a:r>
          </a:p>
          <a:p>
            <a:pPr lvl="2"/>
            <a:r>
              <a:rPr lang="en-US" sz="2200" dirty="0">
                <a:solidFill>
                  <a:schemeClr val="tx1"/>
                </a:solidFill>
              </a:rPr>
              <a:t>Also prophetic about Abel</a:t>
            </a:r>
          </a:p>
          <a:p>
            <a:pPr lvl="1"/>
            <a:r>
              <a:rPr lang="en-US" sz="2200" dirty="0">
                <a:solidFill>
                  <a:schemeClr val="tx1"/>
                </a:solidFill>
              </a:rPr>
              <a:t>Both their professions were noble, productive, and essential</a:t>
            </a:r>
          </a:p>
          <a:p>
            <a:pPr lvl="1"/>
            <a:r>
              <a:rPr lang="en-US" sz="2200" dirty="0">
                <a:solidFill>
                  <a:schemeClr val="tx1"/>
                </a:solidFill>
              </a:rPr>
              <a:t>Cultivating livestock and crops were the two needs in the early days on earth</a:t>
            </a:r>
          </a:p>
          <a:p>
            <a:pPr lvl="1"/>
            <a:r>
              <a:rPr lang="en-US" sz="2400" dirty="0">
                <a:solidFill>
                  <a:schemeClr val="tx1"/>
                </a:solidFill>
              </a:rPr>
              <a:t>QUESTION? What would livestock be used for back then?</a:t>
            </a:r>
          </a:p>
          <a:p>
            <a:pPr lvl="1"/>
            <a:r>
              <a:rPr lang="en-US" sz="2400" dirty="0">
                <a:solidFill>
                  <a:schemeClr val="tx1"/>
                </a:solidFill>
              </a:rPr>
              <a:t>And crops? Did the livestock need to eat?</a:t>
            </a:r>
          </a:p>
          <a:p>
            <a:pPr lvl="2"/>
            <a:r>
              <a:rPr lang="en-US" sz="2200" dirty="0">
                <a:solidFill>
                  <a:schemeClr val="tx1"/>
                </a:solidFill>
              </a:rPr>
              <a:t>Probably these two brothers needed each other</a:t>
            </a:r>
          </a:p>
        </p:txBody>
      </p:sp>
    </p:spTree>
    <p:extLst>
      <p:ext uri="{BB962C8B-B14F-4D97-AF65-F5344CB8AC3E}">
        <p14:creationId xmlns:p14="http://schemas.microsoft.com/office/powerpoint/2010/main" val="308566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2685-48CA-9E73-3D9C-24D88F647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6A41F-293A-219B-57E4-F4B3FBF4CF6F}"/>
              </a:ext>
            </a:extLst>
          </p:cNvPr>
          <p:cNvSpPr>
            <a:spLocks noGrp="1"/>
          </p:cNvSpPr>
          <p:nvPr>
            <p:ph type="title"/>
          </p:nvPr>
        </p:nvSpPr>
        <p:spPr>
          <a:xfrm>
            <a:off x="1640156" y="332010"/>
            <a:ext cx="10259744" cy="855412"/>
          </a:xfrm>
        </p:spPr>
        <p:txBody>
          <a:bodyPr>
            <a:noAutofit/>
          </a:bodyPr>
          <a:lstStyle/>
          <a:p>
            <a:r>
              <a:rPr lang="en-US" b="1" dirty="0"/>
              <a:t>Verses 2-8</a:t>
            </a:r>
          </a:p>
        </p:txBody>
      </p:sp>
      <p:sp>
        <p:nvSpPr>
          <p:cNvPr id="12" name="Content Placeholder 2">
            <a:extLst>
              <a:ext uri="{FF2B5EF4-FFF2-40B4-BE49-F238E27FC236}">
                <a16:creationId xmlns:a16="http://schemas.microsoft.com/office/drawing/2014/main" id="{FE5DDC8D-7291-0938-3E57-4FAD8E32B7F4}"/>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In the course of time Cain brought to the Lord an offering of the fruit of the ground, 4 and Abel also brought of the firstborn of his flock and of their fat portions. And the Lord had regard for Abel and his offering, 5 but for Cain and his offering he had no regard. So Cain was very angry, and his face fell. 6 The Lord said to Cain, “Why are you angry, and why has your face fallen? 7 If you do well, will you not be accepted? And if you do not do well, sin is crouching at the door. Its desire is contrary to you, but you must rule over it.”</a:t>
            </a:r>
          </a:p>
          <a:p>
            <a:r>
              <a:rPr lang="en-US" sz="2200" dirty="0">
                <a:solidFill>
                  <a:schemeClr val="tx1"/>
                </a:solidFill>
              </a:rPr>
              <a:t>Course of time – we don’t know how long</a:t>
            </a:r>
          </a:p>
          <a:p>
            <a:r>
              <a:rPr lang="en-US" sz="2200" dirty="0">
                <a:solidFill>
                  <a:schemeClr val="tx1"/>
                </a:solidFill>
              </a:rPr>
              <a:t>We can also assume that both brothers knew what God required</a:t>
            </a:r>
          </a:p>
          <a:p>
            <a:pPr lvl="1"/>
            <a:r>
              <a:rPr lang="en-US" sz="2000" dirty="0">
                <a:solidFill>
                  <a:schemeClr val="tx1"/>
                </a:solidFill>
              </a:rPr>
              <a:t>They had their parents telling them what God required</a:t>
            </a:r>
          </a:p>
          <a:p>
            <a:pPr lvl="1"/>
            <a:r>
              <a:rPr lang="en-US" sz="2000" dirty="0">
                <a:solidFill>
                  <a:schemeClr val="tx1"/>
                </a:solidFill>
              </a:rPr>
              <a:t>Plus, the </a:t>
            </a:r>
            <a:r>
              <a:rPr lang="en-US" sz="2000" u="sng" dirty="0">
                <a:solidFill>
                  <a:schemeClr val="tx1"/>
                </a:solidFill>
              </a:rPr>
              <a:t>Law of Conscience </a:t>
            </a:r>
            <a:r>
              <a:rPr lang="en-US" sz="2000" dirty="0">
                <a:solidFill>
                  <a:schemeClr val="tx1"/>
                </a:solidFill>
              </a:rPr>
              <a:t>was in effect from the dawn of man…</a:t>
            </a:r>
          </a:p>
          <a:p>
            <a:pPr marL="0" indent="0">
              <a:buNone/>
            </a:pPr>
            <a:endParaRPr lang="en-US" sz="2200" dirty="0">
              <a:solidFill>
                <a:schemeClr val="tx1"/>
              </a:solidFill>
            </a:endParaRPr>
          </a:p>
        </p:txBody>
      </p:sp>
    </p:spTree>
    <p:extLst>
      <p:ext uri="{BB962C8B-B14F-4D97-AF65-F5344CB8AC3E}">
        <p14:creationId xmlns:p14="http://schemas.microsoft.com/office/powerpoint/2010/main" val="53539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3CCD-FD46-756F-B45C-5F940128E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0A0FF-6F7A-EB14-190E-AEF9807A33BF}"/>
              </a:ext>
            </a:extLst>
          </p:cNvPr>
          <p:cNvSpPr>
            <a:spLocks noGrp="1"/>
          </p:cNvSpPr>
          <p:nvPr>
            <p:ph type="title"/>
          </p:nvPr>
        </p:nvSpPr>
        <p:spPr>
          <a:xfrm>
            <a:off x="1640156" y="332010"/>
            <a:ext cx="10259744" cy="855412"/>
          </a:xfrm>
        </p:spPr>
        <p:txBody>
          <a:bodyPr>
            <a:noAutofit/>
          </a:bodyPr>
          <a:lstStyle/>
          <a:p>
            <a:r>
              <a:rPr lang="en-US" b="1" dirty="0"/>
              <a:t>Verses 2-8, the Offerings</a:t>
            </a:r>
          </a:p>
        </p:txBody>
      </p:sp>
      <p:sp>
        <p:nvSpPr>
          <p:cNvPr id="12" name="Content Placeholder 2">
            <a:extLst>
              <a:ext uri="{FF2B5EF4-FFF2-40B4-BE49-F238E27FC236}">
                <a16:creationId xmlns:a16="http://schemas.microsoft.com/office/drawing/2014/main" id="{BC25B139-ABA9-D9F6-57DD-9CD1262598C8}"/>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What is the Law of Conscience?</a:t>
            </a:r>
          </a:p>
          <a:p>
            <a:r>
              <a:rPr lang="en-US" sz="2400" dirty="0">
                <a:solidFill>
                  <a:schemeClr val="tx1"/>
                </a:solidFill>
              </a:rPr>
              <a:t>Was it in effect from the moment of the fall?</a:t>
            </a:r>
          </a:p>
          <a:p>
            <a:pPr lvl="1"/>
            <a:r>
              <a:rPr lang="en-US" sz="2200" i="1" dirty="0">
                <a:solidFill>
                  <a:schemeClr val="tx1"/>
                </a:solidFill>
              </a:rPr>
              <a:t>Rom 2:14-15, For when Gentiles who do not have the Law do instinctively the things of the Law, these, not having the Law, are a law to themselves, 15 in that they show the work of the Law written in their hearts, their conscience bearing witness and their thoughts alternately accusing or else defending them,16 on the day when, according to my gospel, God will judge the secrets of men through Christ.</a:t>
            </a:r>
          </a:p>
          <a:p>
            <a:r>
              <a:rPr lang="en-US" sz="2400" dirty="0">
                <a:solidFill>
                  <a:schemeClr val="tx1"/>
                </a:solidFill>
              </a:rPr>
              <a:t>So, Cain brought “an offering … of the fruit of the ground”</a:t>
            </a:r>
          </a:p>
          <a:p>
            <a:r>
              <a:rPr lang="en-US" sz="2400" dirty="0">
                <a:solidFill>
                  <a:schemeClr val="tx1"/>
                </a:solidFill>
              </a:rPr>
              <a:t>Abel brought “brought of the firstborn of his flock and of their fat portions”</a:t>
            </a:r>
          </a:p>
          <a:p>
            <a:r>
              <a:rPr lang="en-US" sz="2400" dirty="0">
                <a:solidFill>
                  <a:schemeClr val="tx1"/>
                </a:solidFill>
              </a:rPr>
              <a:t>QUESTION? What issues do you see here about their offerings?</a:t>
            </a:r>
          </a:p>
        </p:txBody>
      </p:sp>
    </p:spTree>
    <p:extLst>
      <p:ext uri="{BB962C8B-B14F-4D97-AF65-F5344CB8AC3E}">
        <p14:creationId xmlns:p14="http://schemas.microsoft.com/office/powerpoint/2010/main" val="74763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1FABE-36C8-428D-B8C8-3B5188FF5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EB3D0-A2C8-9E58-6003-D7E9F030FF53}"/>
              </a:ext>
            </a:extLst>
          </p:cNvPr>
          <p:cNvSpPr>
            <a:spLocks noGrp="1"/>
          </p:cNvSpPr>
          <p:nvPr>
            <p:ph type="title"/>
          </p:nvPr>
        </p:nvSpPr>
        <p:spPr>
          <a:xfrm>
            <a:off x="1640156" y="332010"/>
            <a:ext cx="10259744" cy="855412"/>
          </a:xfrm>
        </p:spPr>
        <p:txBody>
          <a:bodyPr>
            <a:noAutofit/>
          </a:bodyPr>
          <a:lstStyle/>
          <a:p>
            <a:r>
              <a:rPr lang="en-US" b="1" dirty="0"/>
              <a:t>Verses 2-8, the Offerings</a:t>
            </a:r>
          </a:p>
        </p:txBody>
      </p:sp>
      <p:sp>
        <p:nvSpPr>
          <p:cNvPr id="12" name="Content Placeholder 2">
            <a:extLst>
              <a:ext uri="{FF2B5EF4-FFF2-40B4-BE49-F238E27FC236}">
                <a16:creationId xmlns:a16="http://schemas.microsoft.com/office/drawing/2014/main" id="{5FF52549-D5A3-C781-0B21-E110D21F609D}"/>
              </a:ext>
            </a:extLst>
          </p:cNvPr>
          <p:cNvSpPr txBox="1">
            <a:spLocks/>
          </p:cNvSpPr>
          <p:nvPr/>
        </p:nvSpPr>
        <p:spPr>
          <a:xfrm>
            <a:off x="2202025" y="1029903"/>
            <a:ext cx="9767472" cy="54960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Cain brought “something”</a:t>
            </a:r>
          </a:p>
          <a:p>
            <a:r>
              <a:rPr lang="en-US" sz="2400" b="1" dirty="0">
                <a:solidFill>
                  <a:schemeClr val="tx1"/>
                </a:solidFill>
              </a:rPr>
              <a:t>Abel brought the best he had!</a:t>
            </a:r>
          </a:p>
          <a:p>
            <a:pPr lvl="1"/>
            <a:r>
              <a:rPr lang="en-US" sz="2200" dirty="0">
                <a:solidFill>
                  <a:schemeClr val="tx1"/>
                </a:solidFill>
              </a:rPr>
              <a:t>QUESTION? Do you think Adam and Eve shared with their boys about the garden, and what happened when they disobeyed God?</a:t>
            </a:r>
          </a:p>
          <a:p>
            <a:pPr lvl="1"/>
            <a:r>
              <a:rPr lang="en-US" sz="2200" dirty="0">
                <a:solidFill>
                  <a:schemeClr val="tx1"/>
                </a:solidFill>
              </a:rPr>
              <a:t>QUESTION? Do you think they emphasized that God was to be trusted, and the consequences of not trusting Him?</a:t>
            </a:r>
          </a:p>
          <a:p>
            <a:pPr lvl="1"/>
            <a:r>
              <a:rPr lang="en-US" sz="2200" dirty="0">
                <a:solidFill>
                  <a:schemeClr val="tx1"/>
                </a:solidFill>
              </a:rPr>
              <a:t>QUESTION? Do you think they shared anything with them about how wonderful their relationship with God was before the fall, and what an amazing place the garden was, which they are now banned from?</a:t>
            </a:r>
          </a:p>
          <a:p>
            <a:pPr lvl="1"/>
            <a:r>
              <a:rPr lang="en-US" sz="2200" dirty="0">
                <a:solidFill>
                  <a:schemeClr val="tx1"/>
                </a:solidFill>
              </a:rPr>
              <a:t>QUESTION? Do parents today share their faith with their children?</a:t>
            </a:r>
          </a:p>
          <a:p>
            <a:pPr lvl="2"/>
            <a:r>
              <a:rPr lang="en-US" sz="2000" dirty="0">
                <a:solidFill>
                  <a:schemeClr val="tx1"/>
                </a:solidFill>
              </a:rPr>
              <a:t>Do all the children believe?</a:t>
            </a:r>
          </a:p>
        </p:txBody>
      </p:sp>
    </p:spTree>
    <p:extLst>
      <p:ext uri="{BB962C8B-B14F-4D97-AF65-F5344CB8AC3E}">
        <p14:creationId xmlns:p14="http://schemas.microsoft.com/office/powerpoint/2010/main" val="253912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9E9E-5DE7-9E8D-8DB5-8792BE135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2C127-1E76-4549-25A3-DD431D97A34E}"/>
              </a:ext>
            </a:extLst>
          </p:cNvPr>
          <p:cNvSpPr>
            <a:spLocks noGrp="1"/>
          </p:cNvSpPr>
          <p:nvPr>
            <p:ph type="title"/>
          </p:nvPr>
        </p:nvSpPr>
        <p:spPr>
          <a:xfrm>
            <a:off x="1640156" y="332010"/>
            <a:ext cx="10259744" cy="855412"/>
          </a:xfrm>
        </p:spPr>
        <p:txBody>
          <a:bodyPr>
            <a:noAutofit/>
          </a:bodyPr>
          <a:lstStyle/>
          <a:p>
            <a:r>
              <a:rPr lang="en-US" b="1" dirty="0"/>
              <a:t>Verses 2-8, the Offerings</a:t>
            </a:r>
          </a:p>
        </p:txBody>
      </p:sp>
      <p:sp>
        <p:nvSpPr>
          <p:cNvPr id="12" name="Content Placeholder 2">
            <a:extLst>
              <a:ext uri="{FF2B5EF4-FFF2-40B4-BE49-F238E27FC236}">
                <a16:creationId xmlns:a16="http://schemas.microsoft.com/office/drawing/2014/main" id="{F71D25C0-2453-1835-CAF7-8E019933A72B}"/>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And the Lord had </a:t>
            </a:r>
            <a:r>
              <a:rPr lang="en-US" sz="2400" b="1" i="1" u="sng" dirty="0">
                <a:solidFill>
                  <a:schemeClr val="tx1"/>
                </a:solidFill>
              </a:rPr>
              <a:t>regard</a:t>
            </a:r>
            <a:r>
              <a:rPr lang="en-US" sz="2400" b="1" i="1" dirty="0">
                <a:solidFill>
                  <a:schemeClr val="tx1"/>
                </a:solidFill>
              </a:rPr>
              <a:t> for Abel and his offering,</a:t>
            </a:r>
          </a:p>
          <a:p>
            <a:pPr lvl="1"/>
            <a:r>
              <a:rPr lang="en-US" sz="2200" dirty="0">
                <a:solidFill>
                  <a:schemeClr val="tx1"/>
                </a:solidFill>
              </a:rPr>
              <a:t>Hebrew </a:t>
            </a:r>
            <a:r>
              <a:rPr lang="en-US" sz="2200" i="1" dirty="0">
                <a:solidFill>
                  <a:schemeClr val="tx1"/>
                </a:solidFill>
              </a:rPr>
              <a:t>sha-ah</a:t>
            </a:r>
            <a:r>
              <a:rPr lang="en-US" sz="2200" dirty="0">
                <a:solidFill>
                  <a:schemeClr val="tx1"/>
                </a:solidFill>
              </a:rPr>
              <a:t>, to look or gaze on something with favor or approval</a:t>
            </a:r>
          </a:p>
          <a:p>
            <a:pPr lvl="1"/>
            <a:r>
              <a:rPr lang="en-US" sz="2200" dirty="0">
                <a:solidFill>
                  <a:schemeClr val="tx1"/>
                </a:solidFill>
              </a:rPr>
              <a:t>God both accepted Abel for his reverent attitude…</a:t>
            </a:r>
          </a:p>
          <a:p>
            <a:pPr lvl="1"/>
            <a:r>
              <a:rPr lang="en-US" sz="2200" dirty="0">
                <a:solidFill>
                  <a:schemeClr val="tx1"/>
                </a:solidFill>
              </a:rPr>
              <a:t>And for his gift, because he gave the best of what he had</a:t>
            </a:r>
          </a:p>
          <a:p>
            <a:pPr lvl="2"/>
            <a:r>
              <a:rPr lang="en-US" sz="2000" dirty="0">
                <a:solidFill>
                  <a:schemeClr val="tx1"/>
                </a:solidFill>
              </a:rPr>
              <a:t>His gift was motivated by his heart attitude</a:t>
            </a:r>
          </a:p>
          <a:p>
            <a:r>
              <a:rPr lang="en-US" sz="2400" b="1" i="1" dirty="0">
                <a:solidFill>
                  <a:schemeClr val="tx1"/>
                </a:solidFill>
              </a:rPr>
              <a:t>but for Cain and his offering he had </a:t>
            </a:r>
            <a:r>
              <a:rPr lang="en-US" sz="2400" b="1" i="1" u="sng" dirty="0">
                <a:solidFill>
                  <a:schemeClr val="tx1"/>
                </a:solidFill>
              </a:rPr>
              <a:t>no regard</a:t>
            </a:r>
            <a:r>
              <a:rPr lang="en-US" sz="2400" b="1" i="1" dirty="0">
                <a:solidFill>
                  <a:schemeClr val="tx1"/>
                </a:solidFill>
              </a:rPr>
              <a:t>.</a:t>
            </a:r>
          </a:p>
          <a:p>
            <a:pPr lvl="1"/>
            <a:r>
              <a:rPr lang="en-US" sz="2200" dirty="0">
                <a:solidFill>
                  <a:schemeClr val="tx1"/>
                </a:solidFill>
              </a:rPr>
              <a:t>God rejected both Cain and his gift</a:t>
            </a:r>
          </a:p>
          <a:p>
            <a:pPr lvl="1"/>
            <a:r>
              <a:rPr lang="en-US" sz="2200" dirty="0">
                <a:solidFill>
                  <a:schemeClr val="tx1"/>
                </a:solidFill>
              </a:rPr>
              <a:t>Cain is rejected because of his careless approach to giving</a:t>
            </a:r>
          </a:p>
          <a:p>
            <a:pPr lvl="1"/>
            <a:r>
              <a:rPr lang="en-US" sz="2200" dirty="0">
                <a:solidFill>
                  <a:schemeClr val="tx1"/>
                </a:solidFill>
              </a:rPr>
              <a:t>His approach to God was faithless</a:t>
            </a:r>
          </a:p>
          <a:p>
            <a:pPr lvl="2"/>
            <a:r>
              <a:rPr lang="en-US" sz="2000" dirty="0">
                <a:solidFill>
                  <a:schemeClr val="tx1"/>
                </a:solidFill>
              </a:rPr>
              <a:t>If we believe God is worthy of worship, then our giving should reflect our belief</a:t>
            </a:r>
          </a:p>
        </p:txBody>
      </p:sp>
    </p:spTree>
    <p:extLst>
      <p:ext uri="{BB962C8B-B14F-4D97-AF65-F5344CB8AC3E}">
        <p14:creationId xmlns:p14="http://schemas.microsoft.com/office/powerpoint/2010/main" val="24474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71BDE-A189-7AEC-CACF-B454C57FD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48292-B07F-3126-91A8-33147CF13492}"/>
              </a:ext>
            </a:extLst>
          </p:cNvPr>
          <p:cNvSpPr>
            <a:spLocks noGrp="1"/>
          </p:cNvSpPr>
          <p:nvPr>
            <p:ph type="title"/>
          </p:nvPr>
        </p:nvSpPr>
        <p:spPr>
          <a:xfrm>
            <a:off x="1640156" y="332010"/>
            <a:ext cx="10259744" cy="855412"/>
          </a:xfrm>
        </p:spPr>
        <p:txBody>
          <a:bodyPr>
            <a:noAutofit/>
          </a:bodyPr>
          <a:lstStyle/>
          <a:p>
            <a:r>
              <a:rPr lang="en-US" b="1" dirty="0"/>
              <a:t>Verses 2-8, the Offerings</a:t>
            </a:r>
          </a:p>
        </p:txBody>
      </p:sp>
      <p:sp>
        <p:nvSpPr>
          <p:cNvPr id="12" name="Content Placeholder 2">
            <a:extLst>
              <a:ext uri="{FF2B5EF4-FFF2-40B4-BE49-F238E27FC236}">
                <a16:creationId xmlns:a16="http://schemas.microsoft.com/office/drawing/2014/main" id="{7867DE96-BCFF-848E-AAAD-D05D8D4D0679}"/>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What might be another reason Cain’s offering was rejected?</a:t>
            </a:r>
          </a:p>
          <a:p>
            <a:pPr lvl="1"/>
            <a:r>
              <a:rPr lang="en-US" sz="2200" i="1" dirty="0">
                <a:solidFill>
                  <a:schemeClr val="tx1"/>
                </a:solidFill>
              </a:rPr>
              <a:t>Heb 9:22, Indeed, under the law almost everything is purified with blood, and without the shedding of blood there is no forgiveness of sins.</a:t>
            </a:r>
          </a:p>
          <a:p>
            <a:r>
              <a:rPr lang="en-US" sz="2400" dirty="0">
                <a:solidFill>
                  <a:schemeClr val="tx1"/>
                </a:solidFill>
              </a:rPr>
              <a:t>In Gen 3:21, God killed an animal and covered Adam and Eve with the skins</a:t>
            </a:r>
          </a:p>
          <a:p>
            <a:pPr lvl="1"/>
            <a:r>
              <a:rPr lang="en-US" sz="2200" dirty="0">
                <a:solidFill>
                  <a:schemeClr val="tx1"/>
                </a:solidFill>
              </a:rPr>
              <a:t>In Leviticus, an animal sacrifice was required as a “sin offering”</a:t>
            </a:r>
          </a:p>
          <a:p>
            <a:r>
              <a:rPr lang="en-US" sz="2400" dirty="0">
                <a:solidFill>
                  <a:schemeClr val="tx1"/>
                </a:solidFill>
              </a:rPr>
              <a:t>Objection: Cain was a “worker of the ground”</a:t>
            </a:r>
          </a:p>
          <a:p>
            <a:pPr lvl="1"/>
            <a:r>
              <a:rPr lang="en-US" sz="2200" dirty="0">
                <a:solidFill>
                  <a:schemeClr val="tx1"/>
                </a:solidFill>
              </a:rPr>
              <a:t>Why would his “fruit of the ground” offering not be sufficient?</a:t>
            </a:r>
          </a:p>
          <a:p>
            <a:pPr lvl="1"/>
            <a:r>
              <a:rPr lang="en-US" sz="2200" dirty="0">
                <a:solidFill>
                  <a:schemeClr val="tx1"/>
                </a:solidFill>
              </a:rPr>
              <a:t>Grain offerings are mentioned in scripture</a:t>
            </a:r>
          </a:p>
          <a:p>
            <a:pPr lvl="1"/>
            <a:r>
              <a:rPr lang="en-US" sz="2200" dirty="0">
                <a:solidFill>
                  <a:schemeClr val="tx1"/>
                </a:solidFill>
              </a:rPr>
              <a:t>A grain offering is a “thank offering”, not a “sin offering”</a:t>
            </a:r>
          </a:p>
          <a:p>
            <a:r>
              <a:rPr lang="en-US" sz="2400" dirty="0">
                <a:solidFill>
                  <a:schemeClr val="tx1"/>
                </a:solidFill>
              </a:rPr>
              <a:t>QUESTION? How could Cain resolve his not having flocks?</a:t>
            </a:r>
          </a:p>
          <a:p>
            <a:pPr lvl="1"/>
            <a:endParaRPr lang="en-US" sz="2200" dirty="0">
              <a:solidFill>
                <a:schemeClr val="tx1"/>
              </a:solidFill>
            </a:endParaRPr>
          </a:p>
        </p:txBody>
      </p:sp>
    </p:spTree>
    <p:extLst>
      <p:ext uri="{BB962C8B-B14F-4D97-AF65-F5344CB8AC3E}">
        <p14:creationId xmlns:p14="http://schemas.microsoft.com/office/powerpoint/2010/main" val="191227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60F4-5061-34AE-CA98-9AF7F971E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FAADA-1B58-9074-65C3-7BCD06B90477}"/>
              </a:ext>
            </a:extLst>
          </p:cNvPr>
          <p:cNvSpPr>
            <a:spLocks noGrp="1"/>
          </p:cNvSpPr>
          <p:nvPr>
            <p:ph type="title"/>
          </p:nvPr>
        </p:nvSpPr>
        <p:spPr>
          <a:xfrm>
            <a:off x="1640156" y="332010"/>
            <a:ext cx="10259744" cy="855412"/>
          </a:xfrm>
        </p:spPr>
        <p:txBody>
          <a:bodyPr>
            <a:noAutofit/>
          </a:bodyPr>
          <a:lstStyle/>
          <a:p>
            <a:r>
              <a:rPr lang="en-US" b="1" dirty="0"/>
              <a:t>Verses 2-8, the Response</a:t>
            </a:r>
          </a:p>
        </p:txBody>
      </p:sp>
      <p:sp>
        <p:nvSpPr>
          <p:cNvPr id="12" name="Content Placeholder 2">
            <a:extLst>
              <a:ext uri="{FF2B5EF4-FFF2-40B4-BE49-F238E27FC236}">
                <a16:creationId xmlns:a16="http://schemas.microsoft.com/office/drawing/2014/main" id="{79EB233F-EFA2-BC20-5D3F-A045D3BFD530}"/>
              </a:ext>
            </a:extLst>
          </p:cNvPr>
          <p:cNvSpPr txBox="1">
            <a:spLocks/>
          </p:cNvSpPr>
          <p:nvPr/>
        </p:nvSpPr>
        <p:spPr>
          <a:xfrm>
            <a:off x="2202025" y="1078029"/>
            <a:ext cx="9767472" cy="544796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So Cain was very angry, and his face fell. </a:t>
            </a:r>
          </a:p>
          <a:p>
            <a:pPr lvl="1"/>
            <a:r>
              <a:rPr lang="en-US" sz="2400" dirty="0">
                <a:solidFill>
                  <a:schemeClr val="tx1"/>
                </a:solidFill>
              </a:rPr>
              <a:t>NLT “he looked dejected”</a:t>
            </a:r>
          </a:p>
          <a:p>
            <a:r>
              <a:rPr lang="en-US" sz="2400" dirty="0">
                <a:solidFill>
                  <a:schemeClr val="tx1"/>
                </a:solidFill>
              </a:rPr>
              <a:t>QUESTION? Why was Cain angry?</a:t>
            </a:r>
          </a:p>
          <a:p>
            <a:pPr lvl="1"/>
            <a:r>
              <a:rPr lang="en-US" sz="2200" dirty="0">
                <a:solidFill>
                  <a:schemeClr val="tx1"/>
                </a:solidFill>
              </a:rPr>
              <a:t>The NT writers withheld no criticism for Cain and his sin:</a:t>
            </a:r>
          </a:p>
          <a:p>
            <a:pPr lvl="2"/>
            <a:r>
              <a:rPr lang="en-US" sz="2000" i="1" dirty="0">
                <a:solidFill>
                  <a:schemeClr val="tx1"/>
                </a:solidFill>
              </a:rPr>
              <a:t>Heb 11:4, By faith Abel offered to God a better sacrifice than Cain through which he obtained the testimony that he was righteous, God testifying about his gifts, and through faith, though he is dead, he still speaks.</a:t>
            </a:r>
          </a:p>
          <a:p>
            <a:pPr lvl="2"/>
            <a:r>
              <a:rPr lang="en-US" sz="2000" i="1" dirty="0">
                <a:solidFill>
                  <a:schemeClr val="tx1"/>
                </a:solidFill>
              </a:rPr>
              <a:t>1 John 3:11-12, For this is the message which you have heard from the beginning, that we should love one another; 12 not as Cain, who was of the evil one and slew his brother. And for what reason did he slay him? Because his deeds were evil, and his brother’s were righteous.</a:t>
            </a:r>
          </a:p>
          <a:p>
            <a:pPr lvl="2"/>
            <a:r>
              <a:rPr lang="en-US" sz="2000" i="1" dirty="0">
                <a:solidFill>
                  <a:schemeClr val="tx1"/>
                </a:solidFill>
              </a:rPr>
              <a:t>Jude 11, [Speaking of false teachers] Woe to them! For they have gone the way of Cain</a:t>
            </a:r>
          </a:p>
          <a:p>
            <a:pPr lvl="1"/>
            <a:endParaRPr lang="en-US" sz="2000" dirty="0">
              <a:solidFill>
                <a:schemeClr val="tx1"/>
              </a:solidFill>
            </a:endParaRPr>
          </a:p>
        </p:txBody>
      </p:sp>
    </p:spTree>
    <p:extLst>
      <p:ext uri="{BB962C8B-B14F-4D97-AF65-F5344CB8AC3E}">
        <p14:creationId xmlns:p14="http://schemas.microsoft.com/office/powerpoint/2010/main" val="282756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7CC29-6BEA-9209-A2BF-F47FFDEFD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01891-A89B-EEDE-75A6-0CBF5C5EF5F7}"/>
              </a:ext>
            </a:extLst>
          </p:cNvPr>
          <p:cNvSpPr>
            <a:spLocks noGrp="1"/>
          </p:cNvSpPr>
          <p:nvPr>
            <p:ph type="title"/>
          </p:nvPr>
        </p:nvSpPr>
        <p:spPr>
          <a:xfrm>
            <a:off x="1640156" y="332010"/>
            <a:ext cx="10259744" cy="855412"/>
          </a:xfrm>
        </p:spPr>
        <p:txBody>
          <a:bodyPr>
            <a:noAutofit/>
          </a:bodyPr>
          <a:lstStyle/>
          <a:p>
            <a:r>
              <a:rPr lang="en-US" b="1" dirty="0"/>
              <a:t>Verses 2-8, the Response</a:t>
            </a:r>
          </a:p>
        </p:txBody>
      </p:sp>
      <p:sp>
        <p:nvSpPr>
          <p:cNvPr id="12" name="Content Placeholder 2">
            <a:extLst>
              <a:ext uri="{FF2B5EF4-FFF2-40B4-BE49-F238E27FC236}">
                <a16:creationId xmlns:a16="http://schemas.microsoft.com/office/drawing/2014/main" id="{E6CEF53D-8ABC-9B9D-EA12-8D4B198608BE}"/>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Cain is set apart as an example of an evil unbeliever</a:t>
            </a:r>
          </a:p>
          <a:p>
            <a:r>
              <a:rPr lang="en-US" sz="2400" dirty="0">
                <a:solidFill>
                  <a:schemeClr val="tx1"/>
                </a:solidFill>
              </a:rPr>
              <a:t>We learn some things from these verses:</a:t>
            </a:r>
          </a:p>
          <a:p>
            <a:pPr lvl="1"/>
            <a:r>
              <a:rPr lang="en-US" sz="2400" b="1" dirty="0">
                <a:solidFill>
                  <a:schemeClr val="tx1"/>
                </a:solidFill>
              </a:rPr>
              <a:t>1-The doomed have hopeful beginnings</a:t>
            </a:r>
          </a:p>
          <a:p>
            <a:pPr lvl="2"/>
            <a:r>
              <a:rPr lang="en-US" sz="2000" dirty="0">
                <a:solidFill>
                  <a:schemeClr val="tx1"/>
                </a:solidFill>
              </a:rPr>
              <a:t>Everyone rejoices in the potential of a new human being coming into the world (as did Eve)</a:t>
            </a:r>
          </a:p>
          <a:p>
            <a:pPr lvl="1"/>
            <a:r>
              <a:rPr lang="en-US" sz="2400" b="1" dirty="0">
                <a:solidFill>
                  <a:schemeClr val="tx1"/>
                </a:solidFill>
              </a:rPr>
              <a:t>2-The doomed offer unacceptable worship</a:t>
            </a:r>
          </a:p>
          <a:p>
            <a:pPr lvl="2"/>
            <a:r>
              <a:rPr lang="en-US" sz="2000" dirty="0">
                <a:solidFill>
                  <a:schemeClr val="tx1"/>
                </a:solidFill>
              </a:rPr>
              <a:t>QUESTION? what is unacceptable worship?</a:t>
            </a:r>
          </a:p>
          <a:p>
            <a:pPr lvl="2"/>
            <a:r>
              <a:rPr lang="en-US" sz="2200" dirty="0">
                <a:solidFill>
                  <a:schemeClr val="tx1"/>
                </a:solidFill>
              </a:rPr>
              <a:t>Everyone worships someone or some thing</a:t>
            </a:r>
          </a:p>
          <a:p>
            <a:pPr lvl="1"/>
            <a:r>
              <a:rPr lang="en-US" sz="2400" dirty="0">
                <a:solidFill>
                  <a:schemeClr val="tx1"/>
                </a:solidFill>
              </a:rPr>
              <a:t> </a:t>
            </a:r>
            <a:r>
              <a:rPr lang="en-US" sz="2400" b="1" dirty="0">
                <a:solidFill>
                  <a:schemeClr val="tx1"/>
                </a:solidFill>
              </a:rPr>
              <a:t>3-The doomed resent the true people of God</a:t>
            </a:r>
            <a:endParaRPr lang="en-US" sz="2400" dirty="0">
              <a:solidFill>
                <a:schemeClr val="tx1"/>
              </a:solidFill>
            </a:endParaRPr>
          </a:p>
          <a:p>
            <a:r>
              <a:rPr lang="en-US" sz="2400" dirty="0">
                <a:solidFill>
                  <a:schemeClr val="tx1"/>
                </a:solidFill>
              </a:rPr>
              <a:t>QUESTION? Do unbelievers like it when we are dogmatic about our faith?</a:t>
            </a:r>
          </a:p>
        </p:txBody>
      </p:sp>
    </p:spTree>
    <p:extLst>
      <p:ext uri="{BB962C8B-B14F-4D97-AF65-F5344CB8AC3E}">
        <p14:creationId xmlns:p14="http://schemas.microsoft.com/office/powerpoint/2010/main" val="23717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51F25-FD88-E981-1964-136DD817E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8D7CD-7D8A-14F0-1BE0-35A675CD2144}"/>
              </a:ext>
            </a:extLst>
          </p:cNvPr>
          <p:cNvSpPr>
            <a:spLocks noGrp="1"/>
          </p:cNvSpPr>
          <p:nvPr>
            <p:ph type="title"/>
          </p:nvPr>
        </p:nvSpPr>
        <p:spPr>
          <a:xfrm>
            <a:off x="1640156" y="332010"/>
            <a:ext cx="10259744" cy="855412"/>
          </a:xfrm>
        </p:spPr>
        <p:txBody>
          <a:bodyPr>
            <a:noAutofit/>
          </a:bodyPr>
          <a:lstStyle/>
          <a:p>
            <a:r>
              <a:rPr lang="en-US" b="1" dirty="0"/>
              <a:t>Verses 2-8, the Response</a:t>
            </a:r>
          </a:p>
        </p:txBody>
      </p:sp>
      <p:sp>
        <p:nvSpPr>
          <p:cNvPr id="12" name="Content Placeholder 2">
            <a:extLst>
              <a:ext uri="{FF2B5EF4-FFF2-40B4-BE49-F238E27FC236}">
                <a16:creationId xmlns:a16="http://schemas.microsoft.com/office/drawing/2014/main" id="{6C112EA4-09C6-AE36-F2F4-52F00A835C67}"/>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The true gospel is divisive!</a:t>
            </a:r>
          </a:p>
          <a:p>
            <a:r>
              <a:rPr lang="en-US" sz="2400" dirty="0">
                <a:solidFill>
                  <a:schemeClr val="tx1"/>
                </a:solidFill>
              </a:rPr>
              <a:t>Unbelievers resent us for our uncompromising position on this:</a:t>
            </a:r>
          </a:p>
          <a:p>
            <a:pPr lvl="1"/>
            <a:r>
              <a:rPr lang="en-US" sz="2200" i="1" dirty="0">
                <a:solidFill>
                  <a:schemeClr val="tx1"/>
                </a:solidFill>
              </a:rPr>
              <a:t>John 14:6, Jesus *said to him, “I am the way, and the truth, and the life; no one comes to the Father but through Me.</a:t>
            </a:r>
          </a:p>
          <a:p>
            <a:pPr lvl="1"/>
            <a:r>
              <a:rPr lang="en-US" sz="2200" i="1" dirty="0">
                <a:solidFill>
                  <a:schemeClr val="tx1"/>
                </a:solidFill>
              </a:rPr>
              <a:t>Acts 4:12, And there is salvation in no one else; for there is no other name under heaven that has been given among men by which we must be saved.”</a:t>
            </a:r>
          </a:p>
          <a:p>
            <a:pPr lvl="1"/>
            <a:r>
              <a:rPr lang="en-US" sz="2200" dirty="0">
                <a:solidFill>
                  <a:schemeClr val="tx1"/>
                </a:solidFill>
              </a:rPr>
              <a:t>Cain hated the acceptance that his brother Abel received</a:t>
            </a:r>
          </a:p>
          <a:p>
            <a:pPr lvl="1"/>
            <a:r>
              <a:rPr lang="en-US" sz="2200" dirty="0">
                <a:solidFill>
                  <a:schemeClr val="tx1"/>
                </a:solidFill>
              </a:rPr>
              <a:t>Abel’s righteous behavior was a public rebuke to his brother</a:t>
            </a:r>
          </a:p>
          <a:p>
            <a:pPr lvl="1"/>
            <a:r>
              <a:rPr lang="en-US" sz="2200" dirty="0">
                <a:solidFill>
                  <a:schemeClr val="tx1"/>
                </a:solidFill>
              </a:rPr>
              <a:t>Abel’s life example demonstrated his faith without words</a:t>
            </a:r>
          </a:p>
          <a:p>
            <a:pPr lvl="1"/>
            <a:endParaRPr lang="en-US" sz="2200" dirty="0">
              <a:solidFill>
                <a:schemeClr val="tx1"/>
              </a:solidFill>
            </a:endParaRPr>
          </a:p>
        </p:txBody>
      </p:sp>
    </p:spTree>
    <p:extLst>
      <p:ext uri="{BB962C8B-B14F-4D97-AF65-F5344CB8AC3E}">
        <p14:creationId xmlns:p14="http://schemas.microsoft.com/office/powerpoint/2010/main" val="9428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6A3AD-551B-1D0C-0F88-BD3475C42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A84EC-32A9-0C3A-B4C6-BD0A57E98B6D}"/>
              </a:ext>
            </a:extLst>
          </p:cNvPr>
          <p:cNvSpPr>
            <a:spLocks noGrp="1"/>
          </p:cNvSpPr>
          <p:nvPr>
            <p:ph type="title"/>
          </p:nvPr>
        </p:nvSpPr>
        <p:spPr>
          <a:xfrm>
            <a:off x="1640156" y="332010"/>
            <a:ext cx="10259744" cy="855412"/>
          </a:xfrm>
        </p:spPr>
        <p:txBody>
          <a:bodyPr>
            <a:noAutofit/>
          </a:bodyPr>
          <a:lstStyle/>
          <a:p>
            <a:r>
              <a:rPr lang="en-US" b="1" dirty="0"/>
              <a:t>Verses 2-8, the Response</a:t>
            </a:r>
          </a:p>
        </p:txBody>
      </p:sp>
      <p:sp>
        <p:nvSpPr>
          <p:cNvPr id="12" name="Content Placeholder 2">
            <a:extLst>
              <a:ext uri="{FF2B5EF4-FFF2-40B4-BE49-F238E27FC236}">
                <a16:creationId xmlns:a16="http://schemas.microsoft.com/office/drawing/2014/main" id="{38AD9D44-9698-919F-EA6E-2DE8F5DEC38C}"/>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QUESTION? Why did Joseph’s brothers hate him?</a:t>
            </a:r>
          </a:p>
          <a:p>
            <a:pPr lvl="1"/>
            <a:r>
              <a:rPr lang="en-US" sz="2200" i="1" dirty="0">
                <a:solidFill>
                  <a:schemeClr val="tx1"/>
                </a:solidFill>
              </a:rPr>
              <a:t>Gen 37:4, His brothers saw that their father loved him more than all his brothers; and so they hated him and could not speak to him on friendly terms.</a:t>
            </a:r>
          </a:p>
          <a:p>
            <a:pPr lvl="1"/>
            <a:r>
              <a:rPr lang="en-US" sz="2200" dirty="0">
                <a:solidFill>
                  <a:schemeClr val="tx1"/>
                </a:solidFill>
              </a:rPr>
              <a:t>Cain hated Abel because God loved him and accepted him</a:t>
            </a:r>
          </a:p>
          <a:p>
            <a:r>
              <a:rPr lang="en-US" sz="2400" dirty="0">
                <a:solidFill>
                  <a:schemeClr val="tx1"/>
                </a:solidFill>
              </a:rPr>
              <a:t>The </a:t>
            </a:r>
            <a:r>
              <a:rPr lang="en-US" sz="2400" u="sng" dirty="0">
                <a:solidFill>
                  <a:schemeClr val="tx1"/>
                </a:solidFill>
              </a:rPr>
              <a:t>righteous</a:t>
            </a:r>
            <a:r>
              <a:rPr lang="en-US" sz="2400" dirty="0">
                <a:solidFill>
                  <a:schemeClr val="tx1"/>
                </a:solidFill>
              </a:rPr>
              <a:t> one:</a:t>
            </a:r>
          </a:p>
          <a:p>
            <a:pPr lvl="1"/>
            <a:r>
              <a:rPr lang="en-US" sz="2200" dirty="0">
                <a:solidFill>
                  <a:schemeClr val="tx1"/>
                </a:solidFill>
              </a:rPr>
              <a:t>Worships the </a:t>
            </a:r>
            <a:r>
              <a:rPr lang="en-US" sz="2200" u="sng" dirty="0">
                <a:solidFill>
                  <a:schemeClr val="tx1"/>
                </a:solidFill>
              </a:rPr>
              <a:t>true God</a:t>
            </a:r>
            <a:r>
              <a:rPr lang="en-US" sz="2200" dirty="0">
                <a:solidFill>
                  <a:schemeClr val="tx1"/>
                </a:solidFill>
              </a:rPr>
              <a:t> in a </a:t>
            </a:r>
            <a:r>
              <a:rPr lang="en-US" sz="2200" u="sng" dirty="0">
                <a:solidFill>
                  <a:schemeClr val="tx1"/>
                </a:solidFill>
              </a:rPr>
              <a:t>true way</a:t>
            </a:r>
          </a:p>
          <a:p>
            <a:r>
              <a:rPr lang="en-US" sz="2400" dirty="0">
                <a:solidFill>
                  <a:schemeClr val="tx1"/>
                </a:solidFill>
              </a:rPr>
              <a:t>The </a:t>
            </a:r>
            <a:r>
              <a:rPr lang="en-US" sz="2400" u="sng" dirty="0">
                <a:solidFill>
                  <a:schemeClr val="tx1"/>
                </a:solidFill>
              </a:rPr>
              <a:t>unrighteous</a:t>
            </a:r>
            <a:r>
              <a:rPr lang="en-US" sz="2400" dirty="0">
                <a:solidFill>
                  <a:schemeClr val="tx1"/>
                </a:solidFill>
              </a:rPr>
              <a:t> one either:</a:t>
            </a:r>
          </a:p>
          <a:p>
            <a:pPr lvl="1"/>
            <a:r>
              <a:rPr lang="en-US" sz="2200" dirty="0">
                <a:solidFill>
                  <a:schemeClr val="tx1"/>
                </a:solidFill>
              </a:rPr>
              <a:t>Worships the true God in a false way</a:t>
            </a:r>
          </a:p>
          <a:p>
            <a:pPr lvl="1"/>
            <a:r>
              <a:rPr lang="en-US" sz="2200" dirty="0">
                <a:solidFill>
                  <a:schemeClr val="tx1"/>
                </a:solidFill>
              </a:rPr>
              <a:t>Worships a false god, in other words, demons</a:t>
            </a:r>
          </a:p>
          <a:p>
            <a:pPr lvl="1"/>
            <a:r>
              <a:rPr lang="en-US" sz="2200" dirty="0">
                <a:solidFill>
                  <a:schemeClr val="tx1"/>
                </a:solidFill>
              </a:rPr>
              <a:t>Worships himself</a:t>
            </a:r>
          </a:p>
          <a:p>
            <a:pPr lvl="1"/>
            <a:r>
              <a:rPr lang="en-US" sz="2200" dirty="0">
                <a:solidFill>
                  <a:schemeClr val="tx1"/>
                </a:solidFill>
              </a:rPr>
              <a:t>Worships things</a:t>
            </a:r>
          </a:p>
          <a:p>
            <a:pPr lvl="1"/>
            <a:endParaRPr lang="en-US" sz="2200" dirty="0">
              <a:solidFill>
                <a:schemeClr val="tx1"/>
              </a:solidFill>
            </a:endParaRPr>
          </a:p>
        </p:txBody>
      </p:sp>
    </p:spTree>
    <p:extLst>
      <p:ext uri="{BB962C8B-B14F-4D97-AF65-F5344CB8AC3E}">
        <p14:creationId xmlns:p14="http://schemas.microsoft.com/office/powerpoint/2010/main" val="25507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FA30B-A29C-46CA-78A6-363C7FC34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D0A3C9-CC92-D77A-2F91-C88F2C10323C}"/>
              </a:ext>
            </a:extLst>
          </p:cNvPr>
          <p:cNvSpPr>
            <a:spLocks noGrp="1"/>
          </p:cNvSpPr>
          <p:nvPr>
            <p:ph type="title"/>
          </p:nvPr>
        </p:nvSpPr>
        <p:spPr>
          <a:xfrm>
            <a:off x="1640156" y="332010"/>
            <a:ext cx="10259744" cy="855412"/>
          </a:xfrm>
        </p:spPr>
        <p:txBody>
          <a:bodyPr>
            <a:noAutofit/>
          </a:bodyPr>
          <a:lstStyle/>
          <a:p>
            <a:r>
              <a:rPr lang="en-US" b="1" dirty="0"/>
              <a:t>Verses 2-8, God’s Appeal</a:t>
            </a:r>
          </a:p>
        </p:txBody>
      </p:sp>
      <p:sp>
        <p:nvSpPr>
          <p:cNvPr id="12" name="Content Placeholder 2">
            <a:extLst>
              <a:ext uri="{FF2B5EF4-FFF2-40B4-BE49-F238E27FC236}">
                <a16:creationId xmlns:a16="http://schemas.microsoft.com/office/drawing/2014/main" id="{EA6D4DF2-EE2C-0135-068D-480DB4CD4D14}"/>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The Lord said to Cain, “Why are you angry, and why has your face fallen?</a:t>
            </a:r>
          </a:p>
          <a:p>
            <a:endParaRPr lang="en-US" sz="2400" b="1" dirty="0">
              <a:solidFill>
                <a:schemeClr val="tx1"/>
              </a:solidFill>
            </a:endParaRPr>
          </a:p>
          <a:p>
            <a:r>
              <a:rPr lang="en-US" sz="2400" b="1" dirty="0">
                <a:solidFill>
                  <a:schemeClr val="tx1"/>
                </a:solidFill>
              </a:rPr>
              <a:t>4-God offers grace and He reasons with unbelievers</a:t>
            </a:r>
          </a:p>
          <a:p>
            <a:pPr lvl="1"/>
            <a:r>
              <a:rPr lang="en-US" sz="2400" dirty="0">
                <a:solidFill>
                  <a:schemeClr val="tx1"/>
                </a:solidFill>
              </a:rPr>
              <a:t>QUESTION? Is God asking for information?</a:t>
            </a:r>
          </a:p>
          <a:p>
            <a:pPr lvl="2"/>
            <a:r>
              <a:rPr lang="en-US" sz="2200" dirty="0">
                <a:solidFill>
                  <a:schemeClr val="tx1"/>
                </a:solidFill>
              </a:rPr>
              <a:t>No, he wants Cain to check his motives</a:t>
            </a:r>
          </a:p>
          <a:p>
            <a:pPr lvl="1"/>
            <a:r>
              <a:rPr lang="en-US" sz="2400" dirty="0">
                <a:solidFill>
                  <a:schemeClr val="tx1"/>
                </a:solidFill>
              </a:rPr>
              <a:t>God is about to say something important to Cain.</a:t>
            </a:r>
          </a:p>
          <a:p>
            <a:pPr lvl="1"/>
            <a:r>
              <a:rPr lang="en-US" sz="2400" dirty="0">
                <a:solidFill>
                  <a:schemeClr val="tx1"/>
                </a:solidFill>
              </a:rPr>
              <a:t>God’s Word has a way of getting us to check </a:t>
            </a:r>
            <a:r>
              <a:rPr lang="en-US" sz="2400" u="sng" dirty="0">
                <a:solidFill>
                  <a:schemeClr val="tx1"/>
                </a:solidFill>
              </a:rPr>
              <a:t>our</a:t>
            </a:r>
            <a:r>
              <a:rPr lang="en-US" sz="2400" dirty="0">
                <a:solidFill>
                  <a:schemeClr val="tx1"/>
                </a:solidFill>
              </a:rPr>
              <a:t> motives as well</a:t>
            </a:r>
          </a:p>
        </p:txBody>
      </p:sp>
    </p:spTree>
    <p:extLst>
      <p:ext uri="{BB962C8B-B14F-4D97-AF65-F5344CB8AC3E}">
        <p14:creationId xmlns:p14="http://schemas.microsoft.com/office/powerpoint/2010/main" val="408167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F943-C1F5-4BAF-7373-25DA013FC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3ABFA-3956-2A1C-AEDC-5B4D00B62C5D}"/>
              </a:ext>
            </a:extLst>
          </p:cNvPr>
          <p:cNvSpPr>
            <a:spLocks noGrp="1"/>
          </p:cNvSpPr>
          <p:nvPr>
            <p:ph type="title"/>
          </p:nvPr>
        </p:nvSpPr>
        <p:spPr>
          <a:xfrm>
            <a:off x="1640156" y="332010"/>
            <a:ext cx="10259744" cy="855412"/>
          </a:xfrm>
        </p:spPr>
        <p:txBody>
          <a:bodyPr>
            <a:noAutofit/>
          </a:bodyPr>
          <a:lstStyle/>
          <a:p>
            <a:r>
              <a:rPr lang="en-US" b="1" dirty="0"/>
              <a:t>Verses 2-8, God’s Appeal</a:t>
            </a:r>
          </a:p>
        </p:txBody>
      </p:sp>
      <p:sp>
        <p:nvSpPr>
          <p:cNvPr id="12" name="Content Placeholder 2">
            <a:extLst>
              <a:ext uri="{FF2B5EF4-FFF2-40B4-BE49-F238E27FC236}">
                <a16:creationId xmlns:a16="http://schemas.microsoft.com/office/drawing/2014/main" id="{2284F613-85AC-8126-1FEC-097283C6054F}"/>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“If you do well, will you not be accepted?”</a:t>
            </a:r>
          </a:p>
          <a:p>
            <a:endParaRPr lang="en-US" sz="2400" b="1" dirty="0">
              <a:solidFill>
                <a:schemeClr val="tx1"/>
              </a:solidFill>
            </a:endParaRPr>
          </a:p>
          <a:p>
            <a:r>
              <a:rPr lang="en-US" sz="2400" dirty="0">
                <a:solidFill>
                  <a:schemeClr val="tx1"/>
                </a:solidFill>
              </a:rPr>
              <a:t>QUESTION? What is God doing here?</a:t>
            </a:r>
          </a:p>
          <a:p>
            <a:pPr lvl="1"/>
            <a:r>
              <a:rPr lang="en-US" sz="2400" dirty="0">
                <a:solidFill>
                  <a:schemeClr val="tx1"/>
                </a:solidFill>
              </a:rPr>
              <a:t>He’s gently showing him that God’s way is the best way</a:t>
            </a:r>
          </a:p>
          <a:p>
            <a:pPr lvl="1"/>
            <a:r>
              <a:rPr lang="en-US" sz="2400" dirty="0">
                <a:solidFill>
                  <a:schemeClr val="tx1"/>
                </a:solidFill>
              </a:rPr>
              <a:t>God is by nature a Savior!</a:t>
            </a:r>
          </a:p>
          <a:p>
            <a:pPr lvl="1"/>
            <a:r>
              <a:rPr lang="en-US" sz="2400" dirty="0">
                <a:solidFill>
                  <a:schemeClr val="tx1"/>
                </a:solidFill>
              </a:rPr>
              <a:t>He’s giving Cain a chance to repent</a:t>
            </a:r>
          </a:p>
          <a:p>
            <a:pPr lvl="2"/>
            <a:r>
              <a:rPr lang="en-US" sz="2200" i="1" dirty="0">
                <a:solidFill>
                  <a:schemeClr val="tx1"/>
                </a:solidFill>
              </a:rPr>
              <a:t>2 Pet 3:9, The Lord is not slow to fulfill his promise as some count slowness, but is patient toward you, not wishing that any should perish, but that all should reach repentance.</a:t>
            </a:r>
          </a:p>
          <a:p>
            <a:pPr lvl="2"/>
            <a:r>
              <a:rPr lang="en-US" sz="2200" i="1" dirty="0">
                <a:solidFill>
                  <a:schemeClr val="tx1"/>
                </a:solidFill>
              </a:rPr>
              <a:t>2 Pet 3:15, count the patience of our Lord as salvation</a:t>
            </a:r>
          </a:p>
        </p:txBody>
      </p:sp>
    </p:spTree>
    <p:extLst>
      <p:ext uri="{BB962C8B-B14F-4D97-AF65-F5344CB8AC3E}">
        <p14:creationId xmlns:p14="http://schemas.microsoft.com/office/powerpoint/2010/main" val="332731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79638-14FC-73E8-8BEF-7300AA319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DF25F-E97B-E4C8-7663-99C704BFA25B}"/>
              </a:ext>
            </a:extLst>
          </p:cNvPr>
          <p:cNvSpPr>
            <a:spLocks noGrp="1"/>
          </p:cNvSpPr>
          <p:nvPr>
            <p:ph type="title"/>
          </p:nvPr>
        </p:nvSpPr>
        <p:spPr>
          <a:xfrm>
            <a:off x="1640156" y="332010"/>
            <a:ext cx="10259744" cy="855412"/>
          </a:xfrm>
        </p:spPr>
        <p:txBody>
          <a:bodyPr>
            <a:noAutofit/>
          </a:bodyPr>
          <a:lstStyle/>
          <a:p>
            <a:r>
              <a:rPr lang="en-US" b="1" dirty="0"/>
              <a:t>Verses 2-8, God’s Appeal</a:t>
            </a:r>
          </a:p>
        </p:txBody>
      </p:sp>
      <p:sp>
        <p:nvSpPr>
          <p:cNvPr id="12" name="Content Placeholder 2">
            <a:extLst>
              <a:ext uri="{FF2B5EF4-FFF2-40B4-BE49-F238E27FC236}">
                <a16:creationId xmlns:a16="http://schemas.microsoft.com/office/drawing/2014/main" id="{1B7B50A2-7742-003E-9778-58DC1B056FC4}"/>
              </a:ext>
            </a:extLst>
          </p:cNvPr>
          <p:cNvSpPr txBox="1">
            <a:spLocks/>
          </p:cNvSpPr>
          <p:nvPr/>
        </p:nvSpPr>
        <p:spPr>
          <a:xfrm>
            <a:off x="2202025" y="1187422"/>
            <a:ext cx="976747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Gen 4:7, “And if you do not do well, sin is </a:t>
            </a:r>
            <a:r>
              <a:rPr lang="en-US" sz="2800" b="1" i="1" u="sng" dirty="0">
                <a:solidFill>
                  <a:schemeClr val="tx1"/>
                </a:solidFill>
              </a:rPr>
              <a:t>crouching</a:t>
            </a:r>
            <a:r>
              <a:rPr lang="en-US" sz="2800" b="1" i="1" dirty="0">
                <a:solidFill>
                  <a:schemeClr val="tx1"/>
                </a:solidFill>
              </a:rPr>
              <a:t> at the door. Its </a:t>
            </a:r>
            <a:r>
              <a:rPr lang="en-US" sz="2800" b="1" i="1" u="sng" dirty="0">
                <a:solidFill>
                  <a:schemeClr val="tx1"/>
                </a:solidFill>
              </a:rPr>
              <a:t>desire is contrary to you</a:t>
            </a:r>
            <a:r>
              <a:rPr lang="en-US" sz="2800" b="1" i="1" dirty="0">
                <a:solidFill>
                  <a:schemeClr val="tx1"/>
                </a:solidFill>
              </a:rPr>
              <a:t>, but you must rule over it.”</a:t>
            </a:r>
            <a:endParaRPr lang="en-US" sz="2400" dirty="0">
              <a:solidFill>
                <a:schemeClr val="tx1"/>
              </a:solidFill>
            </a:endParaRPr>
          </a:p>
          <a:p>
            <a:r>
              <a:rPr lang="en-US" sz="2400" dirty="0">
                <a:solidFill>
                  <a:schemeClr val="tx1"/>
                </a:solidFill>
              </a:rPr>
              <a:t>Compare this verse to this one:</a:t>
            </a:r>
            <a:endParaRPr lang="en-US" sz="2600" dirty="0">
              <a:solidFill>
                <a:schemeClr val="tx1"/>
              </a:solidFill>
            </a:endParaRPr>
          </a:p>
          <a:p>
            <a:r>
              <a:rPr lang="en-US" sz="2800" b="1" i="1" dirty="0">
                <a:solidFill>
                  <a:schemeClr val="tx1"/>
                </a:solidFill>
              </a:rPr>
              <a:t>Gen 3:16, “Your </a:t>
            </a:r>
            <a:r>
              <a:rPr lang="en-US" sz="2800" b="1" i="1" u="sng" dirty="0">
                <a:solidFill>
                  <a:schemeClr val="tx1"/>
                </a:solidFill>
              </a:rPr>
              <a:t>desire shall be contrary </a:t>
            </a:r>
            <a:r>
              <a:rPr lang="en-US" sz="2800" b="1" i="1" dirty="0">
                <a:solidFill>
                  <a:schemeClr val="tx1"/>
                </a:solidFill>
              </a:rPr>
              <a:t>to your husband, but he shall rule over you.”</a:t>
            </a:r>
            <a:endParaRPr lang="en-US" sz="2400" dirty="0">
              <a:solidFill>
                <a:schemeClr val="tx1"/>
              </a:solidFill>
            </a:endParaRPr>
          </a:p>
          <a:p>
            <a:endParaRPr lang="en-US" sz="2400" dirty="0">
              <a:solidFill>
                <a:schemeClr val="tx1"/>
              </a:solidFill>
            </a:endParaRPr>
          </a:p>
          <a:p>
            <a:r>
              <a:rPr lang="en-US" sz="2400" dirty="0">
                <a:solidFill>
                  <a:schemeClr val="tx1"/>
                </a:solidFill>
              </a:rPr>
              <a:t>“desire”, Hebrew </a:t>
            </a:r>
            <a:r>
              <a:rPr lang="en-US" sz="2400" b="1" i="1" dirty="0" err="1">
                <a:solidFill>
                  <a:schemeClr val="tx1"/>
                </a:solidFill>
              </a:rPr>
              <a:t>teshuqua</a:t>
            </a:r>
            <a:r>
              <a:rPr lang="en-US" sz="2400" dirty="0">
                <a:solidFill>
                  <a:schemeClr val="tx1"/>
                </a:solidFill>
              </a:rPr>
              <a:t>, a longing or desire, but not always a healthy one</a:t>
            </a:r>
          </a:p>
          <a:p>
            <a:r>
              <a:rPr lang="en-US" sz="2400" dirty="0">
                <a:solidFill>
                  <a:schemeClr val="tx1"/>
                </a:solidFill>
              </a:rPr>
              <a:t>“crouching” Hebrew </a:t>
            </a:r>
            <a:r>
              <a:rPr lang="en-US" sz="2400" b="1" i="1" dirty="0" err="1">
                <a:solidFill>
                  <a:schemeClr val="tx1"/>
                </a:solidFill>
              </a:rPr>
              <a:t>rabas</a:t>
            </a:r>
            <a:r>
              <a:rPr lang="en-US" sz="2400" dirty="0">
                <a:solidFill>
                  <a:schemeClr val="tx1"/>
                </a:solidFill>
              </a:rPr>
              <a:t>, to lie down or to stalk stealthily</a:t>
            </a:r>
          </a:p>
          <a:p>
            <a:pPr lvl="1"/>
            <a:r>
              <a:rPr lang="en-US" sz="2200" dirty="0">
                <a:solidFill>
                  <a:schemeClr val="tx1"/>
                </a:solidFill>
              </a:rPr>
              <a:t>QUESTION? What is the imagery here? What is “at the door”?</a:t>
            </a:r>
          </a:p>
        </p:txBody>
      </p:sp>
    </p:spTree>
    <p:extLst>
      <p:ext uri="{BB962C8B-B14F-4D97-AF65-F5344CB8AC3E}">
        <p14:creationId xmlns:p14="http://schemas.microsoft.com/office/powerpoint/2010/main" val="334999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6F3C9-EDA0-09DE-B73D-660D70655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F15B57-EFDA-6248-19E5-833DEA232578}"/>
              </a:ext>
            </a:extLst>
          </p:cNvPr>
          <p:cNvSpPr>
            <a:spLocks noGrp="1"/>
          </p:cNvSpPr>
          <p:nvPr>
            <p:ph type="title"/>
          </p:nvPr>
        </p:nvSpPr>
        <p:spPr>
          <a:xfrm>
            <a:off x="1640156" y="332010"/>
            <a:ext cx="10259744" cy="855412"/>
          </a:xfrm>
        </p:spPr>
        <p:txBody>
          <a:bodyPr>
            <a:noAutofit/>
          </a:bodyPr>
          <a:lstStyle/>
          <a:p>
            <a:r>
              <a:rPr lang="en-US" b="1" dirty="0"/>
              <a:t>Verses 2-8, Cain’s Response</a:t>
            </a:r>
          </a:p>
        </p:txBody>
      </p:sp>
      <p:sp>
        <p:nvSpPr>
          <p:cNvPr id="12" name="Content Placeholder 2">
            <a:extLst>
              <a:ext uri="{FF2B5EF4-FFF2-40B4-BE49-F238E27FC236}">
                <a16:creationId xmlns:a16="http://schemas.microsoft.com/office/drawing/2014/main" id="{60FA1590-61A9-9B63-1815-4441F5476061}"/>
              </a:ext>
            </a:extLst>
          </p:cNvPr>
          <p:cNvSpPr txBox="1">
            <a:spLocks/>
          </p:cNvSpPr>
          <p:nvPr/>
        </p:nvSpPr>
        <p:spPr>
          <a:xfrm>
            <a:off x="2202025" y="1068404"/>
            <a:ext cx="9767472" cy="545758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5-The doomed reject the Word of God</a:t>
            </a:r>
          </a:p>
          <a:p>
            <a:pPr lvl="1"/>
            <a:r>
              <a:rPr lang="en-US" sz="2400" dirty="0">
                <a:solidFill>
                  <a:schemeClr val="tx1"/>
                </a:solidFill>
              </a:rPr>
              <a:t>If Cain decides to do things God’s way</a:t>
            </a:r>
          </a:p>
          <a:p>
            <a:pPr lvl="2"/>
            <a:r>
              <a:rPr lang="en-US" sz="2200" dirty="0">
                <a:solidFill>
                  <a:schemeClr val="tx1"/>
                </a:solidFill>
              </a:rPr>
              <a:t>sin will not be able to master him</a:t>
            </a:r>
          </a:p>
          <a:p>
            <a:pPr lvl="1"/>
            <a:r>
              <a:rPr lang="en-US" sz="2400" dirty="0">
                <a:solidFill>
                  <a:schemeClr val="tx1"/>
                </a:solidFill>
              </a:rPr>
              <a:t>But if he </a:t>
            </a:r>
            <a:r>
              <a:rPr lang="en-US" sz="2400" i="1" dirty="0">
                <a:solidFill>
                  <a:schemeClr val="tx1"/>
                </a:solidFill>
              </a:rPr>
              <a:t>rejects</a:t>
            </a:r>
            <a:r>
              <a:rPr lang="en-US" sz="2400" dirty="0">
                <a:solidFill>
                  <a:schemeClr val="tx1"/>
                </a:solidFill>
              </a:rPr>
              <a:t> the way of God,</a:t>
            </a:r>
          </a:p>
          <a:p>
            <a:pPr lvl="2"/>
            <a:r>
              <a:rPr lang="en-US" sz="2200" dirty="0">
                <a:solidFill>
                  <a:schemeClr val="tx1"/>
                </a:solidFill>
              </a:rPr>
              <a:t>he will be </a:t>
            </a:r>
            <a:r>
              <a:rPr lang="en-US" sz="2200" u="sng" dirty="0">
                <a:solidFill>
                  <a:schemeClr val="tx1"/>
                </a:solidFill>
              </a:rPr>
              <a:t>unable to master the sin </a:t>
            </a:r>
            <a:r>
              <a:rPr lang="en-US" sz="2200" dirty="0">
                <a:solidFill>
                  <a:schemeClr val="tx1"/>
                </a:solidFill>
              </a:rPr>
              <a:t>that is </a:t>
            </a:r>
            <a:r>
              <a:rPr lang="en-US" sz="2200" u="sng" dirty="0">
                <a:solidFill>
                  <a:schemeClr val="tx1"/>
                </a:solidFill>
              </a:rPr>
              <a:t>ready to pounce on him at any moment</a:t>
            </a:r>
          </a:p>
          <a:p>
            <a:r>
              <a:rPr lang="en-US" sz="2400" dirty="0">
                <a:solidFill>
                  <a:schemeClr val="tx1"/>
                </a:solidFill>
              </a:rPr>
              <a:t>QUESTION? Were Cain and Abel both born sinners?</a:t>
            </a:r>
          </a:p>
          <a:p>
            <a:pPr lvl="1"/>
            <a:r>
              <a:rPr lang="en-US" sz="2200" dirty="0">
                <a:solidFill>
                  <a:schemeClr val="tx1"/>
                </a:solidFill>
              </a:rPr>
              <a:t>Then what’s the difference between them?</a:t>
            </a:r>
          </a:p>
          <a:p>
            <a:r>
              <a:rPr lang="en-US" sz="2400" dirty="0">
                <a:solidFill>
                  <a:schemeClr val="tx1"/>
                </a:solidFill>
              </a:rPr>
              <a:t>Abel embraced God’s Word (with an appropriate sacrifice)</a:t>
            </a:r>
          </a:p>
          <a:p>
            <a:r>
              <a:rPr lang="en-US" sz="2400" dirty="0">
                <a:solidFill>
                  <a:schemeClr val="tx1"/>
                </a:solidFill>
              </a:rPr>
              <a:t>Cain rejected God’s Word (with an inappropriate sacrifice)</a:t>
            </a:r>
            <a:endParaRPr lang="en-US" sz="2200" dirty="0">
              <a:solidFill>
                <a:schemeClr val="tx1"/>
              </a:solidFill>
            </a:endParaRPr>
          </a:p>
          <a:p>
            <a:r>
              <a:rPr lang="en-US" sz="2400" dirty="0">
                <a:solidFill>
                  <a:schemeClr val="tx1"/>
                </a:solidFill>
              </a:rPr>
              <a:t>QUESTION? Why did Cain reject God’s word?</a:t>
            </a:r>
          </a:p>
          <a:p>
            <a:pPr lvl="1"/>
            <a:r>
              <a:rPr lang="en-US" sz="2200" dirty="0">
                <a:solidFill>
                  <a:schemeClr val="tx1"/>
                </a:solidFill>
              </a:rPr>
              <a:t>He loved his sin and wanted to do things </a:t>
            </a:r>
            <a:r>
              <a:rPr lang="en-US" sz="2200" u="sng" dirty="0">
                <a:solidFill>
                  <a:schemeClr val="tx1"/>
                </a:solidFill>
              </a:rPr>
              <a:t>his own way</a:t>
            </a:r>
          </a:p>
        </p:txBody>
      </p:sp>
    </p:spTree>
    <p:extLst>
      <p:ext uri="{BB962C8B-B14F-4D97-AF65-F5344CB8AC3E}">
        <p14:creationId xmlns:p14="http://schemas.microsoft.com/office/powerpoint/2010/main" val="300150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800D2-5A73-6D77-5E4F-E73D7E04D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5F277-53AE-3D22-D1C6-62739DF47811}"/>
              </a:ext>
            </a:extLst>
          </p:cNvPr>
          <p:cNvSpPr>
            <a:spLocks noGrp="1"/>
          </p:cNvSpPr>
          <p:nvPr>
            <p:ph type="title"/>
          </p:nvPr>
        </p:nvSpPr>
        <p:spPr>
          <a:xfrm>
            <a:off x="1640156" y="332010"/>
            <a:ext cx="10259744" cy="855412"/>
          </a:xfrm>
        </p:spPr>
        <p:txBody>
          <a:bodyPr>
            <a:noAutofit/>
          </a:bodyPr>
          <a:lstStyle/>
          <a:p>
            <a:r>
              <a:rPr lang="en-US" b="1" dirty="0"/>
              <a:t>Verses 2-8, The First Murderous Thought</a:t>
            </a:r>
          </a:p>
        </p:txBody>
      </p:sp>
      <p:sp>
        <p:nvSpPr>
          <p:cNvPr id="12" name="Content Placeholder 2">
            <a:extLst>
              <a:ext uri="{FF2B5EF4-FFF2-40B4-BE49-F238E27FC236}">
                <a16:creationId xmlns:a16="http://schemas.microsoft.com/office/drawing/2014/main" id="{5850CF37-B8B2-0C5B-EC47-761149857EE1}"/>
              </a:ext>
            </a:extLst>
          </p:cNvPr>
          <p:cNvSpPr txBox="1">
            <a:spLocks/>
          </p:cNvSpPr>
          <p:nvPr/>
        </p:nvSpPr>
        <p:spPr>
          <a:xfrm>
            <a:off x="2202025" y="1665170"/>
            <a:ext cx="9767472" cy="486081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Cain spoke to Abel his brother.</a:t>
            </a:r>
          </a:p>
          <a:p>
            <a:endParaRPr lang="en-US" sz="2800" b="1" i="1" dirty="0">
              <a:solidFill>
                <a:schemeClr val="tx1"/>
              </a:solidFill>
            </a:endParaRPr>
          </a:p>
          <a:p>
            <a:pPr lvl="1"/>
            <a:r>
              <a:rPr lang="en-US" sz="2400" dirty="0">
                <a:solidFill>
                  <a:schemeClr val="tx1"/>
                </a:solidFill>
              </a:rPr>
              <a:t>QUESTION? What did they talk about? Any ideas?</a:t>
            </a:r>
          </a:p>
          <a:p>
            <a:pPr lvl="1"/>
            <a:r>
              <a:rPr lang="en-US" sz="2400" dirty="0">
                <a:solidFill>
                  <a:schemeClr val="tx1"/>
                </a:solidFill>
              </a:rPr>
              <a:t>Did Cain tell Abel what God had said to him?</a:t>
            </a:r>
          </a:p>
          <a:p>
            <a:pPr lvl="1"/>
            <a:r>
              <a:rPr lang="en-US" sz="2400" dirty="0">
                <a:solidFill>
                  <a:schemeClr val="tx1"/>
                </a:solidFill>
              </a:rPr>
              <a:t>Did Abel agree with God and encourage Cain to “get right”?</a:t>
            </a:r>
          </a:p>
          <a:p>
            <a:pPr lvl="1"/>
            <a:r>
              <a:rPr lang="en-US" sz="2400" dirty="0">
                <a:solidFill>
                  <a:schemeClr val="tx1"/>
                </a:solidFill>
              </a:rPr>
              <a:t>Was Cain furious with Abel’s response to him?</a:t>
            </a:r>
          </a:p>
          <a:p>
            <a:pPr lvl="1"/>
            <a:r>
              <a:rPr lang="en-US" sz="2400" dirty="0">
                <a:solidFill>
                  <a:schemeClr val="tx1"/>
                </a:solidFill>
              </a:rPr>
              <a:t>Cain could have made the right choice</a:t>
            </a:r>
          </a:p>
          <a:p>
            <a:pPr lvl="1"/>
            <a:r>
              <a:rPr lang="en-US" sz="2400" dirty="0">
                <a:solidFill>
                  <a:schemeClr val="tx1"/>
                </a:solidFill>
              </a:rPr>
              <a:t>God had offered him a way out!</a:t>
            </a:r>
          </a:p>
          <a:p>
            <a:pPr marL="0" indent="0">
              <a:buNone/>
            </a:pPr>
            <a:endParaRPr lang="en-US" sz="2400" b="1" dirty="0">
              <a:solidFill>
                <a:schemeClr val="tx1"/>
              </a:solidFill>
            </a:endParaRPr>
          </a:p>
        </p:txBody>
      </p:sp>
    </p:spTree>
    <p:extLst>
      <p:ext uri="{BB962C8B-B14F-4D97-AF65-F5344CB8AC3E}">
        <p14:creationId xmlns:p14="http://schemas.microsoft.com/office/powerpoint/2010/main" val="282588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A36E3-8D64-AA03-1E68-59C311178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19593-C374-97D9-38A7-2672DEE5D86E}"/>
              </a:ext>
            </a:extLst>
          </p:cNvPr>
          <p:cNvSpPr>
            <a:spLocks noGrp="1"/>
          </p:cNvSpPr>
          <p:nvPr>
            <p:ph type="title"/>
          </p:nvPr>
        </p:nvSpPr>
        <p:spPr>
          <a:xfrm>
            <a:off x="1640156" y="332010"/>
            <a:ext cx="10259744" cy="855412"/>
          </a:xfrm>
        </p:spPr>
        <p:txBody>
          <a:bodyPr>
            <a:noAutofit/>
          </a:bodyPr>
          <a:lstStyle/>
          <a:p>
            <a:r>
              <a:rPr lang="en-US" b="1" dirty="0"/>
              <a:t>Verses 2-8, The First Murder!</a:t>
            </a:r>
          </a:p>
        </p:txBody>
      </p:sp>
      <p:sp>
        <p:nvSpPr>
          <p:cNvPr id="12" name="Content Placeholder 2">
            <a:extLst>
              <a:ext uri="{FF2B5EF4-FFF2-40B4-BE49-F238E27FC236}">
                <a16:creationId xmlns:a16="http://schemas.microsoft.com/office/drawing/2014/main" id="{13EB4802-D409-EECD-A8CC-825BD77A6EA7}"/>
              </a:ext>
            </a:extLst>
          </p:cNvPr>
          <p:cNvSpPr txBox="1">
            <a:spLocks/>
          </p:cNvSpPr>
          <p:nvPr/>
        </p:nvSpPr>
        <p:spPr>
          <a:xfrm>
            <a:off x="2202025" y="1309036"/>
            <a:ext cx="9767472" cy="521695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i="1" dirty="0">
                <a:solidFill>
                  <a:schemeClr val="tx1"/>
                </a:solidFill>
              </a:rPr>
              <a:t>And when they were in the field, Cain rose up against his brother Abel and killed him.</a:t>
            </a:r>
            <a:endParaRPr lang="en-US" sz="2400" b="1" i="1" dirty="0">
              <a:solidFill>
                <a:schemeClr val="tx1"/>
              </a:solidFill>
            </a:endParaRPr>
          </a:p>
          <a:p>
            <a:endParaRPr lang="en-US" sz="2400" b="1" i="1" dirty="0">
              <a:solidFill>
                <a:schemeClr val="tx1"/>
              </a:solidFill>
            </a:endParaRPr>
          </a:p>
          <a:p>
            <a:r>
              <a:rPr lang="en-US" sz="2400" b="1" dirty="0">
                <a:solidFill>
                  <a:schemeClr val="tx1"/>
                </a:solidFill>
              </a:rPr>
              <a:t>6-Unbelievers trample on the goodness and grace of God and go their own way</a:t>
            </a:r>
          </a:p>
          <a:p>
            <a:pPr lvl="1"/>
            <a:r>
              <a:rPr lang="en-US" sz="2400" dirty="0">
                <a:solidFill>
                  <a:schemeClr val="tx1"/>
                </a:solidFill>
              </a:rPr>
              <a:t>Cain had no interest in God’s forgiveness and provision</a:t>
            </a:r>
          </a:p>
          <a:p>
            <a:pPr lvl="1"/>
            <a:r>
              <a:rPr lang="en-US" sz="2400" dirty="0">
                <a:solidFill>
                  <a:schemeClr val="tx1"/>
                </a:solidFill>
              </a:rPr>
              <a:t>“killed”, Hebrew </a:t>
            </a:r>
            <a:r>
              <a:rPr lang="en-US" sz="2400" b="1" i="1" dirty="0" err="1">
                <a:solidFill>
                  <a:schemeClr val="tx1"/>
                </a:solidFill>
              </a:rPr>
              <a:t>harag</a:t>
            </a:r>
            <a:r>
              <a:rPr lang="en-US" sz="2400" dirty="0">
                <a:solidFill>
                  <a:schemeClr val="tx1"/>
                </a:solidFill>
              </a:rPr>
              <a:t>, the strongest Hebrew word for murder</a:t>
            </a:r>
          </a:p>
          <a:p>
            <a:pPr lvl="2"/>
            <a:r>
              <a:rPr lang="en-US" sz="2400" dirty="0">
                <a:solidFill>
                  <a:schemeClr val="tx1"/>
                </a:solidFill>
              </a:rPr>
              <a:t>To smite with deadly intent, to slay, to destroy</a:t>
            </a:r>
          </a:p>
          <a:p>
            <a:pPr lvl="2"/>
            <a:r>
              <a:rPr lang="en-US" sz="2400" dirty="0">
                <a:solidFill>
                  <a:schemeClr val="tx1"/>
                </a:solidFill>
              </a:rPr>
              <a:t>To purposefully murder.</a:t>
            </a:r>
          </a:p>
          <a:p>
            <a:pPr lvl="2"/>
            <a:r>
              <a:rPr lang="en-US" sz="2400" dirty="0">
                <a:solidFill>
                  <a:schemeClr val="tx1"/>
                </a:solidFill>
              </a:rPr>
              <a:t>Premeditated murder in the first degree</a:t>
            </a:r>
          </a:p>
        </p:txBody>
      </p:sp>
    </p:spTree>
    <p:extLst>
      <p:ext uri="{BB962C8B-B14F-4D97-AF65-F5344CB8AC3E}">
        <p14:creationId xmlns:p14="http://schemas.microsoft.com/office/powerpoint/2010/main" val="359004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8B515-A3E2-5E47-79C8-2D22CDEC8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3169E-5E37-4BF9-2AFF-F040805B3821}"/>
              </a:ext>
            </a:extLst>
          </p:cNvPr>
          <p:cNvSpPr>
            <a:spLocks noGrp="1"/>
          </p:cNvSpPr>
          <p:nvPr>
            <p:ph type="title"/>
          </p:nvPr>
        </p:nvSpPr>
        <p:spPr>
          <a:xfrm>
            <a:off x="1640156" y="332010"/>
            <a:ext cx="10259744" cy="855412"/>
          </a:xfrm>
        </p:spPr>
        <p:txBody>
          <a:bodyPr>
            <a:noAutofit/>
          </a:bodyPr>
          <a:lstStyle/>
          <a:p>
            <a:r>
              <a:rPr lang="en-US" b="1" dirty="0"/>
              <a:t>What does the Bible say?</a:t>
            </a:r>
          </a:p>
        </p:txBody>
      </p:sp>
      <p:sp>
        <p:nvSpPr>
          <p:cNvPr id="12" name="Content Placeholder 2">
            <a:extLst>
              <a:ext uri="{FF2B5EF4-FFF2-40B4-BE49-F238E27FC236}">
                <a16:creationId xmlns:a16="http://schemas.microsoft.com/office/drawing/2014/main" id="{9F2B84AC-CDBE-2435-A1EF-B03E9F218F83}"/>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7-Those who trample the grace of God can be easily overwhelmed by sin</a:t>
            </a:r>
          </a:p>
          <a:p>
            <a:pPr lvl="1"/>
            <a:r>
              <a:rPr lang="en-US" sz="2200" dirty="0">
                <a:solidFill>
                  <a:schemeClr val="tx1"/>
                </a:solidFill>
              </a:rPr>
              <a:t>This is the image of the pouncing Lion.</a:t>
            </a:r>
          </a:p>
          <a:p>
            <a:pPr lvl="2"/>
            <a:r>
              <a:rPr lang="en-US" sz="2000" i="1" dirty="0">
                <a:solidFill>
                  <a:schemeClr val="tx1"/>
                </a:solidFill>
              </a:rPr>
              <a:t>1 Pet 5:8-9, Be sober-minded; be watchful. Your adversary the devil prowls around like a roaring lion, seeking someone to devour. 9 Resist him, firm in your faith, knowing that the same kinds of suffering are being experienced by your brotherhood throughout the world.</a:t>
            </a:r>
          </a:p>
          <a:p>
            <a:pPr lvl="1"/>
            <a:r>
              <a:rPr lang="en-US" sz="2200" dirty="0">
                <a:solidFill>
                  <a:schemeClr val="tx1"/>
                </a:solidFill>
              </a:rPr>
              <a:t> Sinful thoughts lead to sinful actions</a:t>
            </a:r>
          </a:p>
          <a:p>
            <a:pPr lvl="2"/>
            <a:r>
              <a:rPr lang="en-US" sz="2000" i="1" dirty="0">
                <a:solidFill>
                  <a:schemeClr val="tx1"/>
                </a:solidFill>
              </a:rPr>
              <a:t>James 1:12-15, Blessed is the man who remains steadfast under trial, for when he has stood the test he will receive the crown of life, which God has promised to those who love him. 13 Let no one say when he is tempted, “I am being tempted by God,” for God cannot be tempted with evil, and he himself tempts no one. 14 But each person is tempted when he is lured and enticed by his own desire. 15 Then desire when it has conceived gives birth to sin, and </a:t>
            </a:r>
            <a:r>
              <a:rPr lang="en-US" sz="2000" i="1" u="sng" dirty="0">
                <a:solidFill>
                  <a:schemeClr val="tx1"/>
                </a:solidFill>
              </a:rPr>
              <a:t>sin when it is fully grown brings forth death.</a:t>
            </a:r>
          </a:p>
        </p:txBody>
      </p:sp>
    </p:spTree>
    <p:extLst>
      <p:ext uri="{BB962C8B-B14F-4D97-AF65-F5344CB8AC3E}">
        <p14:creationId xmlns:p14="http://schemas.microsoft.com/office/powerpoint/2010/main" val="375602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55FDE-C24C-FA23-2A52-301BCE9230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27313-E9B7-9B29-0D1E-76DFEE56CEB2}"/>
              </a:ext>
            </a:extLst>
          </p:cNvPr>
          <p:cNvSpPr>
            <a:spLocks noGrp="1"/>
          </p:cNvSpPr>
          <p:nvPr>
            <p:ph type="title"/>
          </p:nvPr>
        </p:nvSpPr>
        <p:spPr>
          <a:xfrm>
            <a:off x="1640156" y="332010"/>
            <a:ext cx="10259744" cy="855412"/>
          </a:xfrm>
        </p:spPr>
        <p:txBody>
          <a:bodyPr>
            <a:noAutofit/>
          </a:bodyPr>
          <a:lstStyle/>
          <a:p>
            <a:r>
              <a:rPr lang="en-US" b="1" dirty="0"/>
              <a:t>What do we see in the news?</a:t>
            </a:r>
          </a:p>
        </p:txBody>
      </p:sp>
      <p:sp>
        <p:nvSpPr>
          <p:cNvPr id="12" name="Content Placeholder 2">
            <a:extLst>
              <a:ext uri="{FF2B5EF4-FFF2-40B4-BE49-F238E27FC236}">
                <a16:creationId xmlns:a16="http://schemas.microsoft.com/office/drawing/2014/main" id="{44E52DFB-AA8C-4F41-B3C5-C4C797EC51F5}"/>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Two men get into an argument, the shooting starts</a:t>
            </a:r>
          </a:p>
          <a:p>
            <a:r>
              <a:rPr lang="en-US" sz="2400" dirty="0">
                <a:solidFill>
                  <a:schemeClr val="tx1"/>
                </a:solidFill>
              </a:rPr>
              <a:t>Someone ends up dead</a:t>
            </a:r>
          </a:p>
          <a:p>
            <a:r>
              <a:rPr lang="en-US" sz="2400" dirty="0">
                <a:solidFill>
                  <a:schemeClr val="tx1"/>
                </a:solidFill>
              </a:rPr>
              <a:t>The root issue is </a:t>
            </a:r>
            <a:r>
              <a:rPr lang="en-US" sz="2400" u="sng" dirty="0">
                <a:solidFill>
                  <a:schemeClr val="tx1"/>
                </a:solidFill>
              </a:rPr>
              <a:t>what we believe about God</a:t>
            </a:r>
          </a:p>
          <a:p>
            <a:pPr lvl="1"/>
            <a:r>
              <a:rPr lang="en-US" sz="2200" dirty="0">
                <a:solidFill>
                  <a:schemeClr val="tx1"/>
                </a:solidFill>
              </a:rPr>
              <a:t>QUESTION? What did Eve believe about God’s character?</a:t>
            </a:r>
          </a:p>
          <a:p>
            <a:pPr lvl="2"/>
            <a:r>
              <a:rPr lang="en-US" sz="2200" dirty="0">
                <a:solidFill>
                  <a:schemeClr val="tx1"/>
                </a:solidFill>
              </a:rPr>
              <a:t>Satan impugned God’s character and Eve believed him</a:t>
            </a:r>
          </a:p>
          <a:p>
            <a:pPr lvl="1"/>
            <a:r>
              <a:rPr lang="en-US" sz="2200" dirty="0">
                <a:solidFill>
                  <a:schemeClr val="tx1"/>
                </a:solidFill>
              </a:rPr>
              <a:t>QUESTION? What did Cain believe about God’s character?</a:t>
            </a:r>
          </a:p>
          <a:p>
            <a:pPr lvl="2"/>
            <a:r>
              <a:rPr lang="en-US" sz="2000" dirty="0">
                <a:solidFill>
                  <a:schemeClr val="tx1"/>
                </a:solidFill>
              </a:rPr>
              <a:t>Cain </a:t>
            </a:r>
            <a:r>
              <a:rPr lang="en-US" sz="2000" u="sng" dirty="0">
                <a:solidFill>
                  <a:schemeClr val="tx1"/>
                </a:solidFill>
              </a:rPr>
              <a:t>acted without faith</a:t>
            </a:r>
            <a:r>
              <a:rPr lang="en-US" sz="2000" dirty="0">
                <a:solidFill>
                  <a:schemeClr val="tx1"/>
                </a:solidFill>
              </a:rPr>
              <a:t>, because he didn’t recognize God’s character, and that God deserves our worship (he was indifferent)</a:t>
            </a:r>
          </a:p>
          <a:p>
            <a:pPr lvl="2"/>
            <a:r>
              <a:rPr lang="en-US" sz="2000" i="1" u="sng" dirty="0">
                <a:solidFill>
                  <a:schemeClr val="tx1"/>
                </a:solidFill>
              </a:rPr>
              <a:t>Nonchalant</a:t>
            </a:r>
            <a:r>
              <a:rPr lang="en-US" sz="2000" i="1" dirty="0">
                <a:solidFill>
                  <a:schemeClr val="tx1"/>
                </a:solidFill>
              </a:rPr>
              <a:t>: feeling or appearing casually calm and relaxed; not displaying anxiety, interest, or enthusiasm.</a:t>
            </a:r>
          </a:p>
          <a:p>
            <a:pPr lvl="1"/>
            <a:r>
              <a:rPr lang="en-US" sz="2400" dirty="0">
                <a:solidFill>
                  <a:schemeClr val="tx1"/>
                </a:solidFill>
              </a:rPr>
              <a:t>Abel </a:t>
            </a:r>
            <a:r>
              <a:rPr lang="en-US" sz="2400" u="sng" dirty="0">
                <a:solidFill>
                  <a:schemeClr val="tx1"/>
                </a:solidFill>
              </a:rPr>
              <a:t>acted in faith </a:t>
            </a:r>
            <a:r>
              <a:rPr lang="en-US" sz="2400" dirty="0">
                <a:solidFill>
                  <a:schemeClr val="tx1"/>
                </a:solidFill>
              </a:rPr>
              <a:t>because he understood the character of God, believed Him, and worshipped Him appropriately</a:t>
            </a:r>
          </a:p>
        </p:txBody>
      </p:sp>
    </p:spTree>
    <p:extLst>
      <p:ext uri="{BB962C8B-B14F-4D97-AF65-F5344CB8AC3E}">
        <p14:creationId xmlns:p14="http://schemas.microsoft.com/office/powerpoint/2010/main" val="148117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4DBAB-A9F9-8AB3-8DE5-B43067EBC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49FB2-9528-0523-1BD4-11AB67C34F93}"/>
              </a:ext>
            </a:extLst>
          </p:cNvPr>
          <p:cNvSpPr>
            <a:spLocks noGrp="1"/>
          </p:cNvSpPr>
          <p:nvPr>
            <p:ph type="title"/>
          </p:nvPr>
        </p:nvSpPr>
        <p:spPr>
          <a:xfrm>
            <a:off x="1640156" y="332010"/>
            <a:ext cx="10259744" cy="855412"/>
          </a:xfrm>
        </p:spPr>
        <p:txBody>
          <a:bodyPr>
            <a:noAutofit/>
          </a:bodyPr>
          <a:lstStyle/>
          <a:p>
            <a:r>
              <a:rPr lang="en-US" b="1" dirty="0"/>
              <a:t>What did Jesus say about Abel?</a:t>
            </a:r>
          </a:p>
        </p:txBody>
      </p:sp>
      <p:sp>
        <p:nvSpPr>
          <p:cNvPr id="12" name="Content Placeholder 2">
            <a:extLst>
              <a:ext uri="{FF2B5EF4-FFF2-40B4-BE49-F238E27FC236}">
                <a16:creationId xmlns:a16="http://schemas.microsoft.com/office/drawing/2014/main" id="{F7171365-C044-5920-F666-F675305F462D}"/>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Jesus is speaking to the Pharisees:</a:t>
            </a:r>
          </a:p>
          <a:p>
            <a:pPr lvl="1"/>
            <a:r>
              <a:rPr lang="en-US" sz="2200" i="1" dirty="0">
                <a:solidFill>
                  <a:schemeClr val="tx1"/>
                </a:solidFill>
              </a:rPr>
              <a:t>Mat 23:34-36 (NLT), “Therefore, I am sending you prophets and wise men and teachers of religious law. But you will kill some by crucifixion, and you will flog others with whips in your synagogues, chasing them from city to city. 35 As a result, </a:t>
            </a:r>
            <a:r>
              <a:rPr lang="en-US" sz="2200" i="1" u="sng" dirty="0">
                <a:solidFill>
                  <a:schemeClr val="tx1"/>
                </a:solidFill>
              </a:rPr>
              <a:t>you will be held responsible for the murder of all godly people of all time—from the murder of righteous Abel</a:t>
            </a:r>
            <a:r>
              <a:rPr lang="en-US" sz="2200" i="1" dirty="0">
                <a:solidFill>
                  <a:schemeClr val="tx1"/>
                </a:solidFill>
              </a:rPr>
              <a:t> to the murder of Zechariah son of </a:t>
            </a:r>
            <a:r>
              <a:rPr lang="en-US" sz="2200" i="1" dirty="0" err="1">
                <a:solidFill>
                  <a:schemeClr val="tx1"/>
                </a:solidFill>
              </a:rPr>
              <a:t>Berekiah</a:t>
            </a:r>
            <a:r>
              <a:rPr lang="en-US" sz="2200" i="1" dirty="0">
                <a:solidFill>
                  <a:schemeClr val="tx1"/>
                </a:solidFill>
              </a:rPr>
              <a:t>, whom you killed in the Temple between the sanctuary and the altar. 36 I tell you the truth, this judgment will fall on this very generation.</a:t>
            </a:r>
          </a:p>
          <a:p>
            <a:r>
              <a:rPr lang="en-US" sz="2400" dirty="0">
                <a:solidFill>
                  <a:schemeClr val="tx1"/>
                </a:solidFill>
              </a:rPr>
              <a:t>Abel was the first Old Testament martyr</a:t>
            </a:r>
            <a:endParaRPr lang="en-US" sz="2200" dirty="0">
              <a:solidFill>
                <a:schemeClr val="tx1"/>
              </a:solidFill>
            </a:endParaRPr>
          </a:p>
          <a:p>
            <a:r>
              <a:rPr lang="en-US" sz="2400" dirty="0">
                <a:solidFill>
                  <a:schemeClr val="tx1"/>
                </a:solidFill>
              </a:rPr>
              <a:t>Zechariah was the last Old Testament martyr</a:t>
            </a:r>
          </a:p>
          <a:p>
            <a:r>
              <a:rPr lang="en-US" sz="2400" dirty="0">
                <a:solidFill>
                  <a:schemeClr val="tx1"/>
                </a:solidFill>
              </a:rPr>
              <a:t>The blood of all martyrs between Abel and Zechariah is upon those who reject God</a:t>
            </a:r>
          </a:p>
        </p:txBody>
      </p:sp>
    </p:spTree>
    <p:extLst>
      <p:ext uri="{BB962C8B-B14F-4D97-AF65-F5344CB8AC3E}">
        <p14:creationId xmlns:p14="http://schemas.microsoft.com/office/powerpoint/2010/main" val="407916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5C6B7-BEA1-3040-E678-60278E227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63363-5E75-30F4-F528-4879FA73EE3F}"/>
              </a:ext>
            </a:extLst>
          </p:cNvPr>
          <p:cNvSpPr>
            <a:spLocks noGrp="1"/>
          </p:cNvSpPr>
          <p:nvPr>
            <p:ph type="title"/>
          </p:nvPr>
        </p:nvSpPr>
        <p:spPr>
          <a:xfrm>
            <a:off x="1640156" y="332010"/>
            <a:ext cx="10259744" cy="855412"/>
          </a:xfrm>
        </p:spPr>
        <p:txBody>
          <a:bodyPr>
            <a:noAutofit/>
          </a:bodyPr>
          <a:lstStyle/>
          <a:p>
            <a:r>
              <a:rPr lang="en-US" b="1" dirty="0"/>
              <a:t>Abel is a “Hero of the faith”</a:t>
            </a:r>
          </a:p>
        </p:txBody>
      </p:sp>
      <p:sp>
        <p:nvSpPr>
          <p:cNvPr id="12" name="Content Placeholder 2">
            <a:extLst>
              <a:ext uri="{FF2B5EF4-FFF2-40B4-BE49-F238E27FC236}">
                <a16:creationId xmlns:a16="http://schemas.microsoft.com/office/drawing/2014/main" id="{0CB2449E-7E4F-1DA7-1676-157E179850C3}"/>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The writer of Hebrews says this:</a:t>
            </a:r>
          </a:p>
          <a:p>
            <a:pPr lvl="1"/>
            <a:r>
              <a:rPr lang="en-US" sz="2200" i="1" dirty="0">
                <a:solidFill>
                  <a:schemeClr val="tx1"/>
                </a:solidFill>
              </a:rPr>
              <a:t>Heb 11:1-4, Now faith is the assurance of things hoped for, the conviction of things not seen. 2 </a:t>
            </a:r>
            <a:r>
              <a:rPr lang="en-US" sz="2200" i="1" u="sng" dirty="0">
                <a:solidFill>
                  <a:schemeClr val="tx1"/>
                </a:solidFill>
              </a:rPr>
              <a:t>For by it the people of old received their commendation. </a:t>
            </a:r>
            <a:r>
              <a:rPr lang="en-US" sz="2200" i="1" dirty="0">
                <a:solidFill>
                  <a:schemeClr val="tx1"/>
                </a:solidFill>
              </a:rPr>
              <a:t>3 By faith we understand that the universe was created by the word of God, so that what is seen was not made out of things that are visible. 4 </a:t>
            </a:r>
            <a:r>
              <a:rPr lang="en-US" sz="2200" i="1" u="sng" dirty="0">
                <a:solidFill>
                  <a:schemeClr val="tx1"/>
                </a:solidFill>
              </a:rPr>
              <a:t>By faith Abel offered to God a more acceptable sacrifice than Cain, through which he was commended as righteous, God commending him by accepting his gifts. And through his faith, though he died, he still speaks. </a:t>
            </a:r>
          </a:p>
          <a:p>
            <a:r>
              <a:rPr lang="en-US" sz="2400" dirty="0">
                <a:solidFill>
                  <a:schemeClr val="tx1"/>
                </a:solidFill>
              </a:rPr>
              <a:t>QUESTION? Why was Abel commended?</a:t>
            </a:r>
            <a:endParaRPr lang="en-US" sz="2200" dirty="0">
              <a:solidFill>
                <a:schemeClr val="tx1"/>
              </a:solidFill>
            </a:endParaRPr>
          </a:p>
          <a:p>
            <a:r>
              <a:rPr lang="en-US" sz="2400" dirty="0">
                <a:solidFill>
                  <a:schemeClr val="tx1"/>
                </a:solidFill>
              </a:rPr>
              <a:t>QUESTION? Why was Cain condemned?</a:t>
            </a:r>
          </a:p>
          <a:p>
            <a:r>
              <a:rPr lang="en-US" sz="2400" dirty="0">
                <a:solidFill>
                  <a:schemeClr val="tx1"/>
                </a:solidFill>
              </a:rPr>
              <a:t>The issue is entirely one of FAITH! </a:t>
            </a:r>
          </a:p>
          <a:p>
            <a:r>
              <a:rPr lang="en-US" sz="2400" dirty="0">
                <a:solidFill>
                  <a:schemeClr val="tx1"/>
                </a:solidFill>
              </a:rPr>
              <a:t>So, what should our attitude be toward what God says?</a:t>
            </a:r>
          </a:p>
        </p:txBody>
      </p:sp>
    </p:spTree>
    <p:extLst>
      <p:ext uri="{BB962C8B-B14F-4D97-AF65-F5344CB8AC3E}">
        <p14:creationId xmlns:p14="http://schemas.microsoft.com/office/powerpoint/2010/main" val="245890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E9FF2-662F-3B5E-CD65-AC1FE16C2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4D6F1F-2812-B71F-1049-3B40DBA57BA7}"/>
              </a:ext>
            </a:extLst>
          </p:cNvPr>
          <p:cNvSpPr>
            <a:spLocks noGrp="1"/>
          </p:cNvSpPr>
          <p:nvPr>
            <p:ph type="title"/>
          </p:nvPr>
        </p:nvSpPr>
        <p:spPr>
          <a:xfrm>
            <a:off x="1640156" y="332010"/>
            <a:ext cx="10259744" cy="855412"/>
          </a:xfrm>
        </p:spPr>
        <p:txBody>
          <a:bodyPr>
            <a:noAutofit/>
          </a:bodyPr>
          <a:lstStyle/>
          <a:p>
            <a:r>
              <a:rPr lang="en-US" b="1" dirty="0"/>
              <a:t>What does history reveal?</a:t>
            </a:r>
          </a:p>
        </p:txBody>
      </p:sp>
      <p:sp>
        <p:nvSpPr>
          <p:cNvPr id="12" name="Content Placeholder 2">
            <a:extLst>
              <a:ext uri="{FF2B5EF4-FFF2-40B4-BE49-F238E27FC236}">
                <a16:creationId xmlns:a16="http://schemas.microsoft.com/office/drawing/2014/main" id="{87DF037D-CAA5-C451-3DAB-4643C2239DF3}"/>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chemeClr val="tx1"/>
                </a:solidFill>
              </a:rPr>
              <a:t>"If I were asked today to formulate as concisely as possible the main cause of the ruinous Revolution that swallowed up some sixty million of our people (Russia), I could not put it more accurately than to repeat: Men have forgotten God; that's why all this has happened." - Aleksandr Solzhenitsyn 1983</a:t>
            </a:r>
          </a:p>
        </p:txBody>
      </p:sp>
    </p:spTree>
    <p:extLst>
      <p:ext uri="{BB962C8B-B14F-4D97-AF65-F5344CB8AC3E}">
        <p14:creationId xmlns:p14="http://schemas.microsoft.com/office/powerpoint/2010/main" val="75818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621EF-FC6E-84B5-C74D-EDB1534BC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CA28C-E258-8D25-4E5A-ED978D0BF2C7}"/>
              </a:ext>
            </a:extLst>
          </p:cNvPr>
          <p:cNvSpPr>
            <a:spLocks noGrp="1"/>
          </p:cNvSpPr>
          <p:nvPr>
            <p:ph type="title"/>
          </p:nvPr>
        </p:nvSpPr>
        <p:spPr>
          <a:xfrm>
            <a:off x="1640156" y="332010"/>
            <a:ext cx="10259744" cy="855412"/>
          </a:xfrm>
        </p:spPr>
        <p:txBody>
          <a:bodyPr>
            <a:noAutofit/>
          </a:bodyPr>
          <a:lstStyle/>
          <a:p>
            <a:r>
              <a:rPr lang="en-US" b="1" dirty="0"/>
              <a:t>Next Time!</a:t>
            </a:r>
          </a:p>
        </p:txBody>
      </p:sp>
      <p:sp>
        <p:nvSpPr>
          <p:cNvPr id="12" name="Content Placeholder 2">
            <a:extLst>
              <a:ext uri="{FF2B5EF4-FFF2-40B4-BE49-F238E27FC236}">
                <a16:creationId xmlns:a16="http://schemas.microsoft.com/office/drawing/2014/main" id="{CC538EE2-9600-A845-8A28-001A6C6A3517}"/>
              </a:ext>
            </a:extLst>
          </p:cNvPr>
          <p:cNvSpPr txBox="1">
            <a:spLocks/>
          </p:cNvSpPr>
          <p:nvPr/>
        </p:nvSpPr>
        <p:spPr>
          <a:xfrm>
            <a:off x="2202025" y="1187422"/>
            <a:ext cx="9767472" cy="53385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Genesis 4:8-26</a:t>
            </a:r>
          </a:p>
          <a:p>
            <a:pPr lvl="1"/>
            <a:r>
              <a:rPr lang="en-US" sz="2200" dirty="0">
                <a:solidFill>
                  <a:schemeClr val="tx1"/>
                </a:solidFill>
              </a:rPr>
              <a:t>The Consequences of Sin</a:t>
            </a:r>
          </a:p>
          <a:p>
            <a:pPr lvl="2"/>
            <a:r>
              <a:rPr lang="en-US" sz="2000" dirty="0">
                <a:solidFill>
                  <a:schemeClr val="tx1"/>
                </a:solidFill>
              </a:rPr>
              <a:t>God’s Question</a:t>
            </a:r>
          </a:p>
          <a:p>
            <a:pPr lvl="2"/>
            <a:r>
              <a:rPr lang="en-US" sz="2000" dirty="0">
                <a:solidFill>
                  <a:schemeClr val="tx1"/>
                </a:solidFill>
              </a:rPr>
              <a:t>Cain’s Response</a:t>
            </a:r>
          </a:p>
          <a:p>
            <a:pPr lvl="2"/>
            <a:r>
              <a:rPr lang="en-US" sz="2000" dirty="0">
                <a:solidFill>
                  <a:schemeClr val="tx1"/>
                </a:solidFill>
              </a:rPr>
              <a:t>God’s Curse</a:t>
            </a:r>
          </a:p>
          <a:p>
            <a:pPr lvl="2"/>
            <a:r>
              <a:rPr lang="en-US" sz="2000" dirty="0">
                <a:solidFill>
                  <a:schemeClr val="tx1"/>
                </a:solidFill>
              </a:rPr>
              <a:t>Cain’s Complaint</a:t>
            </a:r>
          </a:p>
          <a:p>
            <a:pPr lvl="2"/>
            <a:r>
              <a:rPr lang="en-US" sz="2000" dirty="0">
                <a:solidFill>
                  <a:schemeClr val="tx1"/>
                </a:solidFill>
              </a:rPr>
              <a:t>God’s Provision</a:t>
            </a:r>
          </a:p>
          <a:p>
            <a:pPr lvl="1"/>
            <a:r>
              <a:rPr lang="en-US" sz="2200" dirty="0">
                <a:solidFill>
                  <a:schemeClr val="tx1"/>
                </a:solidFill>
              </a:rPr>
              <a:t>The </a:t>
            </a:r>
            <a:r>
              <a:rPr lang="en-US" sz="2200" dirty="0" err="1">
                <a:solidFill>
                  <a:schemeClr val="tx1"/>
                </a:solidFill>
              </a:rPr>
              <a:t>Toledot</a:t>
            </a:r>
            <a:r>
              <a:rPr lang="en-US" sz="2200" dirty="0">
                <a:solidFill>
                  <a:schemeClr val="tx1"/>
                </a:solidFill>
              </a:rPr>
              <a:t> of Cain</a:t>
            </a:r>
          </a:p>
          <a:p>
            <a:pPr lvl="1"/>
            <a:r>
              <a:rPr lang="en-US" sz="2200" dirty="0">
                <a:solidFill>
                  <a:schemeClr val="tx1"/>
                </a:solidFill>
              </a:rPr>
              <a:t>The Origin </a:t>
            </a:r>
            <a:r>
              <a:rPr lang="en-US" sz="2200">
                <a:solidFill>
                  <a:schemeClr val="tx1"/>
                </a:solidFill>
              </a:rPr>
              <a:t>of Secular Society</a:t>
            </a:r>
            <a:endParaRPr lang="en-US" sz="2200" dirty="0">
              <a:solidFill>
                <a:schemeClr val="tx1"/>
              </a:solidFill>
            </a:endParaRPr>
          </a:p>
          <a:p>
            <a:pPr lvl="1"/>
            <a:r>
              <a:rPr lang="en-US" sz="2200" dirty="0">
                <a:solidFill>
                  <a:schemeClr val="tx1"/>
                </a:solidFill>
              </a:rPr>
              <a:t>The Timeline from Creation</a:t>
            </a:r>
          </a:p>
        </p:txBody>
      </p:sp>
    </p:spTree>
    <p:extLst>
      <p:ext uri="{BB962C8B-B14F-4D97-AF65-F5344CB8AC3E}">
        <p14:creationId xmlns:p14="http://schemas.microsoft.com/office/powerpoint/2010/main" val="203986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4"/>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32342</TotalTime>
  <Words>4189</Words>
  <Application>Microsoft Macintosh PowerPoint</Application>
  <PresentationFormat>Widescreen</PresentationFormat>
  <Paragraphs>323</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Arial</vt:lpstr>
      <vt:lpstr>Century Gothic</vt:lpstr>
      <vt:lpstr>Copperplate</vt:lpstr>
      <vt:lpstr>Wingdings 3</vt:lpstr>
      <vt:lpstr>Wisp</vt:lpstr>
      <vt:lpstr>PowerPoint Presentation</vt:lpstr>
      <vt:lpstr>PowerPoint Presentation</vt:lpstr>
      <vt:lpstr>Review of last session</vt:lpstr>
      <vt:lpstr>Review of last session</vt:lpstr>
      <vt:lpstr>Conclusion Genesis 3:20-24, The man called his wife's name Eve, because she was the mother of all living. 21 And the Lord God made for Adam and for his wife garments of skins and clothed them.  22 Then the Lord God said, “Behold, the man has become like one of us in knowing good and evil. Now, lest he reach out his hand and take also of the tree of life and eat, and live forever—” 23 therefore the Lord God sent him out from the garden of Eden to work the ground from which he was taken. 24 He drove out the man, and at the east of the garden of Eden he placed the cherubim and a flaming sword that turned every way to guard the way to the tree of life.  </vt:lpstr>
      <vt:lpstr>Thinking about the fall</vt:lpstr>
      <vt:lpstr>Thinking about the fall</vt:lpstr>
      <vt:lpstr>Thinking about the fall</vt:lpstr>
      <vt:lpstr>Thinking about the fall</vt:lpstr>
      <vt:lpstr>Thinking about the fall</vt:lpstr>
      <vt:lpstr>Thinking about the fall</vt:lpstr>
      <vt:lpstr>PowerPoint Presentation</vt:lpstr>
      <vt:lpstr>Genesis 4:1-8</vt:lpstr>
      <vt:lpstr>Verse 1</vt:lpstr>
      <vt:lpstr>Verse 1</vt:lpstr>
      <vt:lpstr>Verse 2</vt:lpstr>
      <vt:lpstr>Verses 2-8</vt:lpstr>
      <vt:lpstr>Verses 2-8, the Offerings</vt:lpstr>
      <vt:lpstr>Verses 2-8, the Offerings</vt:lpstr>
      <vt:lpstr>Verses 2-8, the Offerings</vt:lpstr>
      <vt:lpstr>Verses 2-8, the Offerings</vt:lpstr>
      <vt:lpstr>Verses 2-8, the Response</vt:lpstr>
      <vt:lpstr>Verses 2-8, the Response</vt:lpstr>
      <vt:lpstr>Verses 2-8, the Response</vt:lpstr>
      <vt:lpstr>Verses 2-8, the Response</vt:lpstr>
      <vt:lpstr>Verses 2-8, God’s Appeal</vt:lpstr>
      <vt:lpstr>Verses 2-8, God’s Appeal</vt:lpstr>
      <vt:lpstr>Verses 2-8, God’s Appeal</vt:lpstr>
      <vt:lpstr>Verses 2-8, Cain’s Response</vt:lpstr>
      <vt:lpstr>Verses 2-8, The First Murderous Thought</vt:lpstr>
      <vt:lpstr>Verses 2-8, The First Murder!</vt:lpstr>
      <vt:lpstr>What does the Bible say?</vt:lpstr>
      <vt:lpstr>What do we see in the news?</vt:lpstr>
      <vt:lpstr>What did Jesus say about Abel?</vt:lpstr>
      <vt:lpstr>Abel is a “Hero of the faith”</vt:lpstr>
      <vt:lpstr>What does history reveal?</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257</cp:revision>
  <cp:lastPrinted>2025-02-11T23:58:00Z</cp:lastPrinted>
  <dcterms:created xsi:type="dcterms:W3CDTF">2025-01-12T14:28:36Z</dcterms:created>
  <dcterms:modified xsi:type="dcterms:W3CDTF">2025-02-17T20:09:01Z</dcterms:modified>
</cp:coreProperties>
</file>