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61"/>
  </p:notesMasterIdLst>
  <p:sldIdLst>
    <p:sldId id="582" r:id="rId2"/>
    <p:sldId id="602" r:id="rId3"/>
    <p:sldId id="603" r:id="rId4"/>
    <p:sldId id="606" r:id="rId5"/>
    <p:sldId id="607" r:id="rId6"/>
    <p:sldId id="609" r:id="rId7"/>
    <p:sldId id="610" r:id="rId8"/>
    <p:sldId id="611" r:id="rId9"/>
    <p:sldId id="612" r:id="rId10"/>
    <p:sldId id="613" r:id="rId11"/>
    <p:sldId id="614" r:id="rId12"/>
    <p:sldId id="615" r:id="rId13"/>
    <p:sldId id="616" r:id="rId14"/>
    <p:sldId id="617" r:id="rId15"/>
    <p:sldId id="621" r:id="rId16"/>
    <p:sldId id="622" r:id="rId17"/>
    <p:sldId id="623" r:id="rId18"/>
    <p:sldId id="624" r:id="rId19"/>
    <p:sldId id="618" r:id="rId20"/>
    <p:sldId id="619" r:id="rId21"/>
    <p:sldId id="620" r:id="rId22"/>
    <p:sldId id="625" r:id="rId23"/>
    <p:sldId id="626" r:id="rId24"/>
    <p:sldId id="627" r:id="rId25"/>
    <p:sldId id="628" r:id="rId26"/>
    <p:sldId id="629" r:id="rId27"/>
    <p:sldId id="630" r:id="rId28"/>
    <p:sldId id="631" r:id="rId29"/>
    <p:sldId id="632" r:id="rId30"/>
    <p:sldId id="633" r:id="rId31"/>
    <p:sldId id="634" r:id="rId32"/>
    <p:sldId id="635" r:id="rId33"/>
    <p:sldId id="256" r:id="rId34"/>
    <p:sldId id="257" r:id="rId35"/>
    <p:sldId id="258" r:id="rId36"/>
    <p:sldId id="259" r:id="rId37"/>
    <p:sldId id="260" r:id="rId38"/>
    <p:sldId id="261" r:id="rId39"/>
    <p:sldId id="262" r:id="rId40"/>
    <p:sldId id="263" r:id="rId41"/>
    <p:sldId id="264" r:id="rId42"/>
    <p:sldId id="265" r:id="rId43"/>
    <p:sldId id="266" r:id="rId44"/>
    <p:sldId id="267" r:id="rId45"/>
    <p:sldId id="268" r:id="rId46"/>
    <p:sldId id="269" r:id="rId47"/>
    <p:sldId id="270" r:id="rId48"/>
    <p:sldId id="636" r:id="rId49"/>
    <p:sldId id="645" r:id="rId50"/>
    <p:sldId id="637" r:id="rId51"/>
    <p:sldId id="638" r:id="rId52"/>
    <p:sldId id="639" r:id="rId53"/>
    <p:sldId id="640" r:id="rId54"/>
    <p:sldId id="641" r:id="rId55"/>
    <p:sldId id="642" r:id="rId56"/>
    <p:sldId id="643" r:id="rId57"/>
    <p:sldId id="644" r:id="rId58"/>
    <p:sldId id="646" r:id="rId59"/>
    <p:sldId id="647" r:id="rId6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1B40"/>
    <a:srgbClr val="C4A12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41"/>
    <p:restoredTop sz="94304"/>
  </p:normalViewPr>
  <p:slideViewPr>
    <p:cSldViewPr snapToGrid="0">
      <p:cViewPr varScale="1">
        <p:scale>
          <a:sx n="339" d="100"/>
          <a:sy n="339" d="100"/>
        </p:scale>
        <p:origin x="680" y="1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3C2FDC-A106-0A46-9150-6204F5E461F4}" type="datetimeFigureOut">
              <a:rPr lang="en-US" smtClean="0"/>
              <a:t>4/15/25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3C87DA-5334-EE43-AEDD-3F6C6E681030}" type="slidenum">
              <a:rPr lang="en-US" smtClean="0"/>
              <a:t>‹#›</a:t>
            </a:fld>
            <a:endParaRPr lang="en-US"/>
          </a:p>
        </p:txBody>
      </p:sp>
    </p:spTree>
    <p:extLst>
      <p:ext uri="{BB962C8B-B14F-4D97-AF65-F5344CB8AC3E}">
        <p14:creationId xmlns:p14="http://schemas.microsoft.com/office/powerpoint/2010/main" val="530573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62217-7E60-3477-056C-27D1112682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47A278-B595-67AD-0BCB-4CF087E866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C37323-1157-53D5-7B66-0DAFEB62533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22D5122-5672-3AD5-82AA-48256A906039}"/>
              </a:ext>
            </a:extLst>
          </p:cNvPr>
          <p:cNvSpPr>
            <a:spLocks noGrp="1"/>
          </p:cNvSpPr>
          <p:nvPr>
            <p:ph type="sldNum" sz="quarter" idx="5"/>
          </p:nvPr>
        </p:nvSpPr>
        <p:spPr/>
        <p:txBody>
          <a:bodyPr/>
          <a:lstStyle/>
          <a:p>
            <a:fld id="{663C87DA-5334-EE43-AEDD-3F6C6E681030}" type="slidenum">
              <a:rPr lang="en-US" smtClean="0"/>
              <a:t>1</a:t>
            </a:fld>
            <a:endParaRPr lang="en-US"/>
          </a:p>
        </p:txBody>
      </p:sp>
    </p:spTree>
    <p:extLst>
      <p:ext uri="{BB962C8B-B14F-4D97-AF65-F5344CB8AC3E}">
        <p14:creationId xmlns:p14="http://schemas.microsoft.com/office/powerpoint/2010/main" val="21646906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12160-2691-85D9-86A5-D37EB05D7F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4CA117-4677-D2C2-DF63-992CBD17BD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ACEFA6-C509-D976-60E7-A64FB5BBA44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F394AF5-A2A5-92DC-EA74-0D6554E26C92}"/>
              </a:ext>
            </a:extLst>
          </p:cNvPr>
          <p:cNvSpPr>
            <a:spLocks noGrp="1"/>
          </p:cNvSpPr>
          <p:nvPr>
            <p:ph type="sldNum" sz="quarter" idx="5"/>
          </p:nvPr>
        </p:nvSpPr>
        <p:spPr/>
        <p:txBody>
          <a:bodyPr/>
          <a:lstStyle/>
          <a:p>
            <a:fld id="{663C87DA-5334-EE43-AEDD-3F6C6E681030}" type="slidenum">
              <a:rPr lang="en-US" smtClean="0"/>
              <a:t>2</a:t>
            </a:fld>
            <a:endParaRPr lang="en-US"/>
          </a:p>
        </p:txBody>
      </p:sp>
    </p:spTree>
    <p:extLst>
      <p:ext uri="{BB962C8B-B14F-4D97-AF65-F5344CB8AC3E}">
        <p14:creationId xmlns:p14="http://schemas.microsoft.com/office/powerpoint/2010/main" val="15953552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3F412-A35D-A1BC-2BF3-3692C0A240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177B98-25CB-FE2F-F8E6-A824EFEDCF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F76089-A7C2-7E10-350A-689327EB50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C3C15DA-1FC7-E08B-1C5D-71C6FD392376}"/>
              </a:ext>
            </a:extLst>
          </p:cNvPr>
          <p:cNvSpPr>
            <a:spLocks noGrp="1"/>
          </p:cNvSpPr>
          <p:nvPr>
            <p:ph type="sldNum" sz="quarter" idx="5"/>
          </p:nvPr>
        </p:nvSpPr>
        <p:spPr/>
        <p:txBody>
          <a:bodyPr/>
          <a:lstStyle/>
          <a:p>
            <a:fld id="{663C87DA-5334-EE43-AEDD-3F6C6E681030}" type="slidenum">
              <a:rPr lang="en-US" smtClean="0"/>
              <a:t>3</a:t>
            </a:fld>
            <a:endParaRPr lang="en-US"/>
          </a:p>
        </p:txBody>
      </p:sp>
    </p:spTree>
    <p:extLst>
      <p:ext uri="{BB962C8B-B14F-4D97-AF65-F5344CB8AC3E}">
        <p14:creationId xmlns:p14="http://schemas.microsoft.com/office/powerpoint/2010/main" val="39939535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B1572-7CB7-78DD-F801-5B056FAEAB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BD7EC5-9D3F-7437-086A-4DB07AA93E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D939BF-E2AF-24D8-0EF7-5826588CC02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1544C1C-8B01-060B-9123-95D185A96762}"/>
              </a:ext>
            </a:extLst>
          </p:cNvPr>
          <p:cNvSpPr>
            <a:spLocks noGrp="1"/>
          </p:cNvSpPr>
          <p:nvPr>
            <p:ph type="sldNum" sz="quarter" idx="5"/>
          </p:nvPr>
        </p:nvSpPr>
        <p:spPr/>
        <p:txBody>
          <a:bodyPr/>
          <a:lstStyle/>
          <a:p>
            <a:fld id="{663C87DA-5334-EE43-AEDD-3F6C6E681030}" type="slidenum">
              <a:rPr lang="en-US" smtClean="0"/>
              <a:t>4</a:t>
            </a:fld>
            <a:endParaRPr lang="en-US"/>
          </a:p>
        </p:txBody>
      </p:sp>
    </p:spTree>
    <p:extLst>
      <p:ext uri="{BB962C8B-B14F-4D97-AF65-F5344CB8AC3E}">
        <p14:creationId xmlns:p14="http://schemas.microsoft.com/office/powerpoint/2010/main" val="41615511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EEC48-6164-C4F7-F124-1EDD353128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DEDE6B-1B89-0E17-4150-EFD3562422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A43721-D5CA-37D0-E2EC-2C6F4528361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FBB65E-688D-C310-A07B-23A12E4DD047}"/>
              </a:ext>
            </a:extLst>
          </p:cNvPr>
          <p:cNvSpPr>
            <a:spLocks noGrp="1"/>
          </p:cNvSpPr>
          <p:nvPr>
            <p:ph type="sldNum" sz="quarter" idx="5"/>
          </p:nvPr>
        </p:nvSpPr>
        <p:spPr/>
        <p:txBody>
          <a:bodyPr/>
          <a:lstStyle/>
          <a:p>
            <a:fld id="{663C87DA-5334-EE43-AEDD-3F6C6E681030}" type="slidenum">
              <a:rPr lang="en-US" smtClean="0"/>
              <a:t>5</a:t>
            </a:fld>
            <a:endParaRPr lang="en-US"/>
          </a:p>
        </p:txBody>
      </p:sp>
    </p:spTree>
    <p:extLst>
      <p:ext uri="{BB962C8B-B14F-4D97-AF65-F5344CB8AC3E}">
        <p14:creationId xmlns:p14="http://schemas.microsoft.com/office/powerpoint/2010/main" val="41659217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A26D5-E2F8-85D0-F05D-7FA251118B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816EFA-7E4C-046C-523D-C41332AA24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4407A3-9D11-28CC-A4F7-BAE04161E4C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83CEFE0-76C4-39B6-9B9E-167C03DB13C5}"/>
              </a:ext>
            </a:extLst>
          </p:cNvPr>
          <p:cNvSpPr>
            <a:spLocks noGrp="1"/>
          </p:cNvSpPr>
          <p:nvPr>
            <p:ph type="sldNum" sz="quarter" idx="5"/>
          </p:nvPr>
        </p:nvSpPr>
        <p:spPr/>
        <p:txBody>
          <a:bodyPr/>
          <a:lstStyle/>
          <a:p>
            <a:fld id="{663C87DA-5334-EE43-AEDD-3F6C6E681030}" type="slidenum">
              <a:rPr lang="en-US" smtClean="0"/>
              <a:t>6</a:t>
            </a:fld>
            <a:endParaRPr lang="en-US"/>
          </a:p>
        </p:txBody>
      </p:sp>
    </p:spTree>
    <p:extLst>
      <p:ext uri="{BB962C8B-B14F-4D97-AF65-F5344CB8AC3E}">
        <p14:creationId xmlns:p14="http://schemas.microsoft.com/office/powerpoint/2010/main" val="41618715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B0CF2-2978-1C0A-5936-55E2680709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45B6F4-727D-5B8E-019A-AC0D34E464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30686E-2B15-D142-CDB8-6AEEC9DD84D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7027D49-2610-6D3C-F77A-E9F2BC6CA6CC}"/>
              </a:ext>
            </a:extLst>
          </p:cNvPr>
          <p:cNvSpPr>
            <a:spLocks noGrp="1"/>
          </p:cNvSpPr>
          <p:nvPr>
            <p:ph type="sldNum" sz="quarter" idx="5"/>
          </p:nvPr>
        </p:nvSpPr>
        <p:spPr/>
        <p:txBody>
          <a:bodyPr/>
          <a:lstStyle/>
          <a:p>
            <a:fld id="{663C87DA-5334-EE43-AEDD-3F6C6E681030}" type="slidenum">
              <a:rPr lang="en-US" smtClean="0"/>
              <a:t>7</a:t>
            </a:fld>
            <a:endParaRPr lang="en-US"/>
          </a:p>
        </p:txBody>
      </p:sp>
    </p:spTree>
    <p:extLst>
      <p:ext uri="{BB962C8B-B14F-4D97-AF65-F5344CB8AC3E}">
        <p14:creationId xmlns:p14="http://schemas.microsoft.com/office/powerpoint/2010/main" val="24446040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5BCF1-62FF-7FFA-CD1C-16F829BDD1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844DC8-5583-F491-7EE8-7E20F86209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7FB68F-87E7-FFFD-2A4F-FA211F9840B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36B2ED2-87B7-7305-05DC-BA8A515A4A66}"/>
              </a:ext>
            </a:extLst>
          </p:cNvPr>
          <p:cNvSpPr>
            <a:spLocks noGrp="1"/>
          </p:cNvSpPr>
          <p:nvPr>
            <p:ph type="sldNum" sz="quarter" idx="5"/>
          </p:nvPr>
        </p:nvSpPr>
        <p:spPr/>
        <p:txBody>
          <a:bodyPr/>
          <a:lstStyle/>
          <a:p>
            <a:fld id="{663C87DA-5334-EE43-AEDD-3F6C6E681030}" type="slidenum">
              <a:rPr lang="en-US" smtClean="0"/>
              <a:t>8</a:t>
            </a:fld>
            <a:endParaRPr lang="en-US"/>
          </a:p>
        </p:txBody>
      </p:sp>
    </p:spTree>
    <p:extLst>
      <p:ext uri="{BB962C8B-B14F-4D97-AF65-F5344CB8AC3E}">
        <p14:creationId xmlns:p14="http://schemas.microsoft.com/office/powerpoint/2010/main" val="6407788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335FB5-BC3E-0943-44B8-38E1D5F1BF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DA6625-3F93-625B-073F-3454280E54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0DB055-3596-2420-B506-98097649AC1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05886C7-060E-21EF-B433-9A154E3D0186}"/>
              </a:ext>
            </a:extLst>
          </p:cNvPr>
          <p:cNvSpPr>
            <a:spLocks noGrp="1"/>
          </p:cNvSpPr>
          <p:nvPr>
            <p:ph type="sldNum" sz="quarter" idx="5"/>
          </p:nvPr>
        </p:nvSpPr>
        <p:spPr/>
        <p:txBody>
          <a:bodyPr/>
          <a:lstStyle/>
          <a:p>
            <a:fld id="{663C87DA-5334-EE43-AEDD-3F6C6E681030}" type="slidenum">
              <a:rPr lang="en-US" smtClean="0"/>
              <a:t>9</a:t>
            </a:fld>
            <a:endParaRPr lang="en-US"/>
          </a:p>
        </p:txBody>
      </p:sp>
    </p:spTree>
    <p:extLst>
      <p:ext uri="{BB962C8B-B14F-4D97-AF65-F5344CB8AC3E}">
        <p14:creationId xmlns:p14="http://schemas.microsoft.com/office/powerpoint/2010/main" val="1601850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67947-9FBA-EC1F-35EA-F7D8ED982B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FC1F34-BCD5-0ECC-6957-63D8BC4E13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773EAE-72EE-748F-F9C2-65F309EDE3D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804157E-FEAD-0A6E-15A1-389E0AD707EB}"/>
              </a:ext>
            </a:extLst>
          </p:cNvPr>
          <p:cNvSpPr>
            <a:spLocks noGrp="1"/>
          </p:cNvSpPr>
          <p:nvPr>
            <p:ph type="sldNum" sz="quarter" idx="5"/>
          </p:nvPr>
        </p:nvSpPr>
        <p:spPr/>
        <p:txBody>
          <a:bodyPr/>
          <a:lstStyle/>
          <a:p>
            <a:fld id="{663C87DA-5334-EE43-AEDD-3F6C6E681030}" type="slidenum">
              <a:rPr lang="en-US" smtClean="0"/>
              <a:t>10</a:t>
            </a:fld>
            <a:endParaRPr lang="en-US"/>
          </a:p>
        </p:txBody>
      </p:sp>
    </p:spTree>
    <p:extLst>
      <p:ext uri="{BB962C8B-B14F-4D97-AF65-F5344CB8AC3E}">
        <p14:creationId xmlns:p14="http://schemas.microsoft.com/office/powerpoint/2010/main" val="37610918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87358B-A3E1-D808-B222-CE12CB27AD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CD57CA-9E90-A2E1-C6D3-E45FDD9B69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528396-14B8-AF3A-CBF5-2108B0FF53A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2243DA6-3EFF-7E02-3028-0D050245D0F5}"/>
              </a:ext>
            </a:extLst>
          </p:cNvPr>
          <p:cNvSpPr>
            <a:spLocks noGrp="1"/>
          </p:cNvSpPr>
          <p:nvPr>
            <p:ph type="sldNum" sz="quarter" idx="5"/>
          </p:nvPr>
        </p:nvSpPr>
        <p:spPr/>
        <p:txBody>
          <a:bodyPr/>
          <a:lstStyle/>
          <a:p>
            <a:fld id="{663C87DA-5334-EE43-AEDD-3F6C6E681030}" type="slidenum">
              <a:rPr lang="en-US" smtClean="0"/>
              <a:t>11</a:t>
            </a:fld>
            <a:endParaRPr lang="en-US"/>
          </a:p>
        </p:txBody>
      </p:sp>
    </p:spTree>
    <p:extLst>
      <p:ext uri="{BB962C8B-B14F-4D97-AF65-F5344CB8AC3E}">
        <p14:creationId xmlns:p14="http://schemas.microsoft.com/office/powerpoint/2010/main" val="2616532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139A5-04DE-5E28-5A43-227EA28B09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9E615E-6296-F7F5-38D0-95A8E76236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30C91D-D90E-666F-6F26-702578BCE44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8B6899E-1226-21CE-6E39-0D8A78CFF50C}"/>
              </a:ext>
            </a:extLst>
          </p:cNvPr>
          <p:cNvSpPr>
            <a:spLocks noGrp="1"/>
          </p:cNvSpPr>
          <p:nvPr>
            <p:ph type="sldNum" sz="quarter" idx="5"/>
          </p:nvPr>
        </p:nvSpPr>
        <p:spPr/>
        <p:txBody>
          <a:bodyPr/>
          <a:lstStyle/>
          <a:p>
            <a:fld id="{663C87DA-5334-EE43-AEDD-3F6C6E681030}" type="slidenum">
              <a:rPr lang="en-US" smtClean="0"/>
              <a:t>12</a:t>
            </a:fld>
            <a:endParaRPr lang="en-US"/>
          </a:p>
        </p:txBody>
      </p:sp>
    </p:spTree>
    <p:extLst>
      <p:ext uri="{BB962C8B-B14F-4D97-AF65-F5344CB8AC3E}">
        <p14:creationId xmlns:p14="http://schemas.microsoft.com/office/powerpoint/2010/main" val="33624910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6DD18-AA1E-E106-9A14-63C05862C4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3F6FEE-FB45-1768-0FA9-193BD92F42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870FF1-10B9-A426-461B-0ACBBCAA2B9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6DCA77C-7C04-451A-703F-058B8A1A92B6}"/>
              </a:ext>
            </a:extLst>
          </p:cNvPr>
          <p:cNvSpPr>
            <a:spLocks noGrp="1"/>
          </p:cNvSpPr>
          <p:nvPr>
            <p:ph type="sldNum" sz="quarter" idx="5"/>
          </p:nvPr>
        </p:nvSpPr>
        <p:spPr/>
        <p:txBody>
          <a:bodyPr/>
          <a:lstStyle/>
          <a:p>
            <a:fld id="{663C87DA-5334-EE43-AEDD-3F6C6E681030}" type="slidenum">
              <a:rPr lang="en-US" smtClean="0"/>
              <a:t>13</a:t>
            </a:fld>
            <a:endParaRPr lang="en-US"/>
          </a:p>
        </p:txBody>
      </p:sp>
    </p:spTree>
    <p:extLst>
      <p:ext uri="{BB962C8B-B14F-4D97-AF65-F5344CB8AC3E}">
        <p14:creationId xmlns:p14="http://schemas.microsoft.com/office/powerpoint/2010/main" val="38300568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BE82BE-5280-6F9C-FF2A-7E572F59C5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8C40C2-87FA-DB7D-633D-F807BB2B30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0062A4-8796-BD54-02B9-A6941EA8BF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09E5961-CEDE-9557-31A6-F80975761032}"/>
              </a:ext>
            </a:extLst>
          </p:cNvPr>
          <p:cNvSpPr>
            <a:spLocks noGrp="1"/>
          </p:cNvSpPr>
          <p:nvPr>
            <p:ph type="sldNum" sz="quarter" idx="5"/>
          </p:nvPr>
        </p:nvSpPr>
        <p:spPr/>
        <p:txBody>
          <a:bodyPr/>
          <a:lstStyle/>
          <a:p>
            <a:fld id="{663C87DA-5334-EE43-AEDD-3F6C6E681030}" type="slidenum">
              <a:rPr lang="en-US" smtClean="0"/>
              <a:t>14</a:t>
            </a:fld>
            <a:endParaRPr lang="en-US"/>
          </a:p>
        </p:txBody>
      </p:sp>
    </p:spTree>
    <p:extLst>
      <p:ext uri="{BB962C8B-B14F-4D97-AF65-F5344CB8AC3E}">
        <p14:creationId xmlns:p14="http://schemas.microsoft.com/office/powerpoint/2010/main" val="10639097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C3943-153D-8A05-1320-A0E0FECD37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757577-A10C-B896-0DE0-2590C9013E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35FD87-8377-44DA-45E0-869DF5FCF96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1400D8E-3E2E-0628-CFCD-A7CBA726ADF9}"/>
              </a:ext>
            </a:extLst>
          </p:cNvPr>
          <p:cNvSpPr>
            <a:spLocks noGrp="1"/>
          </p:cNvSpPr>
          <p:nvPr>
            <p:ph type="sldNum" sz="quarter" idx="5"/>
          </p:nvPr>
        </p:nvSpPr>
        <p:spPr/>
        <p:txBody>
          <a:bodyPr/>
          <a:lstStyle/>
          <a:p>
            <a:fld id="{663C87DA-5334-EE43-AEDD-3F6C6E681030}" type="slidenum">
              <a:rPr lang="en-US" smtClean="0"/>
              <a:t>15</a:t>
            </a:fld>
            <a:endParaRPr lang="en-US"/>
          </a:p>
        </p:txBody>
      </p:sp>
    </p:spTree>
    <p:extLst>
      <p:ext uri="{BB962C8B-B14F-4D97-AF65-F5344CB8AC3E}">
        <p14:creationId xmlns:p14="http://schemas.microsoft.com/office/powerpoint/2010/main" val="28663000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6DD0E-77D6-F15D-6103-BDBEBE5BD4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BE5342-5F2A-CEBA-8455-4E75A3F65A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D86466-5617-62DC-FE2E-64BCF3F93C1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DC040C0-1F12-5D7E-4A87-722AE55B1887}"/>
              </a:ext>
            </a:extLst>
          </p:cNvPr>
          <p:cNvSpPr>
            <a:spLocks noGrp="1"/>
          </p:cNvSpPr>
          <p:nvPr>
            <p:ph type="sldNum" sz="quarter" idx="5"/>
          </p:nvPr>
        </p:nvSpPr>
        <p:spPr/>
        <p:txBody>
          <a:bodyPr/>
          <a:lstStyle/>
          <a:p>
            <a:fld id="{663C87DA-5334-EE43-AEDD-3F6C6E681030}" type="slidenum">
              <a:rPr lang="en-US" smtClean="0"/>
              <a:t>16</a:t>
            </a:fld>
            <a:endParaRPr lang="en-US"/>
          </a:p>
        </p:txBody>
      </p:sp>
    </p:spTree>
    <p:extLst>
      <p:ext uri="{BB962C8B-B14F-4D97-AF65-F5344CB8AC3E}">
        <p14:creationId xmlns:p14="http://schemas.microsoft.com/office/powerpoint/2010/main" val="14483009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AC7D4-EB35-FF90-CA5E-16676B5EC2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B0B35E-6A23-A872-F469-1DC069CF61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F234D5-1A4D-C68A-C325-C4DF737FBF9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58AEB8-5797-36EA-79BF-E012520524AC}"/>
              </a:ext>
            </a:extLst>
          </p:cNvPr>
          <p:cNvSpPr>
            <a:spLocks noGrp="1"/>
          </p:cNvSpPr>
          <p:nvPr>
            <p:ph type="sldNum" sz="quarter" idx="5"/>
          </p:nvPr>
        </p:nvSpPr>
        <p:spPr/>
        <p:txBody>
          <a:bodyPr/>
          <a:lstStyle/>
          <a:p>
            <a:fld id="{663C87DA-5334-EE43-AEDD-3F6C6E681030}" type="slidenum">
              <a:rPr lang="en-US" smtClean="0"/>
              <a:t>17</a:t>
            </a:fld>
            <a:endParaRPr lang="en-US"/>
          </a:p>
        </p:txBody>
      </p:sp>
    </p:spTree>
    <p:extLst>
      <p:ext uri="{BB962C8B-B14F-4D97-AF65-F5344CB8AC3E}">
        <p14:creationId xmlns:p14="http://schemas.microsoft.com/office/powerpoint/2010/main" val="22228181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4D6A96-AB60-5573-CC43-0BBC7809AE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BD8EB1-F8D6-4884-0DF8-795D930446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BBB314-907D-6932-38F3-548F94B106C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A299E00-C7BF-850D-0579-0320DB3C3716}"/>
              </a:ext>
            </a:extLst>
          </p:cNvPr>
          <p:cNvSpPr>
            <a:spLocks noGrp="1"/>
          </p:cNvSpPr>
          <p:nvPr>
            <p:ph type="sldNum" sz="quarter" idx="5"/>
          </p:nvPr>
        </p:nvSpPr>
        <p:spPr/>
        <p:txBody>
          <a:bodyPr/>
          <a:lstStyle/>
          <a:p>
            <a:fld id="{663C87DA-5334-EE43-AEDD-3F6C6E681030}" type="slidenum">
              <a:rPr lang="en-US" smtClean="0"/>
              <a:t>18</a:t>
            </a:fld>
            <a:endParaRPr lang="en-US"/>
          </a:p>
        </p:txBody>
      </p:sp>
    </p:spTree>
    <p:extLst>
      <p:ext uri="{BB962C8B-B14F-4D97-AF65-F5344CB8AC3E}">
        <p14:creationId xmlns:p14="http://schemas.microsoft.com/office/powerpoint/2010/main" val="42810155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8C741-2394-5BBC-2AE8-8A3B44D5FB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E084B0-416A-1EEA-FFF1-03D49957B6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4DDACD-0260-A8DC-7810-CEE738B16AB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24D6742-AC7A-B5AF-436B-903C6E334C70}"/>
              </a:ext>
            </a:extLst>
          </p:cNvPr>
          <p:cNvSpPr>
            <a:spLocks noGrp="1"/>
          </p:cNvSpPr>
          <p:nvPr>
            <p:ph type="sldNum" sz="quarter" idx="5"/>
          </p:nvPr>
        </p:nvSpPr>
        <p:spPr/>
        <p:txBody>
          <a:bodyPr/>
          <a:lstStyle/>
          <a:p>
            <a:fld id="{663C87DA-5334-EE43-AEDD-3F6C6E681030}" type="slidenum">
              <a:rPr lang="en-US" smtClean="0"/>
              <a:t>19</a:t>
            </a:fld>
            <a:endParaRPr lang="en-US"/>
          </a:p>
        </p:txBody>
      </p:sp>
    </p:spTree>
    <p:extLst>
      <p:ext uri="{BB962C8B-B14F-4D97-AF65-F5344CB8AC3E}">
        <p14:creationId xmlns:p14="http://schemas.microsoft.com/office/powerpoint/2010/main" val="31062576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F593D-171C-A925-1837-BC1B998E40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F3CBAF-084F-E0B2-8580-641F5D4FEC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44D20A-8C7C-F365-301E-E972CE1742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A225C82-82F3-461D-7804-242C50583B9D}"/>
              </a:ext>
            </a:extLst>
          </p:cNvPr>
          <p:cNvSpPr>
            <a:spLocks noGrp="1"/>
          </p:cNvSpPr>
          <p:nvPr>
            <p:ph type="sldNum" sz="quarter" idx="5"/>
          </p:nvPr>
        </p:nvSpPr>
        <p:spPr/>
        <p:txBody>
          <a:bodyPr/>
          <a:lstStyle/>
          <a:p>
            <a:fld id="{663C87DA-5334-EE43-AEDD-3F6C6E681030}" type="slidenum">
              <a:rPr lang="en-US" smtClean="0"/>
              <a:t>20</a:t>
            </a:fld>
            <a:endParaRPr lang="en-US"/>
          </a:p>
        </p:txBody>
      </p:sp>
    </p:spTree>
    <p:extLst>
      <p:ext uri="{BB962C8B-B14F-4D97-AF65-F5344CB8AC3E}">
        <p14:creationId xmlns:p14="http://schemas.microsoft.com/office/powerpoint/2010/main" val="17703448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BD252-9D33-5274-9D55-60B8928D3A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B2983F-5381-713A-17B9-C1B0A9817E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DAA89A-A966-0260-A8BD-3928070E46D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22122E-6249-3C0A-8AA6-E2124EBCEEA2}"/>
              </a:ext>
            </a:extLst>
          </p:cNvPr>
          <p:cNvSpPr>
            <a:spLocks noGrp="1"/>
          </p:cNvSpPr>
          <p:nvPr>
            <p:ph type="sldNum" sz="quarter" idx="5"/>
          </p:nvPr>
        </p:nvSpPr>
        <p:spPr/>
        <p:txBody>
          <a:bodyPr/>
          <a:lstStyle/>
          <a:p>
            <a:fld id="{663C87DA-5334-EE43-AEDD-3F6C6E681030}" type="slidenum">
              <a:rPr lang="en-US" smtClean="0"/>
              <a:t>21</a:t>
            </a:fld>
            <a:endParaRPr lang="en-US"/>
          </a:p>
        </p:txBody>
      </p:sp>
    </p:spTree>
    <p:extLst>
      <p:ext uri="{BB962C8B-B14F-4D97-AF65-F5344CB8AC3E}">
        <p14:creationId xmlns:p14="http://schemas.microsoft.com/office/powerpoint/2010/main" val="39651370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E2438-E3C7-65A0-8DDE-A99498585C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D04A3B-7575-788A-DDC7-CD1C79E84D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FA03FB-009C-67AB-C147-5B2C496E2F3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891EF5D-A9C0-EA0F-4B70-B6C93AAEEBE8}"/>
              </a:ext>
            </a:extLst>
          </p:cNvPr>
          <p:cNvSpPr>
            <a:spLocks noGrp="1"/>
          </p:cNvSpPr>
          <p:nvPr>
            <p:ph type="sldNum" sz="quarter" idx="5"/>
          </p:nvPr>
        </p:nvSpPr>
        <p:spPr/>
        <p:txBody>
          <a:bodyPr/>
          <a:lstStyle/>
          <a:p>
            <a:fld id="{663C87DA-5334-EE43-AEDD-3F6C6E681030}" type="slidenum">
              <a:rPr lang="en-US" smtClean="0"/>
              <a:t>22</a:t>
            </a:fld>
            <a:endParaRPr lang="en-US"/>
          </a:p>
        </p:txBody>
      </p:sp>
    </p:spTree>
    <p:extLst>
      <p:ext uri="{BB962C8B-B14F-4D97-AF65-F5344CB8AC3E}">
        <p14:creationId xmlns:p14="http://schemas.microsoft.com/office/powerpoint/2010/main" val="20460606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44D82-84B6-263F-02B0-80D0629589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74093A-46C6-1179-F10E-27F8C5A01A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B2ECD3-58D1-D8D2-B242-EDECCD2E71B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D7D19D4-C680-9DC1-E974-75E3067D25E0}"/>
              </a:ext>
            </a:extLst>
          </p:cNvPr>
          <p:cNvSpPr>
            <a:spLocks noGrp="1"/>
          </p:cNvSpPr>
          <p:nvPr>
            <p:ph type="sldNum" sz="quarter" idx="5"/>
          </p:nvPr>
        </p:nvSpPr>
        <p:spPr/>
        <p:txBody>
          <a:bodyPr/>
          <a:lstStyle/>
          <a:p>
            <a:fld id="{663C87DA-5334-EE43-AEDD-3F6C6E681030}" type="slidenum">
              <a:rPr lang="en-US" smtClean="0"/>
              <a:t>23</a:t>
            </a:fld>
            <a:endParaRPr lang="en-US"/>
          </a:p>
        </p:txBody>
      </p:sp>
    </p:spTree>
    <p:extLst>
      <p:ext uri="{BB962C8B-B14F-4D97-AF65-F5344CB8AC3E}">
        <p14:creationId xmlns:p14="http://schemas.microsoft.com/office/powerpoint/2010/main" val="17039336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7E6A93-F385-CD49-8A5F-833FC77E59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61179B-DCD5-A544-E1D0-DC4137FF1B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B88071-1BE2-D49A-FC8A-9E3F9A514E8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9BF269A-2E49-B049-72C6-F09BD2454B83}"/>
              </a:ext>
            </a:extLst>
          </p:cNvPr>
          <p:cNvSpPr>
            <a:spLocks noGrp="1"/>
          </p:cNvSpPr>
          <p:nvPr>
            <p:ph type="sldNum" sz="quarter" idx="5"/>
          </p:nvPr>
        </p:nvSpPr>
        <p:spPr/>
        <p:txBody>
          <a:bodyPr/>
          <a:lstStyle/>
          <a:p>
            <a:fld id="{663C87DA-5334-EE43-AEDD-3F6C6E681030}" type="slidenum">
              <a:rPr lang="en-US" smtClean="0"/>
              <a:t>24</a:t>
            </a:fld>
            <a:endParaRPr lang="en-US"/>
          </a:p>
        </p:txBody>
      </p:sp>
    </p:spTree>
    <p:extLst>
      <p:ext uri="{BB962C8B-B14F-4D97-AF65-F5344CB8AC3E}">
        <p14:creationId xmlns:p14="http://schemas.microsoft.com/office/powerpoint/2010/main" val="17007083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A9A75-E76C-984D-5634-C06F8815F6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B58C8E-4F90-6375-827E-E1E6B7DFEE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5998B6-E3CC-45D7-8274-26AA974F6CE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945EACF-4394-CEFD-CE58-A83CC8F47B62}"/>
              </a:ext>
            </a:extLst>
          </p:cNvPr>
          <p:cNvSpPr>
            <a:spLocks noGrp="1"/>
          </p:cNvSpPr>
          <p:nvPr>
            <p:ph type="sldNum" sz="quarter" idx="5"/>
          </p:nvPr>
        </p:nvSpPr>
        <p:spPr/>
        <p:txBody>
          <a:bodyPr/>
          <a:lstStyle/>
          <a:p>
            <a:fld id="{663C87DA-5334-EE43-AEDD-3F6C6E681030}" type="slidenum">
              <a:rPr lang="en-US" smtClean="0"/>
              <a:t>25</a:t>
            </a:fld>
            <a:endParaRPr lang="en-US"/>
          </a:p>
        </p:txBody>
      </p:sp>
    </p:spTree>
    <p:extLst>
      <p:ext uri="{BB962C8B-B14F-4D97-AF65-F5344CB8AC3E}">
        <p14:creationId xmlns:p14="http://schemas.microsoft.com/office/powerpoint/2010/main" val="35256818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61CD3-28CD-E134-8588-C9F50936A7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A43C1E-08CC-3D64-16EE-13B8EEC32B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BA17C7-E0BA-08E4-C410-9BDF19B203D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B8EE17-EE28-8A2B-4DDA-3FBCA937B5C8}"/>
              </a:ext>
            </a:extLst>
          </p:cNvPr>
          <p:cNvSpPr>
            <a:spLocks noGrp="1"/>
          </p:cNvSpPr>
          <p:nvPr>
            <p:ph type="sldNum" sz="quarter" idx="5"/>
          </p:nvPr>
        </p:nvSpPr>
        <p:spPr/>
        <p:txBody>
          <a:bodyPr/>
          <a:lstStyle/>
          <a:p>
            <a:fld id="{663C87DA-5334-EE43-AEDD-3F6C6E681030}" type="slidenum">
              <a:rPr lang="en-US" smtClean="0"/>
              <a:t>28</a:t>
            </a:fld>
            <a:endParaRPr lang="en-US"/>
          </a:p>
        </p:txBody>
      </p:sp>
    </p:spTree>
    <p:extLst>
      <p:ext uri="{BB962C8B-B14F-4D97-AF65-F5344CB8AC3E}">
        <p14:creationId xmlns:p14="http://schemas.microsoft.com/office/powerpoint/2010/main" val="37217801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576B1F-BA42-3263-C1A6-3E2430E2A2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851AEB-068A-3B38-8FEE-97CACC05A7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3604DA-CB3F-A810-5478-AA601FFC82C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E888235-106A-5B9E-6BBC-3559F4F83A0A}"/>
              </a:ext>
            </a:extLst>
          </p:cNvPr>
          <p:cNvSpPr>
            <a:spLocks noGrp="1"/>
          </p:cNvSpPr>
          <p:nvPr>
            <p:ph type="sldNum" sz="quarter" idx="5"/>
          </p:nvPr>
        </p:nvSpPr>
        <p:spPr/>
        <p:txBody>
          <a:bodyPr/>
          <a:lstStyle/>
          <a:p>
            <a:fld id="{663C87DA-5334-EE43-AEDD-3F6C6E681030}" type="slidenum">
              <a:rPr lang="en-US" smtClean="0"/>
              <a:t>29</a:t>
            </a:fld>
            <a:endParaRPr lang="en-US"/>
          </a:p>
        </p:txBody>
      </p:sp>
    </p:spTree>
    <p:extLst>
      <p:ext uri="{BB962C8B-B14F-4D97-AF65-F5344CB8AC3E}">
        <p14:creationId xmlns:p14="http://schemas.microsoft.com/office/powerpoint/2010/main" val="19726569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20811-3C32-9BBA-6F8E-75C2C63552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A07A21-A760-EF54-97DA-696BB27D8E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0C5FDF-0E8F-72EC-347D-455CB481270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8380C0D-2CB2-7FB2-240C-37EA29A539C2}"/>
              </a:ext>
            </a:extLst>
          </p:cNvPr>
          <p:cNvSpPr>
            <a:spLocks noGrp="1"/>
          </p:cNvSpPr>
          <p:nvPr>
            <p:ph type="sldNum" sz="quarter" idx="5"/>
          </p:nvPr>
        </p:nvSpPr>
        <p:spPr/>
        <p:txBody>
          <a:bodyPr/>
          <a:lstStyle/>
          <a:p>
            <a:fld id="{663C87DA-5334-EE43-AEDD-3F6C6E681030}" type="slidenum">
              <a:rPr lang="en-US" smtClean="0"/>
              <a:t>30</a:t>
            </a:fld>
            <a:endParaRPr lang="en-US"/>
          </a:p>
        </p:txBody>
      </p:sp>
    </p:spTree>
    <p:extLst>
      <p:ext uri="{BB962C8B-B14F-4D97-AF65-F5344CB8AC3E}">
        <p14:creationId xmlns:p14="http://schemas.microsoft.com/office/powerpoint/2010/main" val="10898974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E80876-7620-3DAF-65D4-0777DFD961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178A74-B889-1D2C-B065-843F32E9AC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A1B3E3-5779-AA00-53EF-7548DF3B902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D587E9B-526C-B9AE-5063-197C9AEB77C0}"/>
              </a:ext>
            </a:extLst>
          </p:cNvPr>
          <p:cNvSpPr>
            <a:spLocks noGrp="1"/>
          </p:cNvSpPr>
          <p:nvPr>
            <p:ph type="sldNum" sz="quarter" idx="5"/>
          </p:nvPr>
        </p:nvSpPr>
        <p:spPr/>
        <p:txBody>
          <a:bodyPr/>
          <a:lstStyle/>
          <a:p>
            <a:fld id="{663C87DA-5334-EE43-AEDD-3F6C6E681030}" type="slidenum">
              <a:rPr lang="en-US" smtClean="0"/>
              <a:t>31</a:t>
            </a:fld>
            <a:endParaRPr lang="en-US"/>
          </a:p>
        </p:txBody>
      </p:sp>
    </p:spTree>
    <p:extLst>
      <p:ext uri="{BB962C8B-B14F-4D97-AF65-F5344CB8AC3E}">
        <p14:creationId xmlns:p14="http://schemas.microsoft.com/office/powerpoint/2010/main" val="4980509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1B96D-BD65-ECE6-BD60-E633F0991D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9B728C-8B24-F5DC-759F-FF5A7A63D4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367FFC-5127-2E8E-5A9B-8E2C46D43B2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B72499-DD56-E931-A114-4EF89534F853}"/>
              </a:ext>
            </a:extLst>
          </p:cNvPr>
          <p:cNvSpPr>
            <a:spLocks noGrp="1"/>
          </p:cNvSpPr>
          <p:nvPr>
            <p:ph type="sldNum" sz="quarter" idx="5"/>
          </p:nvPr>
        </p:nvSpPr>
        <p:spPr/>
        <p:txBody>
          <a:bodyPr/>
          <a:lstStyle/>
          <a:p>
            <a:fld id="{663C87DA-5334-EE43-AEDD-3F6C6E681030}" type="slidenum">
              <a:rPr lang="en-US" smtClean="0"/>
              <a:t>32</a:t>
            </a:fld>
            <a:endParaRPr lang="en-US"/>
          </a:p>
        </p:txBody>
      </p:sp>
    </p:spTree>
    <p:extLst>
      <p:ext uri="{BB962C8B-B14F-4D97-AF65-F5344CB8AC3E}">
        <p14:creationId xmlns:p14="http://schemas.microsoft.com/office/powerpoint/2010/main" val="39510207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3C87DA-5334-EE43-AEDD-3F6C6E681030}" type="slidenum">
              <a:rPr lang="en-US" smtClean="0"/>
              <a:t>47</a:t>
            </a:fld>
            <a:endParaRPr lang="en-US"/>
          </a:p>
        </p:txBody>
      </p:sp>
    </p:spTree>
    <p:extLst>
      <p:ext uri="{BB962C8B-B14F-4D97-AF65-F5344CB8AC3E}">
        <p14:creationId xmlns:p14="http://schemas.microsoft.com/office/powerpoint/2010/main" val="33541054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752D8-BC2B-1E2A-1C1B-EB132A8C15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26D9A7-9BA9-ECAC-0791-FE655C6799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46D70D-8A2C-FF03-1968-CACDEE4C866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2ADD80F-0989-72E5-B76A-19C4DC615FEB}"/>
              </a:ext>
            </a:extLst>
          </p:cNvPr>
          <p:cNvSpPr>
            <a:spLocks noGrp="1"/>
          </p:cNvSpPr>
          <p:nvPr>
            <p:ph type="sldNum" sz="quarter" idx="5"/>
          </p:nvPr>
        </p:nvSpPr>
        <p:spPr/>
        <p:txBody>
          <a:bodyPr/>
          <a:lstStyle/>
          <a:p>
            <a:fld id="{663C87DA-5334-EE43-AEDD-3F6C6E681030}" type="slidenum">
              <a:rPr lang="en-US" smtClean="0"/>
              <a:t>48</a:t>
            </a:fld>
            <a:endParaRPr lang="en-US"/>
          </a:p>
        </p:txBody>
      </p:sp>
    </p:spTree>
    <p:extLst>
      <p:ext uri="{BB962C8B-B14F-4D97-AF65-F5344CB8AC3E}">
        <p14:creationId xmlns:p14="http://schemas.microsoft.com/office/powerpoint/2010/main" val="12770933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462A8-105D-0B32-09E5-B9285A4F2F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FF3CFE-4D18-3AEB-779F-0FA1D6AA04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6E4484-1A61-B8ED-FA57-34B94E77410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44C45E3-12CB-CCA5-2AB5-5F0DFAF6EFD6}"/>
              </a:ext>
            </a:extLst>
          </p:cNvPr>
          <p:cNvSpPr>
            <a:spLocks noGrp="1"/>
          </p:cNvSpPr>
          <p:nvPr>
            <p:ph type="sldNum" sz="quarter" idx="5"/>
          </p:nvPr>
        </p:nvSpPr>
        <p:spPr/>
        <p:txBody>
          <a:bodyPr/>
          <a:lstStyle/>
          <a:p>
            <a:fld id="{663C87DA-5334-EE43-AEDD-3F6C6E681030}" type="slidenum">
              <a:rPr lang="en-US" smtClean="0"/>
              <a:t>50</a:t>
            </a:fld>
            <a:endParaRPr lang="en-US"/>
          </a:p>
        </p:txBody>
      </p:sp>
    </p:spTree>
    <p:extLst>
      <p:ext uri="{BB962C8B-B14F-4D97-AF65-F5344CB8AC3E}">
        <p14:creationId xmlns:p14="http://schemas.microsoft.com/office/powerpoint/2010/main" val="13569732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F68CC2-C285-1169-FB4C-6D30E44F13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94E036-434D-F829-441D-1BA4B9ABC3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4D1D2D-F7A9-00CD-A66A-1EC7F06DD4B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488C36B-AD7F-247E-CC83-5B011628E1E3}"/>
              </a:ext>
            </a:extLst>
          </p:cNvPr>
          <p:cNvSpPr>
            <a:spLocks noGrp="1"/>
          </p:cNvSpPr>
          <p:nvPr>
            <p:ph type="sldNum" sz="quarter" idx="5"/>
          </p:nvPr>
        </p:nvSpPr>
        <p:spPr/>
        <p:txBody>
          <a:bodyPr/>
          <a:lstStyle/>
          <a:p>
            <a:fld id="{663C87DA-5334-EE43-AEDD-3F6C6E681030}" type="slidenum">
              <a:rPr lang="en-US" smtClean="0"/>
              <a:t>51</a:t>
            </a:fld>
            <a:endParaRPr lang="en-US"/>
          </a:p>
        </p:txBody>
      </p:sp>
    </p:spTree>
    <p:extLst>
      <p:ext uri="{BB962C8B-B14F-4D97-AF65-F5344CB8AC3E}">
        <p14:creationId xmlns:p14="http://schemas.microsoft.com/office/powerpoint/2010/main" val="27893709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036B4-DA1B-6938-47FB-DD3571DBBF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6B32D1-3716-9708-FB7C-12F07C4AD2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D7ED4C-50B3-C36C-A75E-2B2887D34BF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8798BF3-468D-CBF6-542E-58B7FB0F1222}"/>
              </a:ext>
            </a:extLst>
          </p:cNvPr>
          <p:cNvSpPr>
            <a:spLocks noGrp="1"/>
          </p:cNvSpPr>
          <p:nvPr>
            <p:ph type="sldNum" sz="quarter" idx="5"/>
          </p:nvPr>
        </p:nvSpPr>
        <p:spPr/>
        <p:txBody>
          <a:bodyPr/>
          <a:lstStyle/>
          <a:p>
            <a:fld id="{663C87DA-5334-EE43-AEDD-3F6C6E681030}" type="slidenum">
              <a:rPr lang="en-US" smtClean="0"/>
              <a:t>52</a:t>
            </a:fld>
            <a:endParaRPr lang="en-US"/>
          </a:p>
        </p:txBody>
      </p:sp>
    </p:spTree>
    <p:extLst>
      <p:ext uri="{BB962C8B-B14F-4D97-AF65-F5344CB8AC3E}">
        <p14:creationId xmlns:p14="http://schemas.microsoft.com/office/powerpoint/2010/main" val="19748861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2D7EC5-C01C-B03D-21B8-612C924252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1FFB68-1EEE-3A5D-804F-675CF6CBBE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F8AE96-E65B-1616-007C-9ACA4260BC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32F2705-ACC8-1D19-E722-F76C65591248}"/>
              </a:ext>
            </a:extLst>
          </p:cNvPr>
          <p:cNvSpPr>
            <a:spLocks noGrp="1"/>
          </p:cNvSpPr>
          <p:nvPr>
            <p:ph type="sldNum" sz="quarter" idx="5"/>
          </p:nvPr>
        </p:nvSpPr>
        <p:spPr/>
        <p:txBody>
          <a:bodyPr/>
          <a:lstStyle/>
          <a:p>
            <a:fld id="{663C87DA-5334-EE43-AEDD-3F6C6E681030}" type="slidenum">
              <a:rPr lang="en-US" smtClean="0"/>
              <a:t>53</a:t>
            </a:fld>
            <a:endParaRPr lang="en-US"/>
          </a:p>
        </p:txBody>
      </p:sp>
    </p:spTree>
    <p:extLst>
      <p:ext uri="{BB962C8B-B14F-4D97-AF65-F5344CB8AC3E}">
        <p14:creationId xmlns:p14="http://schemas.microsoft.com/office/powerpoint/2010/main" val="40631865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95E11-C420-0DEC-93A8-475C35CB5D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045819-E47F-C4D1-8AA4-15EBDE4BDA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D85F03-EE64-33C6-AAAE-15AE7DEB8A3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EC97768-F667-9389-756E-1A4A4F0F447C}"/>
              </a:ext>
            </a:extLst>
          </p:cNvPr>
          <p:cNvSpPr>
            <a:spLocks noGrp="1"/>
          </p:cNvSpPr>
          <p:nvPr>
            <p:ph type="sldNum" sz="quarter" idx="5"/>
          </p:nvPr>
        </p:nvSpPr>
        <p:spPr/>
        <p:txBody>
          <a:bodyPr/>
          <a:lstStyle/>
          <a:p>
            <a:fld id="{663C87DA-5334-EE43-AEDD-3F6C6E681030}" type="slidenum">
              <a:rPr lang="en-US" smtClean="0"/>
              <a:t>54</a:t>
            </a:fld>
            <a:endParaRPr lang="en-US"/>
          </a:p>
        </p:txBody>
      </p:sp>
    </p:spTree>
    <p:extLst>
      <p:ext uri="{BB962C8B-B14F-4D97-AF65-F5344CB8AC3E}">
        <p14:creationId xmlns:p14="http://schemas.microsoft.com/office/powerpoint/2010/main" val="9803419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EDE18-B814-B0DA-3100-754F15D74E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38A8DB-F27D-CFDA-D8C1-DC7C32349F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19AEEB-58CF-A8AB-442A-D2C75610AEE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7DC5B24-D111-6A73-F8A1-0ED7F956346C}"/>
              </a:ext>
            </a:extLst>
          </p:cNvPr>
          <p:cNvSpPr>
            <a:spLocks noGrp="1"/>
          </p:cNvSpPr>
          <p:nvPr>
            <p:ph type="sldNum" sz="quarter" idx="5"/>
          </p:nvPr>
        </p:nvSpPr>
        <p:spPr/>
        <p:txBody>
          <a:bodyPr/>
          <a:lstStyle/>
          <a:p>
            <a:fld id="{663C87DA-5334-EE43-AEDD-3F6C6E681030}" type="slidenum">
              <a:rPr lang="en-US" smtClean="0"/>
              <a:t>55</a:t>
            </a:fld>
            <a:endParaRPr lang="en-US"/>
          </a:p>
        </p:txBody>
      </p:sp>
    </p:spTree>
    <p:extLst>
      <p:ext uri="{BB962C8B-B14F-4D97-AF65-F5344CB8AC3E}">
        <p14:creationId xmlns:p14="http://schemas.microsoft.com/office/powerpoint/2010/main" val="34906317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1B2D0-94A4-90EB-3EB0-B16E0862DE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0D0513-DC43-9152-22A8-039389070C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08C93E-8498-50BA-480D-6F4B96FF1CE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B83AA5B-487F-8B4E-8C57-2FF08DA75798}"/>
              </a:ext>
            </a:extLst>
          </p:cNvPr>
          <p:cNvSpPr>
            <a:spLocks noGrp="1"/>
          </p:cNvSpPr>
          <p:nvPr>
            <p:ph type="sldNum" sz="quarter" idx="5"/>
          </p:nvPr>
        </p:nvSpPr>
        <p:spPr/>
        <p:txBody>
          <a:bodyPr/>
          <a:lstStyle/>
          <a:p>
            <a:fld id="{663C87DA-5334-EE43-AEDD-3F6C6E681030}" type="slidenum">
              <a:rPr lang="en-US" smtClean="0"/>
              <a:t>56</a:t>
            </a:fld>
            <a:endParaRPr lang="en-US"/>
          </a:p>
        </p:txBody>
      </p:sp>
    </p:spTree>
    <p:extLst>
      <p:ext uri="{BB962C8B-B14F-4D97-AF65-F5344CB8AC3E}">
        <p14:creationId xmlns:p14="http://schemas.microsoft.com/office/powerpoint/2010/main" val="24182688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C0AB0-8693-172B-1A8B-2CBB19B674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4308F4-47A5-4C16-A930-AD906B4C28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CF4711-1A98-9FA2-9A04-D2724B3A36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C339BD0-9887-8403-CF62-D012911FA775}"/>
              </a:ext>
            </a:extLst>
          </p:cNvPr>
          <p:cNvSpPr>
            <a:spLocks noGrp="1"/>
          </p:cNvSpPr>
          <p:nvPr>
            <p:ph type="sldNum" sz="quarter" idx="5"/>
          </p:nvPr>
        </p:nvSpPr>
        <p:spPr/>
        <p:txBody>
          <a:bodyPr/>
          <a:lstStyle/>
          <a:p>
            <a:fld id="{663C87DA-5334-EE43-AEDD-3F6C6E681030}" type="slidenum">
              <a:rPr lang="en-US" smtClean="0"/>
              <a:t>57</a:t>
            </a:fld>
            <a:endParaRPr lang="en-US"/>
          </a:p>
        </p:txBody>
      </p:sp>
    </p:spTree>
    <p:extLst>
      <p:ext uri="{BB962C8B-B14F-4D97-AF65-F5344CB8AC3E}">
        <p14:creationId xmlns:p14="http://schemas.microsoft.com/office/powerpoint/2010/main" val="9157091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4/15/25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4/15/25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4/15/25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4/15/25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4/15/25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4/15/25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4/15/25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4/15/25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4/15/25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4/15/25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4/15/25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4/15/25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4/15/25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4/15/25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4/15/25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4/15/25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4/15/25</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hyperlink" Target="https://us06web.zoom.us/j/9292344900?pwd=zRRQfpEYDgAOIzT06QKO3IA8LF2PXV.1"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video" Target="https://www.youtube.com/embed/Pt0hh1sNUXM?feature=oembed" TargetMode="Externa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hyperlink" Target="https://us06web.zoom.us/j/9292344900?pwd=zRRQfpEYDgAOIzT06QKO3IA8LF2PXV.1"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B71EA-D397-B173-ADD6-2B1E77E485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123EBB-E8B0-00A5-BEC3-DE187C13E2F5}"/>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62D64DC3-7149-27BD-5CC9-1F222D290CE0}"/>
              </a:ext>
            </a:extLst>
          </p:cNvPr>
          <p:cNvSpPr>
            <a:spLocks noGrp="1"/>
          </p:cNvSpPr>
          <p:nvPr>
            <p:ph type="subTitle" idx="1"/>
          </p:nvPr>
        </p:nvSpPr>
        <p:spPr/>
        <p:txBody>
          <a:bodyPr/>
          <a:lstStyle/>
          <a:p>
            <a:endParaRPr lang="en-US"/>
          </a:p>
        </p:txBody>
      </p:sp>
      <p:pic>
        <p:nvPicPr>
          <p:cNvPr id="5" name="Picture 4" descr="A planet earth with clouds&#10;&#10;Description automatically generated">
            <a:extLst>
              <a:ext uri="{FF2B5EF4-FFF2-40B4-BE49-F238E27FC236}">
                <a16:creationId xmlns:a16="http://schemas.microsoft.com/office/drawing/2014/main" id="{3C67434B-4403-0CAF-51F6-E635BB4D0E3A}"/>
              </a:ext>
            </a:extLst>
          </p:cNvPr>
          <p:cNvPicPr>
            <a:picLocks noChangeAspect="1"/>
          </p:cNvPicPr>
          <p:nvPr/>
        </p:nvPicPr>
        <p:blipFill>
          <a:blip r:embed="rId3"/>
          <a:stretch>
            <a:fillRect/>
          </a:stretch>
        </p:blipFill>
        <p:spPr>
          <a:xfrm>
            <a:off x="826844" y="449734"/>
            <a:ext cx="10619165" cy="5958531"/>
          </a:xfrm>
          <a:prstGeom prst="rect">
            <a:avLst/>
          </a:prstGeom>
          <a:ln w="127000">
            <a:solidFill>
              <a:schemeClr val="bg1"/>
            </a:solidFill>
          </a:ln>
          <a:effectLst>
            <a:outerShdw blurRad="50800" dist="343979" dir="2700000" algn="tl" rotWithShape="0">
              <a:prstClr val="black">
                <a:alpha val="40000"/>
              </a:prstClr>
            </a:outerShdw>
          </a:effectLst>
        </p:spPr>
      </p:pic>
      <p:sp>
        <p:nvSpPr>
          <p:cNvPr id="4" name="TextBox 3">
            <a:extLst>
              <a:ext uri="{FF2B5EF4-FFF2-40B4-BE49-F238E27FC236}">
                <a16:creationId xmlns:a16="http://schemas.microsoft.com/office/drawing/2014/main" id="{186D1774-1B36-435C-3751-5E820CD50467}"/>
              </a:ext>
            </a:extLst>
          </p:cNvPr>
          <p:cNvSpPr txBox="1"/>
          <p:nvPr/>
        </p:nvSpPr>
        <p:spPr>
          <a:xfrm>
            <a:off x="2526915" y="4003228"/>
            <a:ext cx="7219025" cy="1200329"/>
          </a:xfrm>
          <a:prstGeom prst="rect">
            <a:avLst/>
          </a:prstGeom>
          <a:noFill/>
        </p:spPr>
        <p:txBody>
          <a:bodyPr wrap="square" rtlCol="0">
            <a:spAutoFit/>
          </a:bodyPr>
          <a:lstStyle/>
          <a:p>
            <a:pPr algn="ctr"/>
            <a:r>
              <a:rPr lang="en-US" sz="7200" b="1" dirty="0">
                <a:latin typeface="Copperplate" panose="02000504000000020004" pitchFamily="2" charset="77"/>
                <a:cs typeface="Eras Medium ITC" panose="020F0502020204030204" pitchFamily="34" charset="0"/>
              </a:rPr>
              <a:t>Chapter 10</a:t>
            </a:r>
          </a:p>
        </p:txBody>
      </p:sp>
      <p:sp>
        <p:nvSpPr>
          <p:cNvPr id="6" name="TextBox 5">
            <a:extLst>
              <a:ext uri="{FF2B5EF4-FFF2-40B4-BE49-F238E27FC236}">
                <a16:creationId xmlns:a16="http://schemas.microsoft.com/office/drawing/2014/main" id="{CB064EC8-AFF9-F609-6B2A-E55CDC36B21A}"/>
              </a:ext>
            </a:extLst>
          </p:cNvPr>
          <p:cNvSpPr txBox="1"/>
          <p:nvPr/>
        </p:nvSpPr>
        <p:spPr>
          <a:xfrm>
            <a:off x="2486487" y="3953469"/>
            <a:ext cx="7219025" cy="1200329"/>
          </a:xfrm>
          <a:prstGeom prst="rect">
            <a:avLst/>
          </a:prstGeom>
          <a:noFill/>
        </p:spPr>
        <p:txBody>
          <a:bodyPr wrap="square" rtlCol="0">
            <a:spAutoFit/>
          </a:bodyPr>
          <a:lstStyle/>
          <a:p>
            <a:pPr algn="ctr"/>
            <a:r>
              <a:rPr lang="en-US" sz="7200" b="1" dirty="0">
                <a:solidFill>
                  <a:srgbClr val="C4A128"/>
                </a:solidFill>
                <a:latin typeface="Copperplate" panose="02000504000000020004" pitchFamily="2" charset="77"/>
                <a:cs typeface="Eras Medium ITC" panose="020F0502020204030204" pitchFamily="34" charset="0"/>
              </a:rPr>
              <a:t>Chapter 10</a:t>
            </a:r>
          </a:p>
        </p:txBody>
      </p:sp>
      <p:pic>
        <p:nvPicPr>
          <p:cNvPr id="9" name="Graphic 8" descr="Bamboo with solid fill">
            <a:hlinkClick r:id="rId4"/>
            <a:extLst>
              <a:ext uri="{FF2B5EF4-FFF2-40B4-BE49-F238E27FC236}">
                <a16:creationId xmlns:a16="http://schemas.microsoft.com/office/drawing/2014/main" id="{B12223E4-CF10-A881-DC9C-3C392FA0DD4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402008" y="5903662"/>
            <a:ext cx="914400" cy="914400"/>
          </a:xfrm>
          <a:prstGeom prst="rect">
            <a:avLst/>
          </a:prstGeom>
        </p:spPr>
      </p:pic>
    </p:spTree>
    <p:extLst>
      <p:ext uri="{BB962C8B-B14F-4D97-AF65-F5344CB8AC3E}">
        <p14:creationId xmlns:p14="http://schemas.microsoft.com/office/powerpoint/2010/main" val="3695990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D8F75-E46E-1EB6-5ACA-0005CB95B5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A228CF-C65B-5AB1-3AE0-746BE1056C54}"/>
              </a:ext>
            </a:extLst>
          </p:cNvPr>
          <p:cNvSpPr>
            <a:spLocks noGrp="1"/>
          </p:cNvSpPr>
          <p:nvPr>
            <p:ph type="title"/>
          </p:nvPr>
        </p:nvSpPr>
        <p:spPr>
          <a:xfrm>
            <a:off x="1640156" y="332010"/>
            <a:ext cx="10259744" cy="855412"/>
          </a:xfrm>
        </p:spPr>
        <p:txBody>
          <a:bodyPr>
            <a:noAutofit/>
          </a:bodyPr>
          <a:lstStyle/>
          <a:p>
            <a:r>
              <a:rPr lang="en-US" b="1" dirty="0"/>
              <a:t>The Sons of Shem, Genesis 10:21-32</a:t>
            </a:r>
          </a:p>
        </p:txBody>
      </p:sp>
      <p:sp>
        <p:nvSpPr>
          <p:cNvPr id="12" name="Content Placeholder 2">
            <a:extLst>
              <a:ext uri="{FF2B5EF4-FFF2-40B4-BE49-F238E27FC236}">
                <a16:creationId xmlns:a16="http://schemas.microsoft.com/office/drawing/2014/main" id="{F61A76F4-3539-DB65-5895-896921F3FC49}"/>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32D672AE-1E32-9ACC-294F-6C661DE3A731}"/>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A2245D99-852B-92BB-F17D-556AD070C8DC}"/>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t>To Shem also, the father of all the children of Eber, the elder brother of Japheth, children were born. 22 The sons of Shem: Elam, Asshur, Arpachshad, Lud, and Aram. 23 The sons of Aram: Uz, </a:t>
            </a:r>
            <a:r>
              <a:rPr lang="en-US" sz="2400" b="1" i="1" dirty="0" err="1"/>
              <a:t>Hul</a:t>
            </a:r>
            <a:r>
              <a:rPr lang="en-US" sz="2400" b="1" i="1" dirty="0"/>
              <a:t>, Gether, and Mash. 24 Arpachshad fathered Shelah; and Shelah fathered Eber. 25 To Eber were born two sons: the name of the one was Peleg, for in his days the earth was divided, and his brother's name was Joktan. 26 Joktan fathered Almodad, Sheleph, Hazarmaveth, Jerah, 27 Hadoram, Uzal, Diklah, 28 Obal, Abimael, Sheba, 29 Ophir, Havilah, and Jobab; all these were the sons of Joktan. 30 The territory in which they lived extended from Mesha in the direction of </a:t>
            </a:r>
            <a:r>
              <a:rPr lang="en-US" sz="2400" b="1" i="1" dirty="0" err="1"/>
              <a:t>Sephar</a:t>
            </a:r>
            <a:r>
              <a:rPr lang="en-US" sz="2400" b="1" i="1" dirty="0"/>
              <a:t> to the hill country of the east. 31 These are the sons of Shem, by their clans, their languages, their lands, and their nations. 32 These are the clans of the sons of Noah, according to their genealogies, in their nations, and from these the nations spread abroad on the earth after the flood.</a:t>
            </a:r>
            <a:endParaRPr lang="en-US" sz="2400" dirty="0"/>
          </a:p>
        </p:txBody>
      </p:sp>
    </p:spTree>
    <p:extLst>
      <p:ext uri="{BB962C8B-B14F-4D97-AF65-F5344CB8AC3E}">
        <p14:creationId xmlns:p14="http://schemas.microsoft.com/office/powerpoint/2010/main" val="715374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22B6F-5730-67E7-92C3-E32CB151E9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BA6096-720A-3579-A788-BD795324AD72}"/>
              </a:ext>
            </a:extLst>
          </p:cNvPr>
          <p:cNvSpPr>
            <a:spLocks noGrp="1"/>
          </p:cNvSpPr>
          <p:nvPr>
            <p:ph type="title"/>
          </p:nvPr>
        </p:nvSpPr>
        <p:spPr>
          <a:xfrm>
            <a:off x="1640156" y="332010"/>
            <a:ext cx="10259744" cy="855412"/>
          </a:xfrm>
        </p:spPr>
        <p:txBody>
          <a:bodyPr>
            <a:noAutofit/>
          </a:bodyPr>
          <a:lstStyle/>
          <a:p>
            <a:r>
              <a:rPr lang="en-US" b="1" dirty="0"/>
              <a:t>The Sons of Shem, Part 1</a:t>
            </a:r>
          </a:p>
        </p:txBody>
      </p:sp>
      <p:sp>
        <p:nvSpPr>
          <p:cNvPr id="12" name="Content Placeholder 2">
            <a:extLst>
              <a:ext uri="{FF2B5EF4-FFF2-40B4-BE49-F238E27FC236}">
                <a16:creationId xmlns:a16="http://schemas.microsoft.com/office/drawing/2014/main" id="{E08BE00B-7087-F317-8A1A-53F2F9D4E9DC}"/>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2FFC6051-E304-821F-BF8E-E1A8A4CF952D}"/>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5A7643C3-F971-3532-543B-BA631DBE2855}"/>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dirty="0"/>
              <a:t>QUESTION? Eber is the great grandson of Shem, but is mentioned right here in verse 21. WHY?</a:t>
            </a:r>
          </a:p>
          <a:p>
            <a:pPr lvl="1"/>
            <a:r>
              <a:rPr lang="en-US" sz="2400" dirty="0"/>
              <a:t>This is the Patriarch from which we get the name “Hebrew”</a:t>
            </a:r>
          </a:p>
          <a:p>
            <a:pPr lvl="2"/>
            <a:r>
              <a:rPr lang="en-US" sz="2400" dirty="0"/>
              <a:t>And his son, Peleg, means “divided”</a:t>
            </a:r>
          </a:p>
          <a:p>
            <a:pPr lvl="1"/>
            <a:r>
              <a:rPr lang="en-US" sz="2400" dirty="0"/>
              <a:t>Eber was a contemporary of Nimrod and what happened at Babel</a:t>
            </a:r>
          </a:p>
          <a:p>
            <a:pPr lvl="1"/>
            <a:r>
              <a:rPr lang="en-US" sz="2400" dirty="0"/>
              <a:t>Probably he named his son “divided” after what God did at Babel</a:t>
            </a:r>
          </a:p>
          <a:p>
            <a:r>
              <a:rPr lang="en-US" sz="2400" dirty="0"/>
              <a:t>Peleg is the branch of descendants down to Abraham, detailed in Chapter 11 (see your Table of Nations Chart)</a:t>
            </a:r>
          </a:p>
          <a:p>
            <a:r>
              <a:rPr lang="en-US" sz="2400" dirty="0"/>
              <a:t>All the sons of Shem settled in the Middle East from north to south</a:t>
            </a:r>
          </a:p>
        </p:txBody>
      </p:sp>
    </p:spTree>
    <p:extLst>
      <p:ext uri="{BB962C8B-B14F-4D97-AF65-F5344CB8AC3E}">
        <p14:creationId xmlns:p14="http://schemas.microsoft.com/office/powerpoint/2010/main" val="720948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47CD3-55BD-AA15-26CD-B5C58E2865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A59682-41F2-0754-C821-93E392484BF9}"/>
              </a:ext>
            </a:extLst>
          </p:cNvPr>
          <p:cNvSpPr>
            <a:spLocks noGrp="1"/>
          </p:cNvSpPr>
          <p:nvPr>
            <p:ph type="title"/>
          </p:nvPr>
        </p:nvSpPr>
        <p:spPr>
          <a:xfrm>
            <a:off x="1640156" y="332010"/>
            <a:ext cx="10259744" cy="855412"/>
          </a:xfrm>
        </p:spPr>
        <p:txBody>
          <a:bodyPr>
            <a:noAutofit/>
          </a:bodyPr>
          <a:lstStyle/>
          <a:p>
            <a:r>
              <a:rPr lang="en-US" b="1" dirty="0"/>
              <a:t>The Sons of Shem, Part 2</a:t>
            </a:r>
          </a:p>
        </p:txBody>
      </p:sp>
      <p:sp>
        <p:nvSpPr>
          <p:cNvPr id="12" name="Content Placeholder 2">
            <a:extLst>
              <a:ext uri="{FF2B5EF4-FFF2-40B4-BE49-F238E27FC236}">
                <a16:creationId xmlns:a16="http://schemas.microsoft.com/office/drawing/2014/main" id="{F3F87A60-4B61-9E9C-3794-47B8153590FC}"/>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A6D3151C-45D6-F875-DAC6-8C821DBE543E}"/>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8E5F303B-1D07-8D51-8701-58E2C857D9FE}"/>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dirty="0"/>
              <a:t>Elam is mentioned, who founded the Elamites</a:t>
            </a:r>
          </a:p>
          <a:p>
            <a:pPr lvl="1"/>
            <a:r>
              <a:rPr lang="en-US" sz="2200" dirty="0"/>
              <a:t>The King of Elam conquered and enslaved the Canaanites in Gen 14</a:t>
            </a:r>
          </a:p>
          <a:p>
            <a:pPr lvl="1"/>
            <a:r>
              <a:rPr lang="en-US" sz="2200" dirty="0"/>
              <a:t>The curse of Canaan didn’t have to wait for Israel to come out of Egypt</a:t>
            </a:r>
          </a:p>
          <a:p>
            <a:r>
              <a:rPr lang="en-US" sz="2600" dirty="0"/>
              <a:t>Notice Aram, the father of the Arameans (Ancient Syrians) from which we get Aramaic</a:t>
            </a:r>
          </a:p>
          <a:p>
            <a:pPr lvl="1"/>
            <a:r>
              <a:rPr lang="en-US" sz="2400" dirty="0"/>
              <a:t>The books of Daniel and Ezra are written in </a:t>
            </a:r>
            <a:r>
              <a:rPr lang="en-US" sz="2400" u="sng" dirty="0"/>
              <a:t>Aramaic</a:t>
            </a:r>
            <a:r>
              <a:rPr lang="en-US" sz="2400" dirty="0"/>
              <a:t>, because that was </a:t>
            </a:r>
            <a:r>
              <a:rPr lang="en-US" sz="2400" u="sng" dirty="0"/>
              <a:t>the language of the Babylonians</a:t>
            </a:r>
            <a:r>
              <a:rPr lang="en-US" sz="2400" dirty="0"/>
              <a:t>, where Israel was  held captive for 70 years</a:t>
            </a:r>
          </a:p>
          <a:p>
            <a:pPr lvl="1"/>
            <a:r>
              <a:rPr lang="en-US" sz="2400" dirty="0"/>
              <a:t>Most Jews coming back from exile spoke Aramaic, and were still speaking Aramaic during the days of Jesus.</a:t>
            </a:r>
          </a:p>
          <a:p>
            <a:pPr lvl="1"/>
            <a:r>
              <a:rPr lang="en-US" sz="2400" dirty="0"/>
              <a:t>Evidence strongly suggests that Aramaic was the language of Jesus and His disciples.</a:t>
            </a:r>
          </a:p>
        </p:txBody>
      </p:sp>
    </p:spTree>
    <p:extLst>
      <p:ext uri="{BB962C8B-B14F-4D97-AF65-F5344CB8AC3E}">
        <p14:creationId xmlns:p14="http://schemas.microsoft.com/office/powerpoint/2010/main" val="1991797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E323A-BE66-DFA2-2805-54D792069B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0891BA-3250-A234-DC75-19B17B953FB1}"/>
              </a:ext>
            </a:extLst>
          </p:cNvPr>
          <p:cNvSpPr>
            <a:spLocks noGrp="1"/>
          </p:cNvSpPr>
          <p:nvPr>
            <p:ph type="title"/>
          </p:nvPr>
        </p:nvSpPr>
        <p:spPr>
          <a:xfrm>
            <a:off x="1640156" y="332010"/>
            <a:ext cx="10259744" cy="855412"/>
          </a:xfrm>
        </p:spPr>
        <p:txBody>
          <a:bodyPr>
            <a:noAutofit/>
          </a:bodyPr>
          <a:lstStyle/>
          <a:p>
            <a:r>
              <a:rPr lang="en-US" b="1" dirty="0"/>
              <a:t>The Sons of Shem, Part 3</a:t>
            </a:r>
          </a:p>
        </p:txBody>
      </p:sp>
      <p:sp>
        <p:nvSpPr>
          <p:cNvPr id="12" name="Content Placeholder 2">
            <a:extLst>
              <a:ext uri="{FF2B5EF4-FFF2-40B4-BE49-F238E27FC236}">
                <a16:creationId xmlns:a16="http://schemas.microsoft.com/office/drawing/2014/main" id="{C56F9BB0-E310-F7F1-B9F8-6278B8DCDA9C}"/>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74294BE6-D89C-5581-E892-134CA5C1BE35}"/>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A1FE2650-B4BC-5720-20C2-1411AF41937D}"/>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dirty="0"/>
              <a:t>Side note: Aramaic is now considered a dead language, although some small groups still speak it.</a:t>
            </a:r>
          </a:p>
          <a:p>
            <a:r>
              <a:rPr lang="en-US" sz="2600" dirty="0"/>
              <a:t>When Mel Gibson produced the Passion of the Christ movie, he brought Aramaic back to life</a:t>
            </a:r>
          </a:p>
          <a:p>
            <a:pPr lvl="1"/>
            <a:r>
              <a:rPr lang="en-US" sz="2400" dirty="0"/>
              <a:t>Some of the actors had to learn Aramaic to play their roles.</a:t>
            </a:r>
          </a:p>
          <a:p>
            <a:pPr lvl="2"/>
            <a:r>
              <a:rPr lang="en-US" sz="2200" dirty="0"/>
              <a:t>Jesus and His disciples spoke in Aramaic</a:t>
            </a:r>
          </a:p>
          <a:p>
            <a:pPr lvl="2"/>
            <a:r>
              <a:rPr lang="en-US" sz="2200" dirty="0"/>
              <a:t>The Jewish leaders spoke in Hebrew</a:t>
            </a:r>
          </a:p>
          <a:p>
            <a:pPr lvl="2"/>
            <a:r>
              <a:rPr lang="en-US" sz="2200" dirty="0"/>
              <a:t>The Roman authorities spoke in Latin</a:t>
            </a:r>
          </a:p>
          <a:p>
            <a:pPr lvl="1"/>
            <a:r>
              <a:rPr lang="en-US" sz="2400" dirty="0"/>
              <a:t>This was the linguistic environment in Israel at that time!</a:t>
            </a:r>
          </a:p>
          <a:p>
            <a:r>
              <a:rPr lang="en-US" sz="2600" dirty="0"/>
              <a:t>QUESTION? What language did Mary and Joseph Speak?</a:t>
            </a:r>
            <a:endParaRPr lang="en-US" sz="2400" dirty="0"/>
          </a:p>
          <a:p>
            <a:r>
              <a:rPr lang="en-US" sz="2600" dirty="0"/>
              <a:t>QUESTION? When the Magi came from the east to visit Jesus, what language did they speak?</a:t>
            </a:r>
          </a:p>
        </p:txBody>
      </p:sp>
    </p:spTree>
    <p:extLst>
      <p:ext uri="{BB962C8B-B14F-4D97-AF65-F5344CB8AC3E}">
        <p14:creationId xmlns:p14="http://schemas.microsoft.com/office/powerpoint/2010/main" val="657560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7AB733-CDFA-9F9D-A370-A9FFC500E9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C2FAB4-F54B-3696-31CF-2B83D476B5B6}"/>
              </a:ext>
            </a:extLst>
          </p:cNvPr>
          <p:cNvSpPr>
            <a:spLocks noGrp="1"/>
          </p:cNvSpPr>
          <p:nvPr>
            <p:ph type="title"/>
          </p:nvPr>
        </p:nvSpPr>
        <p:spPr>
          <a:xfrm>
            <a:off x="1640156" y="332010"/>
            <a:ext cx="10259744" cy="855412"/>
          </a:xfrm>
        </p:spPr>
        <p:txBody>
          <a:bodyPr>
            <a:noAutofit/>
          </a:bodyPr>
          <a:lstStyle/>
          <a:p>
            <a:r>
              <a:rPr lang="en-US" b="1" dirty="0"/>
              <a:t>Love your enemy…</a:t>
            </a:r>
          </a:p>
        </p:txBody>
      </p:sp>
      <p:sp>
        <p:nvSpPr>
          <p:cNvPr id="12" name="Content Placeholder 2">
            <a:extLst>
              <a:ext uri="{FF2B5EF4-FFF2-40B4-BE49-F238E27FC236}">
                <a16:creationId xmlns:a16="http://schemas.microsoft.com/office/drawing/2014/main" id="{1680FEB2-DB9B-8AE6-ED18-86F12F02F0CB}"/>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34148630-E0C3-E39C-D403-411F8931AA1B}"/>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210B22B3-DB38-DB39-359E-C18993E0219B}"/>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2600" dirty="0"/>
          </a:p>
        </p:txBody>
      </p:sp>
      <p:pic>
        <p:nvPicPr>
          <p:cNvPr id="4" name="Online Media 3" descr="Passion of Christ - Jesus &quot;love your enemy&quot;">
            <a:hlinkClick r:id="" action="ppaction://media"/>
            <a:extLst>
              <a:ext uri="{FF2B5EF4-FFF2-40B4-BE49-F238E27FC236}">
                <a16:creationId xmlns:a16="http://schemas.microsoft.com/office/drawing/2014/main" id="{6E5157A5-CF9B-A1B4-3565-A9977D041DA6}"/>
              </a:ext>
            </a:extLst>
          </p:cNvPr>
          <p:cNvPicPr>
            <a:picLocks noRot="1" noChangeAspect="1"/>
          </p:cNvPicPr>
          <p:nvPr>
            <a:videoFile r:link="rId1"/>
          </p:nvPr>
        </p:nvPicPr>
        <p:blipFill>
          <a:blip r:embed="rId4"/>
          <a:stretch>
            <a:fillRect/>
          </a:stretch>
        </p:blipFill>
        <p:spPr>
          <a:xfrm>
            <a:off x="2724346" y="1011777"/>
            <a:ext cx="7532017" cy="5649012"/>
          </a:xfrm>
          <a:prstGeom prst="rect">
            <a:avLst/>
          </a:prstGeom>
        </p:spPr>
      </p:pic>
    </p:spTree>
    <p:extLst>
      <p:ext uri="{BB962C8B-B14F-4D97-AF65-F5344CB8AC3E}">
        <p14:creationId xmlns:p14="http://schemas.microsoft.com/office/powerpoint/2010/main" val="3885512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4"/>
                </p:tgtEl>
              </p:cMediaNode>
            </p:video>
            <p:seq concurrent="1" nextAc="seek">
              <p:cTn id="14" restart="whenNotActive" fill="hold" evtFilter="cancelBubble" nodeType="interactiveSeq">
                <p:stCondLst>
                  <p:cond evt="onClick" delay="0">
                    <p:tgtEl>
                      <p:spTgt spid="4"/>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4"/>
                                        </p:tgtEl>
                                      </p:cBhvr>
                                    </p:cmd>
                                  </p:childTnLst>
                                </p:cTn>
                              </p:par>
                            </p:childTnLst>
                          </p:cTn>
                        </p:par>
                      </p:childTnLst>
                    </p:cTn>
                  </p:par>
                </p:childTnLst>
              </p:cTn>
              <p:nextCondLst>
                <p:cond evt="onClick" delay="0">
                  <p:tgtEl>
                    <p:spTgt spid="4"/>
                  </p:tgtEl>
                </p:cond>
              </p:nextCondLst>
            </p:seq>
          </p:childTnLst>
        </p:cTn>
      </p:par>
    </p:tnLst>
    <p:bldLst>
      <p:bldP spid="3" grpId="0"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B3AC7-015D-59B2-537B-A17ED490073F}"/>
            </a:ext>
          </a:extLst>
        </p:cNvPr>
        <p:cNvGrpSpPr/>
        <p:nvPr/>
      </p:nvGrpSpPr>
      <p:grpSpPr>
        <a:xfrm>
          <a:off x="0" y="0"/>
          <a:ext cx="0" cy="0"/>
          <a:chOff x="0" y="0"/>
          <a:chExt cx="0" cy="0"/>
        </a:xfrm>
      </p:grpSpPr>
      <p:pic>
        <p:nvPicPr>
          <p:cNvPr id="1026" name="Picture 2" descr="Petra | History, Map, Location, Images, &amp; Facts | Britannica">
            <a:extLst>
              <a:ext uri="{FF2B5EF4-FFF2-40B4-BE49-F238E27FC236}">
                <a16:creationId xmlns:a16="http://schemas.microsoft.com/office/drawing/2014/main" id="{005DC0A7-EDBD-EDDF-013E-6E5629B069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8102" y="902210"/>
            <a:ext cx="10161798" cy="59557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42A8B22-9078-FC4E-328C-AD042EB83BA8}"/>
              </a:ext>
            </a:extLst>
          </p:cNvPr>
          <p:cNvSpPr>
            <a:spLocks noGrp="1"/>
          </p:cNvSpPr>
          <p:nvPr>
            <p:ph type="title"/>
          </p:nvPr>
        </p:nvSpPr>
        <p:spPr>
          <a:xfrm>
            <a:off x="1640156" y="332010"/>
            <a:ext cx="10259744" cy="855412"/>
          </a:xfrm>
        </p:spPr>
        <p:txBody>
          <a:bodyPr>
            <a:noAutofit/>
          </a:bodyPr>
          <a:lstStyle/>
          <a:p>
            <a:r>
              <a:rPr lang="en-US" b="1" dirty="0"/>
              <a:t>The Sons of Shem, Part 4</a:t>
            </a:r>
          </a:p>
        </p:txBody>
      </p:sp>
      <p:sp>
        <p:nvSpPr>
          <p:cNvPr id="12" name="Content Placeholder 2">
            <a:extLst>
              <a:ext uri="{FF2B5EF4-FFF2-40B4-BE49-F238E27FC236}">
                <a16:creationId xmlns:a16="http://schemas.microsoft.com/office/drawing/2014/main" id="{29BE2A6F-B018-C919-9105-508171D4A618}"/>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9E7D3E12-BA44-972D-92A2-20D5614A685F}"/>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6E49FAE3-F360-931C-8FA7-C37D90D32A25}"/>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b="1" dirty="0">
                <a:solidFill>
                  <a:schemeClr val="bg1"/>
                </a:solidFill>
                <a:effectLst>
                  <a:outerShdw blurRad="50800" dist="72491" dir="2700000" algn="tl" rotWithShape="0">
                    <a:prstClr val="black">
                      <a:alpha val="40000"/>
                    </a:prstClr>
                  </a:outerShdw>
                </a:effectLst>
              </a:rPr>
              <a:t>Notice also Uz, a son of Aram, who resided in the land of Uz</a:t>
            </a:r>
          </a:p>
          <a:p>
            <a:pPr lvl="1"/>
            <a:r>
              <a:rPr lang="en-US" sz="2400" b="1" dirty="0">
                <a:solidFill>
                  <a:schemeClr val="bg1"/>
                </a:solidFill>
                <a:effectLst>
                  <a:outerShdw blurRad="50800" dist="72491" dir="2700000" algn="tl" rotWithShape="0">
                    <a:prstClr val="black">
                      <a:alpha val="40000"/>
                    </a:prstClr>
                  </a:outerShdw>
                </a:effectLst>
              </a:rPr>
              <a:t>QUESTION? Who was from the land of Uz?</a:t>
            </a:r>
          </a:p>
          <a:p>
            <a:pPr lvl="1"/>
            <a:r>
              <a:rPr lang="en-US" sz="2400" b="1" dirty="0">
                <a:solidFill>
                  <a:schemeClr val="bg1"/>
                </a:solidFill>
                <a:effectLst>
                  <a:outerShdw blurRad="50800" dist="72491" dir="2700000" algn="tl" rotWithShape="0">
                    <a:prstClr val="black">
                      <a:alpha val="40000"/>
                    </a:prstClr>
                  </a:outerShdw>
                </a:effectLst>
              </a:rPr>
              <a:t>Job was from the land of Uz, probably </a:t>
            </a:r>
            <a:br>
              <a:rPr lang="en-US" sz="2400" b="1" dirty="0">
                <a:solidFill>
                  <a:schemeClr val="bg1"/>
                </a:solidFill>
                <a:effectLst>
                  <a:outerShdw blurRad="50800" dist="72491" dir="2700000" algn="tl" rotWithShape="0">
                    <a:prstClr val="black">
                      <a:alpha val="40000"/>
                    </a:prstClr>
                  </a:outerShdw>
                </a:effectLst>
              </a:rPr>
            </a:br>
            <a:r>
              <a:rPr lang="en-US" sz="2400" b="1" dirty="0">
                <a:solidFill>
                  <a:schemeClr val="bg1"/>
                </a:solidFill>
                <a:effectLst>
                  <a:outerShdw blurRad="50800" dist="72491" dir="2700000" algn="tl" rotWithShape="0">
                    <a:prstClr val="black">
                      <a:alpha val="40000"/>
                    </a:prstClr>
                  </a:outerShdw>
                </a:effectLst>
              </a:rPr>
              <a:t>near Petra, in Jordan</a:t>
            </a:r>
          </a:p>
          <a:p>
            <a:pPr lvl="1"/>
            <a:r>
              <a:rPr lang="en-US" sz="2400" b="1" i="1" dirty="0">
                <a:solidFill>
                  <a:schemeClr val="bg1"/>
                </a:solidFill>
                <a:effectLst>
                  <a:outerShdw blurRad="50800" dist="72491" dir="2700000" algn="tl" rotWithShape="0">
                    <a:prstClr val="black">
                      <a:alpha val="40000"/>
                    </a:prstClr>
                  </a:outerShdw>
                </a:effectLst>
              </a:rPr>
              <a:t>Job 1:1, There was a man in the land of </a:t>
            </a:r>
            <a:br>
              <a:rPr lang="en-US" sz="2400" b="1" i="1" dirty="0">
                <a:solidFill>
                  <a:schemeClr val="bg1"/>
                </a:solidFill>
                <a:effectLst>
                  <a:outerShdw blurRad="50800" dist="72491" dir="2700000" algn="tl" rotWithShape="0">
                    <a:prstClr val="black">
                      <a:alpha val="40000"/>
                    </a:prstClr>
                  </a:outerShdw>
                </a:effectLst>
              </a:rPr>
            </a:br>
            <a:r>
              <a:rPr lang="en-US" sz="2400" b="1" i="1" dirty="0">
                <a:solidFill>
                  <a:schemeClr val="bg1"/>
                </a:solidFill>
                <a:effectLst>
                  <a:outerShdw blurRad="50800" dist="72491" dir="2700000" algn="tl" rotWithShape="0">
                    <a:prstClr val="black">
                      <a:alpha val="40000"/>
                    </a:prstClr>
                  </a:outerShdw>
                </a:effectLst>
              </a:rPr>
              <a:t>Uz whose name was Job, and that man </a:t>
            </a:r>
            <a:br>
              <a:rPr lang="en-US" sz="2400" b="1" i="1" dirty="0">
                <a:solidFill>
                  <a:schemeClr val="bg1"/>
                </a:solidFill>
                <a:effectLst>
                  <a:outerShdw blurRad="50800" dist="72491" dir="2700000" algn="tl" rotWithShape="0">
                    <a:prstClr val="black">
                      <a:alpha val="40000"/>
                    </a:prstClr>
                  </a:outerShdw>
                </a:effectLst>
              </a:rPr>
            </a:br>
            <a:r>
              <a:rPr lang="en-US" sz="2400" b="1" i="1" dirty="0">
                <a:solidFill>
                  <a:schemeClr val="bg1"/>
                </a:solidFill>
                <a:effectLst>
                  <a:outerShdw blurRad="50800" dist="72491" dir="2700000" algn="tl" rotWithShape="0">
                    <a:prstClr val="black">
                      <a:alpha val="40000"/>
                    </a:prstClr>
                  </a:outerShdw>
                </a:effectLst>
              </a:rPr>
              <a:t>was blameless and upright, one who </a:t>
            </a:r>
            <a:br>
              <a:rPr lang="en-US" sz="2400" b="1" i="1" dirty="0">
                <a:solidFill>
                  <a:schemeClr val="bg1"/>
                </a:solidFill>
                <a:effectLst>
                  <a:outerShdw blurRad="50800" dist="72491" dir="2700000" algn="tl" rotWithShape="0">
                    <a:prstClr val="black">
                      <a:alpha val="40000"/>
                    </a:prstClr>
                  </a:outerShdw>
                </a:effectLst>
              </a:rPr>
            </a:br>
            <a:r>
              <a:rPr lang="en-US" sz="2400" b="1" i="1" dirty="0">
                <a:solidFill>
                  <a:schemeClr val="bg1"/>
                </a:solidFill>
                <a:effectLst>
                  <a:outerShdw blurRad="50800" dist="72491" dir="2700000" algn="tl" rotWithShape="0">
                    <a:prstClr val="black">
                      <a:alpha val="40000"/>
                    </a:prstClr>
                  </a:outerShdw>
                </a:effectLst>
              </a:rPr>
              <a:t>feared God and turned away from evil.</a:t>
            </a:r>
          </a:p>
          <a:p>
            <a:pPr lvl="1"/>
            <a:r>
              <a:rPr lang="en-US" sz="2400" b="1" dirty="0">
                <a:solidFill>
                  <a:schemeClr val="bg1"/>
                </a:solidFill>
                <a:effectLst>
                  <a:outerShdw blurRad="50800" dist="72491" dir="2700000" algn="tl" rotWithShape="0">
                    <a:prstClr val="black">
                      <a:alpha val="40000"/>
                    </a:prstClr>
                  </a:outerShdw>
                </a:effectLst>
              </a:rPr>
              <a:t>If we add up all the families listed in </a:t>
            </a:r>
            <a:br>
              <a:rPr lang="en-US" sz="2400" b="1" dirty="0">
                <a:solidFill>
                  <a:schemeClr val="bg1"/>
                </a:solidFill>
                <a:effectLst>
                  <a:outerShdw blurRad="50800" dist="72491" dir="2700000" algn="tl" rotWithShape="0">
                    <a:prstClr val="black">
                      <a:alpha val="40000"/>
                    </a:prstClr>
                  </a:outerShdw>
                </a:effectLst>
              </a:rPr>
            </a:br>
            <a:r>
              <a:rPr lang="en-US" sz="2400" b="1" dirty="0">
                <a:solidFill>
                  <a:schemeClr val="bg1"/>
                </a:solidFill>
                <a:effectLst>
                  <a:outerShdw blurRad="50800" dist="72491" dir="2700000" algn="tl" rotWithShape="0">
                    <a:prstClr val="black">
                      <a:alpha val="40000"/>
                    </a:prstClr>
                  </a:outerShdw>
                </a:effectLst>
              </a:rPr>
              <a:t>Genesis Chapter 10, we get 70 people </a:t>
            </a:r>
            <a:br>
              <a:rPr lang="en-US" sz="2400" b="1" dirty="0">
                <a:solidFill>
                  <a:schemeClr val="bg1"/>
                </a:solidFill>
                <a:effectLst>
                  <a:outerShdw blurRad="50800" dist="72491" dir="2700000" algn="tl" rotWithShape="0">
                    <a:prstClr val="black">
                      <a:alpha val="40000"/>
                    </a:prstClr>
                  </a:outerShdw>
                </a:effectLst>
              </a:rPr>
            </a:br>
            <a:r>
              <a:rPr lang="en-US" sz="2400" b="1" dirty="0">
                <a:solidFill>
                  <a:schemeClr val="bg1"/>
                </a:solidFill>
                <a:effectLst>
                  <a:outerShdw blurRad="50800" dist="72491" dir="2700000" algn="tl" rotWithShape="0">
                    <a:prstClr val="black">
                      <a:alpha val="40000"/>
                    </a:prstClr>
                  </a:outerShdw>
                </a:effectLst>
              </a:rPr>
              <a:t>groups!</a:t>
            </a:r>
          </a:p>
        </p:txBody>
      </p:sp>
      <p:pic>
        <p:nvPicPr>
          <p:cNvPr id="6" name="Picture 5" descr="A person taking a selfie&#10;&#10;AI-generated content may be incorrect.">
            <a:extLst>
              <a:ext uri="{FF2B5EF4-FFF2-40B4-BE49-F238E27FC236}">
                <a16:creationId xmlns:a16="http://schemas.microsoft.com/office/drawing/2014/main" id="{2D667C44-409B-0DEB-A8A8-AD4AA50EB3D5}"/>
              </a:ext>
            </a:extLst>
          </p:cNvPr>
          <p:cNvPicPr>
            <a:picLocks noChangeAspect="1"/>
          </p:cNvPicPr>
          <p:nvPr/>
        </p:nvPicPr>
        <p:blipFill>
          <a:blip r:embed="rId4"/>
          <a:stretch>
            <a:fillRect/>
          </a:stretch>
        </p:blipFill>
        <p:spPr>
          <a:xfrm rot="5400000">
            <a:off x="8109440" y="3053884"/>
            <a:ext cx="4128679" cy="3096509"/>
          </a:xfrm>
          <a:prstGeom prst="rect">
            <a:avLst/>
          </a:prstGeom>
          <a:ln w="73025">
            <a:solidFill>
              <a:schemeClr val="bg1"/>
            </a:solidFill>
          </a:ln>
          <a:effectLst>
            <a:glow rad="129116">
              <a:schemeClr val="accent1">
                <a:alpha val="0"/>
              </a:schemeClr>
            </a:glow>
          </a:effectLst>
        </p:spPr>
      </p:pic>
    </p:spTree>
    <p:extLst>
      <p:ext uri="{BB962C8B-B14F-4D97-AF65-F5344CB8AC3E}">
        <p14:creationId xmlns:p14="http://schemas.microsoft.com/office/powerpoint/2010/main" val="1110187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E3826-4DC4-CEC4-CA76-E20BE64F76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FA0CC9-AF3B-50F6-E8CD-225530001FDB}"/>
              </a:ext>
            </a:extLst>
          </p:cNvPr>
          <p:cNvSpPr>
            <a:spLocks noGrp="1"/>
          </p:cNvSpPr>
          <p:nvPr>
            <p:ph type="title"/>
          </p:nvPr>
        </p:nvSpPr>
        <p:spPr>
          <a:xfrm>
            <a:off x="1640156" y="332010"/>
            <a:ext cx="10259744" cy="855412"/>
          </a:xfrm>
        </p:spPr>
        <p:txBody>
          <a:bodyPr>
            <a:noAutofit/>
          </a:bodyPr>
          <a:lstStyle/>
          <a:p>
            <a:r>
              <a:rPr lang="en-US" b="1" dirty="0"/>
              <a:t>The Sons of Shem, Part 5</a:t>
            </a:r>
          </a:p>
        </p:txBody>
      </p:sp>
      <p:sp>
        <p:nvSpPr>
          <p:cNvPr id="12" name="Content Placeholder 2">
            <a:extLst>
              <a:ext uri="{FF2B5EF4-FFF2-40B4-BE49-F238E27FC236}">
                <a16:creationId xmlns:a16="http://schemas.microsoft.com/office/drawing/2014/main" id="{377E1C49-434D-9E34-2CD6-D9556E045766}"/>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CE2A2D2D-2326-6F3D-5C56-97D7828F6989}"/>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83A1ABAB-7932-75CA-2EAC-B549B5274BD9}"/>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dirty="0"/>
              <a:t>QUESTION? Do these different people groups ever have issues with each other?</a:t>
            </a:r>
          </a:p>
          <a:p>
            <a:pPr lvl="1"/>
            <a:r>
              <a:rPr lang="en-US" sz="2400" dirty="0"/>
              <a:t>A famous </a:t>
            </a:r>
            <a:r>
              <a:rPr lang="en-US" sz="2400" dirty="0" err="1"/>
              <a:t>Japhethite</a:t>
            </a:r>
            <a:r>
              <a:rPr lang="en-US" sz="2400" dirty="0"/>
              <a:t> decided he hated </a:t>
            </a:r>
            <a:r>
              <a:rPr lang="en-US" sz="2400" dirty="0" err="1"/>
              <a:t>Shemites</a:t>
            </a:r>
            <a:r>
              <a:rPr lang="en-US" sz="2400" dirty="0"/>
              <a:t> and used his army to kill 6 million of them</a:t>
            </a:r>
          </a:p>
          <a:p>
            <a:pPr lvl="1"/>
            <a:r>
              <a:rPr lang="en-US" sz="2400" dirty="0" err="1"/>
              <a:t>Gomerites</a:t>
            </a:r>
            <a:r>
              <a:rPr lang="en-US" sz="2400" dirty="0"/>
              <a:t> (from Japheth) enslaved </a:t>
            </a:r>
            <a:r>
              <a:rPr lang="en-US" sz="2400" dirty="0" err="1"/>
              <a:t>Cushites</a:t>
            </a:r>
            <a:r>
              <a:rPr lang="en-US" sz="2400" dirty="0"/>
              <a:t> (from Ham) for centuries (England, France)</a:t>
            </a:r>
          </a:p>
          <a:p>
            <a:pPr lvl="1"/>
            <a:r>
              <a:rPr lang="en-US" sz="2400" dirty="0"/>
              <a:t>Iran and Iraq are next-door neighbors, but they hate each other. Why?</a:t>
            </a:r>
          </a:p>
          <a:p>
            <a:pPr lvl="2"/>
            <a:r>
              <a:rPr lang="en-US" sz="2200" dirty="0"/>
              <a:t>Iran was settled by </a:t>
            </a:r>
            <a:r>
              <a:rPr lang="en-US" sz="2200" dirty="0" err="1"/>
              <a:t>Japhethites</a:t>
            </a:r>
            <a:r>
              <a:rPr lang="en-US" sz="2200" dirty="0"/>
              <a:t>.</a:t>
            </a:r>
          </a:p>
          <a:p>
            <a:pPr lvl="2"/>
            <a:r>
              <a:rPr lang="en-US" sz="2200" dirty="0"/>
              <a:t>Iraq was settled by </a:t>
            </a:r>
            <a:r>
              <a:rPr lang="en-US" sz="2200" dirty="0" err="1"/>
              <a:t>Shemites</a:t>
            </a:r>
            <a:r>
              <a:rPr lang="en-US" sz="2200" dirty="0"/>
              <a:t>.</a:t>
            </a:r>
          </a:p>
          <a:p>
            <a:pPr lvl="2"/>
            <a:r>
              <a:rPr lang="en-US" sz="2200" dirty="0"/>
              <a:t>Their distaste for each other stem from very different cultural, genetic, and language roots. Iranians speak Farsi, Iraqis speak Arabic.</a:t>
            </a:r>
          </a:p>
        </p:txBody>
      </p:sp>
    </p:spTree>
    <p:extLst>
      <p:ext uri="{BB962C8B-B14F-4D97-AF65-F5344CB8AC3E}">
        <p14:creationId xmlns:p14="http://schemas.microsoft.com/office/powerpoint/2010/main" val="3837883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6DC717-28CF-DE1E-71CC-75C8A408D3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3464B3-EB09-8E6B-1083-B9C2A85D3607}"/>
              </a:ext>
            </a:extLst>
          </p:cNvPr>
          <p:cNvSpPr>
            <a:spLocks noGrp="1"/>
          </p:cNvSpPr>
          <p:nvPr>
            <p:ph type="title"/>
          </p:nvPr>
        </p:nvSpPr>
        <p:spPr>
          <a:xfrm>
            <a:off x="1640156" y="332010"/>
            <a:ext cx="10259744" cy="855412"/>
          </a:xfrm>
        </p:spPr>
        <p:txBody>
          <a:bodyPr>
            <a:noAutofit/>
          </a:bodyPr>
          <a:lstStyle/>
          <a:p>
            <a:r>
              <a:rPr lang="en-US" b="1" dirty="0"/>
              <a:t>The Sons of Shem, Part 6</a:t>
            </a:r>
          </a:p>
        </p:txBody>
      </p:sp>
      <p:sp>
        <p:nvSpPr>
          <p:cNvPr id="12" name="Content Placeholder 2">
            <a:extLst>
              <a:ext uri="{FF2B5EF4-FFF2-40B4-BE49-F238E27FC236}">
                <a16:creationId xmlns:a16="http://schemas.microsoft.com/office/drawing/2014/main" id="{610D7A68-907F-A4DD-5370-BD05450613E8}"/>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1D96E4F7-1134-4F4E-D1C4-A4075EF4EF2B}"/>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D20F961D-29E7-5188-FCA5-8A0016861BEC}"/>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dirty="0"/>
              <a:t>Iranians are more like Europeans in culture and appearance, and Iraqis are more like Saudis!</a:t>
            </a:r>
          </a:p>
          <a:p>
            <a:pPr lvl="1"/>
            <a:r>
              <a:rPr lang="en-US" sz="2400" dirty="0"/>
              <a:t>Arabic is in the Afro-Asiatic language family</a:t>
            </a:r>
          </a:p>
          <a:p>
            <a:pPr lvl="1"/>
            <a:r>
              <a:rPr lang="en-US" sz="2400" dirty="0"/>
              <a:t>Farsi is in the Indo-European language family.</a:t>
            </a:r>
          </a:p>
          <a:p>
            <a:r>
              <a:rPr lang="en-US" sz="2600" dirty="0"/>
              <a:t>Last week I mentioned the Chinese and the Huns, and the Wall of Magog. (Ham/Japheth)</a:t>
            </a:r>
          </a:p>
          <a:p>
            <a:r>
              <a:rPr lang="en-US" sz="2600" dirty="0"/>
              <a:t>QUESTION? Does it take different people groups to create animosity toward one-another?</a:t>
            </a:r>
          </a:p>
          <a:p>
            <a:pPr lvl="1"/>
            <a:r>
              <a:rPr lang="en-US" sz="2400" dirty="0"/>
              <a:t>This is why God came to earth in human form, to save us from ourselves!</a:t>
            </a:r>
          </a:p>
        </p:txBody>
      </p:sp>
    </p:spTree>
    <p:extLst>
      <p:ext uri="{BB962C8B-B14F-4D97-AF65-F5344CB8AC3E}">
        <p14:creationId xmlns:p14="http://schemas.microsoft.com/office/powerpoint/2010/main" val="1028542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7C3506-6B7A-2B4A-E608-35CE15EA16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5A70E8-3EF2-3D58-BC82-32608C36BC22}"/>
              </a:ext>
            </a:extLst>
          </p:cNvPr>
          <p:cNvSpPr>
            <a:spLocks noGrp="1"/>
          </p:cNvSpPr>
          <p:nvPr>
            <p:ph type="title"/>
          </p:nvPr>
        </p:nvSpPr>
        <p:spPr>
          <a:xfrm>
            <a:off x="1640156" y="332010"/>
            <a:ext cx="10259744" cy="855412"/>
          </a:xfrm>
        </p:spPr>
        <p:txBody>
          <a:bodyPr>
            <a:noAutofit/>
          </a:bodyPr>
          <a:lstStyle/>
          <a:p>
            <a:r>
              <a:rPr lang="en-US" b="1" dirty="0"/>
              <a:t>The Sons of Shem, Part 7</a:t>
            </a:r>
          </a:p>
        </p:txBody>
      </p:sp>
      <p:sp>
        <p:nvSpPr>
          <p:cNvPr id="12" name="Content Placeholder 2">
            <a:extLst>
              <a:ext uri="{FF2B5EF4-FFF2-40B4-BE49-F238E27FC236}">
                <a16:creationId xmlns:a16="http://schemas.microsoft.com/office/drawing/2014/main" id="{403FDFCE-CF0B-A57D-B08E-EAEB978E232F}"/>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B4133576-59F5-0762-26B0-AF01FB8E577D}"/>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C049DBB5-4E72-574C-6BE9-1E02ED8EACA2}"/>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dirty="0"/>
              <a:t>Let me go back to the man who played Jesus in the Passion, Jim Caviezel</a:t>
            </a:r>
          </a:p>
          <a:p>
            <a:pPr lvl="1"/>
            <a:r>
              <a:rPr lang="en-US" sz="2400" dirty="0"/>
              <a:t>Hollywood was so furious with him that he has been virtually shunned for the past 20 years.</a:t>
            </a:r>
          </a:p>
          <a:p>
            <a:pPr lvl="1"/>
            <a:r>
              <a:rPr lang="en-US" sz="2400" dirty="0"/>
              <a:t>He is Catholic, and outspoken about his faith, and they hate that!</a:t>
            </a:r>
          </a:p>
          <a:p>
            <a:pPr lvl="1"/>
            <a:r>
              <a:rPr lang="en-US" sz="2400" dirty="0"/>
              <a:t>They not only hate Jesus, but anyone who plays Jesus in a movie!</a:t>
            </a:r>
          </a:p>
        </p:txBody>
      </p:sp>
    </p:spTree>
    <p:extLst>
      <p:ext uri="{BB962C8B-B14F-4D97-AF65-F5344CB8AC3E}">
        <p14:creationId xmlns:p14="http://schemas.microsoft.com/office/powerpoint/2010/main" val="2288876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1B100-B9A4-960C-D8BD-B289C5BC34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BA69EC-C4C3-CBBA-5B3C-AF872A7B2C88}"/>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3816F3B7-B112-D9EF-FED8-E98198F39F06}"/>
              </a:ext>
            </a:extLst>
          </p:cNvPr>
          <p:cNvSpPr>
            <a:spLocks noGrp="1"/>
          </p:cNvSpPr>
          <p:nvPr>
            <p:ph type="subTitle" idx="1"/>
          </p:nvPr>
        </p:nvSpPr>
        <p:spPr/>
        <p:txBody>
          <a:bodyPr/>
          <a:lstStyle/>
          <a:p>
            <a:endParaRPr lang="en-US"/>
          </a:p>
        </p:txBody>
      </p:sp>
      <p:pic>
        <p:nvPicPr>
          <p:cNvPr id="5" name="Picture 4" descr="A planet earth with clouds&#10;&#10;Description automatically generated">
            <a:extLst>
              <a:ext uri="{FF2B5EF4-FFF2-40B4-BE49-F238E27FC236}">
                <a16:creationId xmlns:a16="http://schemas.microsoft.com/office/drawing/2014/main" id="{A4708C80-8436-54C5-8E47-928A01811772}"/>
              </a:ext>
            </a:extLst>
          </p:cNvPr>
          <p:cNvPicPr>
            <a:picLocks noChangeAspect="1"/>
          </p:cNvPicPr>
          <p:nvPr/>
        </p:nvPicPr>
        <p:blipFill>
          <a:blip r:embed="rId3"/>
          <a:stretch>
            <a:fillRect/>
          </a:stretch>
        </p:blipFill>
        <p:spPr>
          <a:xfrm>
            <a:off x="826844" y="449734"/>
            <a:ext cx="10619165" cy="5958531"/>
          </a:xfrm>
          <a:prstGeom prst="rect">
            <a:avLst/>
          </a:prstGeom>
          <a:ln w="127000">
            <a:solidFill>
              <a:schemeClr val="bg1"/>
            </a:solidFill>
          </a:ln>
          <a:effectLst>
            <a:outerShdw blurRad="50800" dist="343979" dir="2700000" algn="tl" rotWithShape="0">
              <a:prstClr val="black">
                <a:alpha val="40000"/>
              </a:prstClr>
            </a:outerShdw>
          </a:effectLst>
        </p:spPr>
      </p:pic>
      <p:sp>
        <p:nvSpPr>
          <p:cNvPr id="4" name="TextBox 3">
            <a:extLst>
              <a:ext uri="{FF2B5EF4-FFF2-40B4-BE49-F238E27FC236}">
                <a16:creationId xmlns:a16="http://schemas.microsoft.com/office/drawing/2014/main" id="{44A8963E-1C43-3F7C-466F-93B80DA46867}"/>
              </a:ext>
            </a:extLst>
          </p:cNvPr>
          <p:cNvSpPr txBox="1"/>
          <p:nvPr/>
        </p:nvSpPr>
        <p:spPr>
          <a:xfrm>
            <a:off x="2526915" y="4003228"/>
            <a:ext cx="7219025" cy="1200329"/>
          </a:xfrm>
          <a:prstGeom prst="rect">
            <a:avLst/>
          </a:prstGeom>
          <a:noFill/>
        </p:spPr>
        <p:txBody>
          <a:bodyPr wrap="square" rtlCol="0">
            <a:spAutoFit/>
          </a:bodyPr>
          <a:lstStyle/>
          <a:p>
            <a:pPr algn="ctr"/>
            <a:r>
              <a:rPr lang="en-US" sz="7200" b="1" dirty="0">
                <a:latin typeface="Copperplate" panose="02000504000000020004" pitchFamily="2" charset="77"/>
                <a:cs typeface="Eras Medium ITC" panose="020F0502020204030204" pitchFamily="34" charset="0"/>
              </a:rPr>
              <a:t>Chapter 11</a:t>
            </a:r>
          </a:p>
        </p:txBody>
      </p:sp>
      <p:sp>
        <p:nvSpPr>
          <p:cNvPr id="6" name="TextBox 5">
            <a:extLst>
              <a:ext uri="{FF2B5EF4-FFF2-40B4-BE49-F238E27FC236}">
                <a16:creationId xmlns:a16="http://schemas.microsoft.com/office/drawing/2014/main" id="{E7327F39-7894-EA1E-47BE-2B23269B7236}"/>
              </a:ext>
            </a:extLst>
          </p:cNvPr>
          <p:cNvSpPr txBox="1"/>
          <p:nvPr/>
        </p:nvSpPr>
        <p:spPr>
          <a:xfrm>
            <a:off x="2486487" y="3953469"/>
            <a:ext cx="7219025" cy="1200329"/>
          </a:xfrm>
          <a:prstGeom prst="rect">
            <a:avLst/>
          </a:prstGeom>
          <a:noFill/>
        </p:spPr>
        <p:txBody>
          <a:bodyPr wrap="square" rtlCol="0">
            <a:spAutoFit/>
          </a:bodyPr>
          <a:lstStyle/>
          <a:p>
            <a:pPr algn="ctr"/>
            <a:r>
              <a:rPr lang="en-US" sz="7200" b="1" dirty="0">
                <a:solidFill>
                  <a:srgbClr val="C4A128"/>
                </a:solidFill>
                <a:latin typeface="Copperplate" panose="02000504000000020004" pitchFamily="2" charset="77"/>
                <a:cs typeface="Eras Medium ITC" panose="020F0502020204030204" pitchFamily="34" charset="0"/>
              </a:rPr>
              <a:t>Chapter 11</a:t>
            </a:r>
          </a:p>
        </p:txBody>
      </p:sp>
      <p:pic>
        <p:nvPicPr>
          <p:cNvPr id="9" name="Graphic 8" descr="Bamboo with solid fill">
            <a:hlinkClick r:id="rId4"/>
            <a:extLst>
              <a:ext uri="{FF2B5EF4-FFF2-40B4-BE49-F238E27FC236}">
                <a16:creationId xmlns:a16="http://schemas.microsoft.com/office/drawing/2014/main" id="{7A1A8AAD-657A-2BD2-3468-7D188CB1390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402008" y="5903662"/>
            <a:ext cx="914400" cy="914400"/>
          </a:xfrm>
          <a:prstGeom prst="rect">
            <a:avLst/>
          </a:prstGeom>
        </p:spPr>
      </p:pic>
    </p:spTree>
    <p:extLst>
      <p:ext uri="{BB962C8B-B14F-4D97-AF65-F5344CB8AC3E}">
        <p14:creationId xmlns:p14="http://schemas.microsoft.com/office/powerpoint/2010/main" val="23387110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50A95-7651-180A-53D5-8F22D85749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46EF63-E4B3-7C88-C978-8DBC47191508}"/>
              </a:ext>
            </a:extLst>
          </p:cNvPr>
          <p:cNvSpPr>
            <a:spLocks noGrp="1"/>
          </p:cNvSpPr>
          <p:nvPr>
            <p:ph type="title"/>
          </p:nvPr>
        </p:nvSpPr>
        <p:spPr>
          <a:xfrm>
            <a:off x="1640156" y="332010"/>
            <a:ext cx="10259744" cy="855412"/>
          </a:xfrm>
        </p:spPr>
        <p:txBody>
          <a:bodyPr>
            <a:noAutofit/>
          </a:bodyPr>
          <a:lstStyle/>
          <a:p>
            <a:r>
              <a:rPr lang="en-US" b="1" dirty="0"/>
              <a:t>How Did Language Begin?</a:t>
            </a:r>
          </a:p>
        </p:txBody>
      </p:sp>
      <p:sp>
        <p:nvSpPr>
          <p:cNvPr id="12" name="Content Placeholder 2">
            <a:extLst>
              <a:ext uri="{FF2B5EF4-FFF2-40B4-BE49-F238E27FC236}">
                <a16:creationId xmlns:a16="http://schemas.microsoft.com/office/drawing/2014/main" id="{F33981BF-A445-1018-6842-E8599B2103A0}"/>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406B1575-BA9C-53D0-44BD-53E01379AB0D}"/>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833DBF05-036D-D763-233F-F204DBE076B1}"/>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b="1" dirty="0"/>
              <a:t>AI Overview</a:t>
            </a:r>
          </a:p>
          <a:p>
            <a:pPr lvl="1"/>
            <a:r>
              <a:rPr lang="en-US" sz="2400" i="1" dirty="0"/>
              <a:t>The origin of language is a complex and debated topic, with several theories </a:t>
            </a:r>
            <a:r>
              <a:rPr lang="en-US" sz="2400" i="1" u="sng" dirty="0"/>
              <a:t>attempting to explain its development</a:t>
            </a:r>
            <a:r>
              <a:rPr lang="en-US" sz="2400" i="1" dirty="0"/>
              <a:t>. One theory suggests that language may have evolved from gestures and sounds, like those used in sign language or to imitate natural sounds. Other theories propose that it started from emotional expressions or rhythmic sounds used during cooperative activities. Ultimately, the process likely involved a combination of these factors, with language evolving over time through a combination of vocalizations, gestures, and </a:t>
            </a:r>
            <a:r>
              <a:rPr lang="en-US" sz="2400" i="1" u="sng" dirty="0"/>
              <a:t>increasing cognitive abilities</a:t>
            </a:r>
            <a:r>
              <a:rPr lang="en-US" sz="2400" i="1" dirty="0"/>
              <a:t>. </a:t>
            </a:r>
            <a:endParaRPr lang="en-US" sz="2200" i="1" dirty="0"/>
          </a:p>
        </p:txBody>
      </p:sp>
    </p:spTree>
    <p:extLst>
      <p:ext uri="{BB962C8B-B14F-4D97-AF65-F5344CB8AC3E}">
        <p14:creationId xmlns:p14="http://schemas.microsoft.com/office/powerpoint/2010/main" val="4079134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E64C3-CE00-2991-47F4-AA2919442B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C5213C-3C66-C403-1C71-E504990C1170}"/>
              </a:ext>
            </a:extLst>
          </p:cNvPr>
          <p:cNvSpPr>
            <a:spLocks noGrp="1"/>
          </p:cNvSpPr>
          <p:nvPr>
            <p:ph type="title"/>
          </p:nvPr>
        </p:nvSpPr>
        <p:spPr>
          <a:xfrm>
            <a:off x="1640156" y="332010"/>
            <a:ext cx="10259744" cy="855412"/>
          </a:xfrm>
        </p:spPr>
        <p:txBody>
          <a:bodyPr>
            <a:noAutofit/>
          </a:bodyPr>
          <a:lstStyle/>
          <a:p>
            <a:r>
              <a:rPr lang="en-US" b="1" dirty="0"/>
              <a:t>How Did Language Begin? Part 2</a:t>
            </a:r>
          </a:p>
        </p:txBody>
      </p:sp>
      <p:sp>
        <p:nvSpPr>
          <p:cNvPr id="12" name="Content Placeholder 2">
            <a:extLst>
              <a:ext uri="{FF2B5EF4-FFF2-40B4-BE49-F238E27FC236}">
                <a16:creationId xmlns:a16="http://schemas.microsoft.com/office/drawing/2014/main" id="{520A4570-8D28-8913-9939-99F9DCB699E0}"/>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C24C2633-B455-96B6-51F5-357A26C25D56}"/>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6F1D7C42-40D2-1228-5B3A-F858831111F9}"/>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200" b="1" dirty="0"/>
              <a:t>From </a:t>
            </a:r>
            <a:r>
              <a:rPr lang="en-US" sz="2200" b="1" dirty="0" err="1"/>
              <a:t>thelinguisticsociety.org</a:t>
            </a:r>
            <a:endParaRPr lang="en-US" sz="2200" b="1" dirty="0"/>
          </a:p>
          <a:p>
            <a:r>
              <a:rPr lang="en-US" sz="2200" i="1" dirty="0"/>
              <a:t>In asking about the origins of human language, we first have to make clear what the question is. The question is not how languages gradually developed over time into the languages of the world today. Rather, it is </a:t>
            </a:r>
            <a:r>
              <a:rPr lang="en-US" sz="2200" i="1" u="sng" dirty="0"/>
              <a:t>how the human species developed over time so that we - and not our closest relatives, the chimpanzees and bonobos - became capable of using language</a:t>
            </a:r>
            <a:r>
              <a:rPr lang="en-US" sz="2200" i="1" dirty="0"/>
              <a:t>.</a:t>
            </a:r>
          </a:p>
          <a:p>
            <a:r>
              <a:rPr lang="en-US" sz="2200" i="1" u="sng" dirty="0"/>
              <a:t>And what an amazing development this was! No other natural communication system is like human language. </a:t>
            </a:r>
            <a:r>
              <a:rPr lang="en-US" sz="2200" i="1" dirty="0"/>
              <a:t>Human language can express thoughts on an unlimited number of topics (the weather, the war, the past, the future, mathematics, gossip, fairy tales, how to fix the sink...). It can be used not just to convey information, but to solicit information (questions) and to give orders. Unlike any other animal communication system, it contains an expression for negation - what is not the case.</a:t>
            </a:r>
          </a:p>
        </p:txBody>
      </p:sp>
    </p:spTree>
    <p:extLst>
      <p:ext uri="{BB962C8B-B14F-4D97-AF65-F5344CB8AC3E}">
        <p14:creationId xmlns:p14="http://schemas.microsoft.com/office/powerpoint/2010/main" val="1927483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18453-910A-481E-17C0-3413FD3E74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2DDA33-78FA-4ED9-F261-42767F4A3198}"/>
              </a:ext>
            </a:extLst>
          </p:cNvPr>
          <p:cNvSpPr>
            <a:spLocks noGrp="1"/>
          </p:cNvSpPr>
          <p:nvPr>
            <p:ph type="title"/>
          </p:nvPr>
        </p:nvSpPr>
        <p:spPr>
          <a:xfrm>
            <a:off x="1640156" y="332010"/>
            <a:ext cx="10259744" cy="855412"/>
          </a:xfrm>
        </p:spPr>
        <p:txBody>
          <a:bodyPr>
            <a:noAutofit/>
          </a:bodyPr>
          <a:lstStyle/>
          <a:p>
            <a:r>
              <a:rPr lang="en-US" b="1" dirty="0"/>
              <a:t>How Did Language Begin? Part 3</a:t>
            </a:r>
          </a:p>
        </p:txBody>
      </p:sp>
      <p:sp>
        <p:nvSpPr>
          <p:cNvPr id="12" name="Content Placeholder 2">
            <a:extLst>
              <a:ext uri="{FF2B5EF4-FFF2-40B4-BE49-F238E27FC236}">
                <a16:creationId xmlns:a16="http://schemas.microsoft.com/office/drawing/2014/main" id="{DEF6EFCC-A170-2A62-BF6F-D1E8CB774974}"/>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EB3530E8-59C6-5591-7F40-8A68432863EB}"/>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D932DEC5-1A37-5355-EDCD-377DC9711D89}"/>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200" i="1" u="sng" dirty="0"/>
              <a:t>Every human language has a vocabulary of tens of thousands of words</a:t>
            </a:r>
            <a:r>
              <a:rPr lang="en-US" sz="2200" i="1" dirty="0"/>
              <a:t>, built up from several dozen speech sounds. Speakers can build an unlimited number of phrases and sentences out of words plus a smallish collection of prefixes and suffixes, and the meanings of sentences are built from the meanings of the individual words. What is still more remarkable is that every normal child learns the whole system from hearing others use it.</a:t>
            </a:r>
          </a:p>
          <a:p>
            <a:r>
              <a:rPr lang="en-US" sz="2200" i="1" u="sng" dirty="0"/>
              <a:t>Animal communication systems, in contrast, typically have at most a few dozen distinct ca</a:t>
            </a:r>
            <a:r>
              <a:rPr lang="en-US" sz="2200" i="1" dirty="0"/>
              <a:t>lls, and they are used only to communicate immediate issues such as food, danger, threat, or reconciliation.</a:t>
            </a:r>
          </a:p>
          <a:p>
            <a:r>
              <a:rPr lang="en-US" sz="2200" i="1" dirty="0"/>
              <a:t>Many of the sorts of meanings conveyed by chimpanzee communication have counterparts in human 'body language'. And the attempts to teach apes some version of human language, while fascinating, have produced only rudimentary results. So, </a:t>
            </a:r>
            <a:r>
              <a:rPr lang="en-US" sz="2200" i="1" u="sng" dirty="0"/>
              <a:t>the properties of human language are unique in the natural world.</a:t>
            </a:r>
          </a:p>
          <a:p>
            <a:pPr lvl="1"/>
            <a:endParaRPr lang="en-US" sz="2000" dirty="0"/>
          </a:p>
        </p:txBody>
      </p:sp>
    </p:spTree>
    <p:extLst>
      <p:ext uri="{BB962C8B-B14F-4D97-AF65-F5344CB8AC3E}">
        <p14:creationId xmlns:p14="http://schemas.microsoft.com/office/powerpoint/2010/main" val="1853284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5B964-3F02-32F6-EC7E-E656F4FA03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5A797D-EAF0-BE21-ABCC-6E66D3120585}"/>
              </a:ext>
            </a:extLst>
          </p:cNvPr>
          <p:cNvSpPr>
            <a:spLocks noGrp="1"/>
          </p:cNvSpPr>
          <p:nvPr>
            <p:ph type="title"/>
          </p:nvPr>
        </p:nvSpPr>
        <p:spPr>
          <a:xfrm>
            <a:off x="1640156" y="332010"/>
            <a:ext cx="10259744" cy="855412"/>
          </a:xfrm>
        </p:spPr>
        <p:txBody>
          <a:bodyPr>
            <a:noAutofit/>
          </a:bodyPr>
          <a:lstStyle/>
          <a:p>
            <a:r>
              <a:rPr lang="en-US" b="1" dirty="0"/>
              <a:t>Evolutionists have no idea!</a:t>
            </a:r>
          </a:p>
        </p:txBody>
      </p:sp>
      <p:sp>
        <p:nvSpPr>
          <p:cNvPr id="12" name="Content Placeholder 2">
            <a:extLst>
              <a:ext uri="{FF2B5EF4-FFF2-40B4-BE49-F238E27FC236}">
                <a16:creationId xmlns:a16="http://schemas.microsoft.com/office/drawing/2014/main" id="{4A6002D2-038C-1C2B-444E-14FB395AE053}"/>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EBFCBCB7-7520-77B5-6807-CBB48A6A15DC}"/>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EE6ABE06-3C82-9A47-6A12-B05FFD8706D3}"/>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dirty="0"/>
              <a:t>Along came Charles Darwin in 1871, who stated the following in the </a:t>
            </a:r>
            <a:r>
              <a:rPr lang="en-US" sz="2400" b="1" i="1" u="sng" dirty="0"/>
              <a:t>Descent of Man </a:t>
            </a:r>
            <a:r>
              <a:rPr lang="en-US" sz="2400" b="1" dirty="0"/>
              <a:t>(an apt name):</a:t>
            </a:r>
          </a:p>
          <a:p>
            <a:pPr lvl="1"/>
            <a:r>
              <a:rPr lang="en-US" sz="2200" i="1" dirty="0"/>
              <a:t>“I cannot doubt that language owes its origin to the imitation and modification, aided by signs and </a:t>
            </a:r>
            <a:r>
              <a:rPr lang="en-US" sz="2400" i="1" dirty="0"/>
              <a:t>gestures, of various natural sounds, the voices of other animals, and man's own instinctive cries.”</a:t>
            </a:r>
          </a:p>
          <a:p>
            <a:r>
              <a:rPr lang="en-US" sz="2400" dirty="0"/>
              <a:t>Darwin said man learned his language by imitating nature and the “voices” of “other” animals.</a:t>
            </a:r>
          </a:p>
          <a:p>
            <a:pPr lvl="1"/>
            <a:r>
              <a:rPr lang="en-US" sz="2200" dirty="0"/>
              <a:t>After Charles Darwin died, rumors spread that he had converted to Christianity on his deathbed. His </a:t>
            </a:r>
            <a:r>
              <a:rPr lang="en-US" sz="2400" dirty="0"/>
              <a:t>children denied this occurred.</a:t>
            </a:r>
          </a:p>
          <a:p>
            <a:r>
              <a:rPr lang="en-US" sz="2400" dirty="0"/>
              <a:t>It’s all mere speculation! (together with ignoring God’s Word)</a:t>
            </a:r>
          </a:p>
        </p:txBody>
      </p:sp>
    </p:spTree>
    <p:extLst>
      <p:ext uri="{BB962C8B-B14F-4D97-AF65-F5344CB8AC3E}">
        <p14:creationId xmlns:p14="http://schemas.microsoft.com/office/powerpoint/2010/main" val="4176953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591886-AD8F-1954-4498-36ACCC7F06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C28B72-BD56-5E1B-A6DE-DACD2B307C7E}"/>
              </a:ext>
            </a:extLst>
          </p:cNvPr>
          <p:cNvSpPr>
            <a:spLocks noGrp="1"/>
          </p:cNvSpPr>
          <p:nvPr>
            <p:ph type="title"/>
          </p:nvPr>
        </p:nvSpPr>
        <p:spPr>
          <a:xfrm>
            <a:off x="1640156" y="332010"/>
            <a:ext cx="10259744" cy="855412"/>
          </a:xfrm>
        </p:spPr>
        <p:txBody>
          <a:bodyPr>
            <a:noAutofit/>
          </a:bodyPr>
          <a:lstStyle/>
          <a:p>
            <a:r>
              <a:rPr lang="en-US" b="1" dirty="0"/>
              <a:t>Evolutionists have no idea!</a:t>
            </a:r>
          </a:p>
        </p:txBody>
      </p:sp>
      <p:sp>
        <p:nvSpPr>
          <p:cNvPr id="12" name="Content Placeholder 2">
            <a:extLst>
              <a:ext uri="{FF2B5EF4-FFF2-40B4-BE49-F238E27FC236}">
                <a16:creationId xmlns:a16="http://schemas.microsoft.com/office/drawing/2014/main" id="{4C6ACB7B-497E-B0EC-39E8-7F8CA0C1F986}"/>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3ADB21CA-9346-603C-4711-54D845378CC1}"/>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65FF9530-B9D7-D8CD-1BFE-E032B10C7B65}"/>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dirty="0"/>
              <a:t>When did man “learn” language? (the Linguistic Institute)</a:t>
            </a:r>
          </a:p>
          <a:p>
            <a:pPr lvl="1"/>
            <a:r>
              <a:rPr lang="en-US" sz="2200" dirty="0"/>
              <a:t>What changed in the species at that point?</a:t>
            </a:r>
          </a:p>
          <a:p>
            <a:pPr lvl="1"/>
            <a:r>
              <a:rPr lang="en-US" sz="2200" dirty="0"/>
              <a:t>Did they just get smarter? </a:t>
            </a:r>
          </a:p>
          <a:p>
            <a:pPr lvl="1"/>
            <a:r>
              <a:rPr lang="en-US" sz="2200" dirty="0"/>
              <a:t>Did they develop language all of a sudden?</a:t>
            </a:r>
          </a:p>
          <a:p>
            <a:pPr lvl="1"/>
            <a:r>
              <a:rPr lang="en-US" sz="2200" dirty="0"/>
              <a:t>Did they become smarter because of the intellectual advantages that language affords?</a:t>
            </a:r>
          </a:p>
          <a:p>
            <a:pPr lvl="1"/>
            <a:r>
              <a:rPr lang="en-US" sz="2200" dirty="0"/>
              <a:t>If this is when they developed language, were they changing from no language to modern language, or perhaps from 'protolanguage’ to modern language?</a:t>
            </a:r>
          </a:p>
          <a:p>
            <a:pPr lvl="1"/>
            <a:r>
              <a:rPr lang="en-US" sz="2200" dirty="0"/>
              <a:t>And if the latter, when did 'protolanguage' emerge? Did our cousins the Neanderthals speak a protolanguage?</a:t>
            </a:r>
          </a:p>
          <a:p>
            <a:pPr lvl="1"/>
            <a:r>
              <a:rPr lang="en-US" sz="2200" dirty="0"/>
              <a:t>At the moment, we don't know!</a:t>
            </a:r>
            <a:endParaRPr lang="en-US" sz="2200" i="1" dirty="0"/>
          </a:p>
        </p:txBody>
      </p:sp>
    </p:spTree>
    <p:extLst>
      <p:ext uri="{BB962C8B-B14F-4D97-AF65-F5344CB8AC3E}">
        <p14:creationId xmlns:p14="http://schemas.microsoft.com/office/powerpoint/2010/main" val="1579072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DE829-1C45-FDBA-EFE7-7A42714D20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ADC820-076A-A938-0802-77DC736901F6}"/>
              </a:ext>
            </a:extLst>
          </p:cNvPr>
          <p:cNvSpPr>
            <a:spLocks noGrp="1"/>
          </p:cNvSpPr>
          <p:nvPr>
            <p:ph type="title"/>
          </p:nvPr>
        </p:nvSpPr>
        <p:spPr>
          <a:xfrm>
            <a:off x="1640156" y="332010"/>
            <a:ext cx="10259744" cy="855412"/>
          </a:xfrm>
        </p:spPr>
        <p:txBody>
          <a:bodyPr>
            <a:noAutofit/>
          </a:bodyPr>
          <a:lstStyle/>
          <a:p>
            <a:r>
              <a:rPr lang="en-US" b="1" dirty="0"/>
              <a:t>God speaks</a:t>
            </a:r>
          </a:p>
        </p:txBody>
      </p:sp>
      <p:sp>
        <p:nvSpPr>
          <p:cNvPr id="12" name="Content Placeholder 2">
            <a:extLst>
              <a:ext uri="{FF2B5EF4-FFF2-40B4-BE49-F238E27FC236}">
                <a16:creationId xmlns:a16="http://schemas.microsoft.com/office/drawing/2014/main" id="{00749770-8DDC-A0BE-64A2-BA4503AEE943}"/>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BA7B4B1B-67D4-7F21-6A56-B9C21AA28846}"/>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D3282031-E4F1-E841-1E07-6C6186B95FBA}"/>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dirty="0"/>
              <a:t>Romans 1 has never been truer that when it comes to “speculation” on the origins of language:</a:t>
            </a:r>
          </a:p>
          <a:p>
            <a:endParaRPr lang="en-US" sz="2400" b="1" dirty="0"/>
          </a:p>
          <a:p>
            <a:r>
              <a:rPr lang="en-US" sz="2400" i="1" dirty="0"/>
              <a:t>Rom 1:18-19 NIV, The wrath of God is being revealed from heaven against all the godlessness and wickedness of people, who suppress the truth by their wickedness,19 since what may be known about God is plain to them, because </a:t>
            </a:r>
            <a:r>
              <a:rPr lang="en-US" sz="2400" i="1" u="sng" dirty="0"/>
              <a:t>God has made it plain to them</a:t>
            </a:r>
            <a:r>
              <a:rPr lang="en-US" sz="2400" i="1" dirty="0"/>
              <a:t>.</a:t>
            </a:r>
          </a:p>
          <a:p>
            <a:r>
              <a:rPr lang="en-US" sz="2400" i="1" dirty="0"/>
              <a:t>Rom 1:25, They exchanged the truth about God for a lie, and worshiped and served created things rather than the Creator—who is forever praised. Amen.</a:t>
            </a:r>
          </a:p>
          <a:p>
            <a:pPr lvl="1"/>
            <a:endParaRPr lang="en-US" sz="2200" i="1" dirty="0"/>
          </a:p>
          <a:p>
            <a:r>
              <a:rPr lang="en-US" sz="2400" dirty="0"/>
              <a:t>“We learned our language skills from the animals” Really?</a:t>
            </a:r>
          </a:p>
        </p:txBody>
      </p:sp>
    </p:spTree>
    <p:extLst>
      <p:ext uri="{BB962C8B-B14F-4D97-AF65-F5344CB8AC3E}">
        <p14:creationId xmlns:p14="http://schemas.microsoft.com/office/powerpoint/2010/main" val="2081859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charRg st="0" end="94"/>
                                            </p:txEl>
                                          </p:spTgt>
                                        </p:tgtEl>
                                        <p:attrNameLst>
                                          <p:attrName>style.visibility</p:attrName>
                                        </p:attrNameLst>
                                      </p:cBhvr>
                                      <p:to>
                                        <p:strVal val="visible"/>
                                      </p:to>
                                    </p:set>
                                    <p:anim calcmode="lin" valueType="num">
                                      <p:cBhvr additive="base">
                                        <p:cTn id="7" dur="500" fill="hold"/>
                                        <p:tgtEl>
                                          <p:spTgt spid="3">
                                            <p:txEl>
                                              <p:charRg st="0" end="9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charRg st="0" end="9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charRg st="95" end="350"/>
                                            </p:txEl>
                                          </p:spTgt>
                                        </p:tgtEl>
                                        <p:attrNameLst>
                                          <p:attrName>style.visibility</p:attrName>
                                        </p:attrNameLst>
                                      </p:cBhvr>
                                      <p:to>
                                        <p:strVal val="visible"/>
                                      </p:to>
                                    </p:set>
                                    <p:anim calcmode="lin" valueType="num">
                                      <p:cBhvr additive="base">
                                        <p:cTn id="19" dur="500" fill="hold"/>
                                        <p:tgtEl>
                                          <p:spTgt spid="3">
                                            <p:txEl>
                                              <p:charRg st="95" end="35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charRg st="95" end="35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charRg st="350" end="500"/>
                                            </p:txEl>
                                          </p:spTgt>
                                        </p:tgtEl>
                                        <p:attrNameLst>
                                          <p:attrName>style.visibility</p:attrName>
                                        </p:attrNameLst>
                                      </p:cBhvr>
                                      <p:to>
                                        <p:strVal val="visible"/>
                                      </p:to>
                                    </p:set>
                                    <p:anim calcmode="lin" valueType="num">
                                      <p:cBhvr additive="base">
                                        <p:cTn id="25" dur="500" fill="hold"/>
                                        <p:tgtEl>
                                          <p:spTgt spid="3">
                                            <p:txEl>
                                              <p:charRg st="350" end="50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charRg st="350" end="50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charRg st="501" end="559"/>
                                            </p:txEl>
                                          </p:spTgt>
                                        </p:tgtEl>
                                        <p:attrNameLst>
                                          <p:attrName>style.visibility</p:attrName>
                                        </p:attrNameLst>
                                      </p:cBhvr>
                                      <p:to>
                                        <p:strVal val="visible"/>
                                      </p:to>
                                    </p:set>
                                    <p:anim calcmode="lin" valueType="num">
                                      <p:cBhvr additive="base">
                                        <p:cTn id="37" dur="500" fill="hold"/>
                                        <p:tgtEl>
                                          <p:spTgt spid="3">
                                            <p:txEl>
                                              <p:charRg st="501" end="55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charRg st="501" end="55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F3983-B818-D3E0-7582-A11428518B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E2CFB2-7EBF-6141-6573-75A21EE08E9F}"/>
              </a:ext>
            </a:extLst>
          </p:cNvPr>
          <p:cNvSpPr>
            <a:spLocks noGrp="1"/>
          </p:cNvSpPr>
          <p:nvPr>
            <p:ph type="title"/>
          </p:nvPr>
        </p:nvSpPr>
        <p:spPr>
          <a:xfrm>
            <a:off x="1640156" y="332010"/>
            <a:ext cx="10259744" cy="855412"/>
          </a:xfrm>
        </p:spPr>
        <p:txBody>
          <a:bodyPr>
            <a:noAutofit/>
          </a:bodyPr>
          <a:lstStyle/>
          <a:p>
            <a:r>
              <a:rPr lang="en-US" b="1" dirty="0"/>
              <a:t>God speaks</a:t>
            </a:r>
          </a:p>
        </p:txBody>
      </p:sp>
      <p:sp>
        <p:nvSpPr>
          <p:cNvPr id="12" name="Content Placeholder 2">
            <a:extLst>
              <a:ext uri="{FF2B5EF4-FFF2-40B4-BE49-F238E27FC236}">
                <a16:creationId xmlns:a16="http://schemas.microsoft.com/office/drawing/2014/main" id="{34E32624-A1D0-88B8-1340-C5563EA58B3E}"/>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065D67F2-FEB1-DE96-FD44-9957F72CD880}"/>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933D17EF-242D-15BA-C592-B0A16833AC6F}"/>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b="1" i="1" dirty="0"/>
              <a:t>Rom 1:28, Furthermore, just as they did not think it worthwhile to retain the knowledge of God, so God gave them over to a depraved mind, so that they do what ought not to be done.</a:t>
            </a:r>
          </a:p>
          <a:p>
            <a:pPr lvl="1"/>
            <a:r>
              <a:rPr lang="en-US" sz="2400" dirty="0"/>
              <a:t>Depraved (</a:t>
            </a:r>
            <a:r>
              <a:rPr lang="en-US" sz="2400" dirty="0" err="1"/>
              <a:t>adokinos</a:t>
            </a:r>
            <a:r>
              <a:rPr lang="en-US" sz="2400" dirty="0"/>
              <a:t>): </a:t>
            </a:r>
            <a:r>
              <a:rPr lang="en-US" sz="2400" dirty="0" err="1"/>
              <a:t>Adokinos</a:t>
            </a:r>
            <a:r>
              <a:rPr lang="en-US" sz="2400" dirty="0"/>
              <a:t> is the negative of </a:t>
            </a:r>
            <a:r>
              <a:rPr lang="en-US" sz="2400" dirty="0" err="1"/>
              <a:t>dokinos</a:t>
            </a:r>
            <a:r>
              <a:rPr lang="en-US" sz="2400" dirty="0"/>
              <a:t> (tested, approved). So this is a mind that fails the test. Disqualified, rejected, non-functioning.</a:t>
            </a:r>
          </a:p>
          <a:p>
            <a:pPr lvl="1"/>
            <a:r>
              <a:rPr lang="en-US" sz="2400" dirty="0"/>
              <a:t>King James uses the word reprobate (Re and </a:t>
            </a:r>
            <a:r>
              <a:rPr lang="en-US" sz="2400" dirty="0" err="1"/>
              <a:t>probare</a:t>
            </a:r>
            <a:r>
              <a:rPr lang="en-US" sz="2400" dirty="0"/>
              <a:t>). Disapproved, worthless, condemned</a:t>
            </a:r>
            <a:endParaRPr lang="en-US" sz="2200" dirty="0"/>
          </a:p>
        </p:txBody>
      </p:sp>
    </p:spTree>
    <p:extLst>
      <p:ext uri="{BB962C8B-B14F-4D97-AF65-F5344CB8AC3E}">
        <p14:creationId xmlns:p14="http://schemas.microsoft.com/office/powerpoint/2010/main" val="2401760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799A11-99E7-063D-8127-5156E4853D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C68575-6E2D-2627-99E7-737C79A9001C}"/>
              </a:ext>
            </a:extLst>
          </p:cNvPr>
          <p:cNvSpPr>
            <a:spLocks noGrp="1"/>
          </p:cNvSpPr>
          <p:nvPr>
            <p:ph type="title"/>
          </p:nvPr>
        </p:nvSpPr>
        <p:spPr>
          <a:xfrm>
            <a:off x="1640156" y="332010"/>
            <a:ext cx="10259744" cy="855412"/>
          </a:xfrm>
        </p:spPr>
        <p:txBody>
          <a:bodyPr>
            <a:noAutofit/>
          </a:bodyPr>
          <a:lstStyle/>
          <a:p>
            <a:r>
              <a:rPr lang="en-US" b="1" dirty="0"/>
              <a:t>So, what determines our ability to speak?</a:t>
            </a:r>
          </a:p>
        </p:txBody>
      </p:sp>
      <p:sp>
        <p:nvSpPr>
          <p:cNvPr id="12" name="Content Placeholder 2">
            <a:extLst>
              <a:ext uri="{FF2B5EF4-FFF2-40B4-BE49-F238E27FC236}">
                <a16:creationId xmlns:a16="http://schemas.microsoft.com/office/drawing/2014/main" id="{F4671DE8-4100-2E8E-9F2E-7596F5263332}"/>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0F70D510-12A5-C366-30B5-D0AFBBD8D248}"/>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526ADB97-6A00-1AFE-D0B2-BC03096A31EA}"/>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dirty="0"/>
              <a:t>From </a:t>
            </a:r>
            <a:r>
              <a:rPr lang="en-US" sz="2400" b="1" dirty="0" err="1"/>
              <a:t>Wikipedia.org</a:t>
            </a:r>
            <a:endParaRPr lang="en-US" sz="2400" b="1" dirty="0"/>
          </a:p>
          <a:p>
            <a:r>
              <a:rPr lang="en-US" sz="2400" i="1" dirty="0"/>
              <a:t>In 1990, A gene (FOXP2) was discovered as a result of investigations on an English family known as the KE family, half of whom (15 individuals across three generations) had a speech and language disorder called developmental verbal dyspraxia.</a:t>
            </a:r>
          </a:p>
          <a:p>
            <a:r>
              <a:rPr lang="en-US" sz="2400" i="1" dirty="0"/>
              <a:t>Around this time, the researchers identified an individual who was unrelated to the KE  family but had a similar type of speech and </a:t>
            </a:r>
            <a:br>
              <a:rPr lang="en-US" sz="2400" i="1" dirty="0"/>
            </a:br>
            <a:r>
              <a:rPr lang="en-US" sz="2400" i="1" dirty="0"/>
              <a:t>language disorder. In this case, the child, </a:t>
            </a:r>
            <a:br>
              <a:rPr lang="en-US" sz="2400" i="1" dirty="0"/>
            </a:br>
            <a:r>
              <a:rPr lang="en-US" sz="2400" i="1" dirty="0"/>
              <a:t>known as CS, carried a chromosomal </a:t>
            </a:r>
            <a:br>
              <a:rPr lang="en-US" sz="2400" i="1" dirty="0"/>
            </a:br>
            <a:r>
              <a:rPr lang="en-US" sz="2400" i="1" dirty="0"/>
              <a:t>rearrangement (a translocation) in which </a:t>
            </a:r>
            <a:br>
              <a:rPr lang="en-US" sz="2400" i="1" dirty="0"/>
            </a:br>
            <a:r>
              <a:rPr lang="en-US" sz="2400" i="1" dirty="0"/>
              <a:t>part of chromosome 7 had become </a:t>
            </a:r>
            <a:br>
              <a:rPr lang="en-US" sz="2400" i="1" dirty="0"/>
            </a:br>
            <a:r>
              <a:rPr lang="en-US" sz="2400" i="1" dirty="0"/>
              <a:t>exchanged with part of chromosome 5.</a:t>
            </a:r>
          </a:p>
        </p:txBody>
      </p:sp>
      <p:pic>
        <p:nvPicPr>
          <p:cNvPr id="4" name="Picture 3">
            <a:extLst>
              <a:ext uri="{FF2B5EF4-FFF2-40B4-BE49-F238E27FC236}">
                <a16:creationId xmlns:a16="http://schemas.microsoft.com/office/drawing/2014/main" id="{F3B3BC35-602C-BFCB-ED41-4899878E6A39}"/>
              </a:ext>
            </a:extLst>
          </p:cNvPr>
          <p:cNvPicPr>
            <a:picLocks noChangeAspect="1"/>
          </p:cNvPicPr>
          <p:nvPr/>
        </p:nvPicPr>
        <p:blipFill>
          <a:blip r:embed="rId3"/>
          <a:stretch>
            <a:fillRect/>
          </a:stretch>
        </p:blipFill>
        <p:spPr>
          <a:xfrm>
            <a:off x="8308624" y="3945641"/>
            <a:ext cx="3660873" cy="2715148"/>
          </a:xfrm>
          <a:prstGeom prst="rect">
            <a:avLst/>
          </a:prstGeom>
        </p:spPr>
      </p:pic>
    </p:spTree>
    <p:extLst>
      <p:ext uri="{BB962C8B-B14F-4D97-AF65-F5344CB8AC3E}">
        <p14:creationId xmlns:p14="http://schemas.microsoft.com/office/powerpoint/2010/main" val="3612211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974C2-FA3E-EAB3-ACA0-75993550CD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49516C-CCA1-3485-0842-977D1596AE7E}"/>
              </a:ext>
            </a:extLst>
          </p:cNvPr>
          <p:cNvSpPr>
            <a:spLocks noGrp="1"/>
          </p:cNvSpPr>
          <p:nvPr>
            <p:ph type="title"/>
          </p:nvPr>
        </p:nvSpPr>
        <p:spPr>
          <a:xfrm>
            <a:off x="1640156" y="332010"/>
            <a:ext cx="10259744" cy="855412"/>
          </a:xfrm>
        </p:spPr>
        <p:txBody>
          <a:bodyPr>
            <a:noAutofit/>
          </a:bodyPr>
          <a:lstStyle/>
          <a:p>
            <a:r>
              <a:rPr lang="en-US" b="1" dirty="0"/>
              <a:t>What determines our ability to speak?</a:t>
            </a:r>
          </a:p>
        </p:txBody>
      </p:sp>
      <p:sp>
        <p:nvSpPr>
          <p:cNvPr id="12" name="Content Placeholder 2">
            <a:extLst>
              <a:ext uri="{FF2B5EF4-FFF2-40B4-BE49-F238E27FC236}">
                <a16:creationId xmlns:a16="http://schemas.microsoft.com/office/drawing/2014/main" id="{8DD12930-C2EF-A502-54FD-5E961CEF66FB}"/>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95CA9AFF-8E3D-23B3-06AF-1B2FB584E8DC}"/>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AFC2D802-1425-0661-2F37-2AB44F88E708}"/>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200" i="1" dirty="0"/>
              <a:t>Then, in 2001, a team identified in CS that the mutation is in the middle of a protein-coding gene. Using a combination of bioinformatics and RNA analyses, they discovered that the gene codes for a novel protein belonging to the </a:t>
            </a:r>
            <a:r>
              <a:rPr lang="en-US" sz="2200" i="1" dirty="0" err="1"/>
              <a:t>forkhead</a:t>
            </a:r>
            <a:r>
              <a:rPr lang="en-US" sz="2200" i="1" dirty="0"/>
              <a:t>-box (FOX) group of transcription factors. As such, it was assigned with the official name of FOXP2.</a:t>
            </a:r>
          </a:p>
          <a:p>
            <a:r>
              <a:rPr lang="en-US" sz="2200" i="1" dirty="0"/>
              <a:t>When the researchers sequenced the FOXP2 gene in the KE family, </a:t>
            </a:r>
            <a:r>
              <a:rPr lang="en-US" sz="2200" i="1" u="sng" dirty="0"/>
              <a:t>they found a heterozygous point mutation shared by all the affected individuals, but not in unaffected members of the family and other people. This mutation is due to an amino-acid substitution that inhibits the DNA-binding domain of the FOXP2 protein. </a:t>
            </a:r>
          </a:p>
          <a:p>
            <a:r>
              <a:rPr lang="en-US" sz="2200" i="1" dirty="0"/>
              <a:t>Further screening of the gene identified multiple additional cases of FOXP2 disruption, including different point mutations and chromosomal rearrangements, providing evidence that </a:t>
            </a:r>
            <a:r>
              <a:rPr lang="en-US" sz="2200" i="1" u="sng" dirty="0"/>
              <a:t>damage to one copy of this gene is sufficient to derail speech and language development</a:t>
            </a:r>
            <a:r>
              <a:rPr lang="en-US" sz="2200" i="1" dirty="0"/>
              <a:t>.</a:t>
            </a:r>
            <a:endParaRPr lang="en-US" sz="2000" i="1" dirty="0"/>
          </a:p>
        </p:txBody>
      </p:sp>
    </p:spTree>
    <p:extLst>
      <p:ext uri="{BB962C8B-B14F-4D97-AF65-F5344CB8AC3E}">
        <p14:creationId xmlns:p14="http://schemas.microsoft.com/office/powerpoint/2010/main" val="3061580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A5C45-2A47-BAAF-70EB-7B42AE2C72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DEF047-563C-2072-FAF5-605276278591}"/>
              </a:ext>
            </a:extLst>
          </p:cNvPr>
          <p:cNvSpPr>
            <a:spLocks noGrp="1"/>
          </p:cNvSpPr>
          <p:nvPr>
            <p:ph type="title"/>
          </p:nvPr>
        </p:nvSpPr>
        <p:spPr>
          <a:xfrm>
            <a:off x="1640156" y="332010"/>
            <a:ext cx="10259744" cy="855412"/>
          </a:xfrm>
        </p:spPr>
        <p:txBody>
          <a:bodyPr>
            <a:noAutofit/>
          </a:bodyPr>
          <a:lstStyle/>
          <a:p>
            <a:r>
              <a:rPr lang="en-US" b="1" dirty="0"/>
              <a:t>What about Chimpanzees? Can they talk?</a:t>
            </a:r>
          </a:p>
        </p:txBody>
      </p:sp>
      <p:sp>
        <p:nvSpPr>
          <p:cNvPr id="12" name="Content Placeholder 2">
            <a:extLst>
              <a:ext uri="{FF2B5EF4-FFF2-40B4-BE49-F238E27FC236}">
                <a16:creationId xmlns:a16="http://schemas.microsoft.com/office/drawing/2014/main" id="{6E92834F-A0F8-E106-E20F-A2C03F28F0A6}"/>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AAF5D1CF-3406-58BB-C5F0-9CDFB94F796E}"/>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24BD5185-A72F-8A69-833C-FD8F36329E27}"/>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200" b="1" dirty="0"/>
              <a:t>Why can't chimps talk? It's more than just genes - By Reuters</a:t>
            </a:r>
            <a:br>
              <a:rPr lang="en-US" sz="2200" b="1" dirty="0"/>
            </a:br>
            <a:r>
              <a:rPr lang="en-US" sz="2200" b="1" dirty="0"/>
              <a:t>November 11, 2009	2:14 PM EST WASHINGTON (Reuters</a:t>
            </a:r>
            <a:r>
              <a:rPr lang="en-US" sz="2200" b="1" i="1" dirty="0"/>
              <a:t>)</a:t>
            </a:r>
          </a:p>
          <a:p>
            <a:r>
              <a:rPr lang="en-US" sz="2000" i="1" dirty="0"/>
              <a:t>Why can humans talk and chimps cannot? Researchers said on Wednesday they have another clue and it lies not simply in the genetic code, but in how the genes function. Humans and chimpanzees share most of their DNA. Estimates on the percentage range from 98.5 percent to 95 percent. Scientists study the differences to find the keys to what distinguishes humans.</a:t>
            </a:r>
          </a:p>
          <a:p>
            <a:r>
              <a:rPr lang="en-US" sz="2000" i="1" dirty="0"/>
              <a:t>The team used human and chimpanzee brain tissue to analyze what FOXP2 actually does. Although the DNA code itself is similar, they found subtle differences in </a:t>
            </a:r>
            <a:r>
              <a:rPr lang="en-US" sz="2000" i="1" u="sng" dirty="0"/>
              <a:t>two amino acids</a:t>
            </a:r>
            <a:r>
              <a:rPr lang="en-US" sz="2000" i="1" dirty="0"/>
              <a:t> produced by the gene.</a:t>
            </a:r>
          </a:p>
          <a:p>
            <a:r>
              <a:rPr lang="en-US" sz="2000" i="1" dirty="0"/>
              <a:t>"We showed that the human and chimp versions of FOXP2 not only look different but function differently too," added Geschwind, who is currently a visiting professor at King's College London. </a:t>
            </a:r>
            <a:r>
              <a:rPr lang="en-US" sz="2000" i="1" u="sng" dirty="0"/>
              <a:t>"Our findings may shed light on why human brains are born with the circuitry for speech and language and chimp brains are not."</a:t>
            </a:r>
          </a:p>
        </p:txBody>
      </p:sp>
    </p:spTree>
    <p:extLst>
      <p:ext uri="{BB962C8B-B14F-4D97-AF65-F5344CB8AC3E}">
        <p14:creationId xmlns:p14="http://schemas.microsoft.com/office/powerpoint/2010/main" val="2484928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461DDA-145B-3FA4-E5CE-83D9FCBE06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177BA9-33C5-15D4-B57A-C97896BBC23D}"/>
              </a:ext>
            </a:extLst>
          </p:cNvPr>
          <p:cNvSpPr>
            <a:spLocks noGrp="1"/>
          </p:cNvSpPr>
          <p:nvPr>
            <p:ph type="title"/>
          </p:nvPr>
        </p:nvSpPr>
        <p:spPr>
          <a:xfrm>
            <a:off x="1640156" y="332010"/>
            <a:ext cx="10259744" cy="855412"/>
          </a:xfrm>
        </p:spPr>
        <p:txBody>
          <a:bodyPr>
            <a:noAutofit/>
          </a:bodyPr>
          <a:lstStyle/>
          <a:p>
            <a:r>
              <a:rPr lang="en-US" b="1" dirty="0"/>
              <a:t>Questions</a:t>
            </a:r>
          </a:p>
        </p:txBody>
      </p:sp>
      <p:sp>
        <p:nvSpPr>
          <p:cNvPr id="12" name="Content Placeholder 2">
            <a:extLst>
              <a:ext uri="{FF2B5EF4-FFF2-40B4-BE49-F238E27FC236}">
                <a16:creationId xmlns:a16="http://schemas.microsoft.com/office/drawing/2014/main" id="{A3693219-D927-EE21-0EE2-955D7B1DCE02}"/>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073641C6-7E4C-7186-E777-1363463D844B}"/>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AEDC9687-06EB-04C5-99D1-E352B7BC9EFB}"/>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QUESTION? How did the entire creation come into being?</a:t>
            </a:r>
            <a:endParaRPr lang="en-US" sz="2400" i="1" u="sng" dirty="0"/>
          </a:p>
          <a:p>
            <a:r>
              <a:rPr lang="en-US" sz="2400" dirty="0"/>
              <a:t>QUESTION? How is it that man can talk, and animals can’t talk?</a:t>
            </a:r>
          </a:p>
          <a:p>
            <a:r>
              <a:rPr lang="en-US" sz="2400" dirty="0"/>
              <a:t>QUESTION? Where did man’s first language come from?</a:t>
            </a:r>
          </a:p>
          <a:p>
            <a:r>
              <a:rPr lang="en-US" sz="2400" dirty="0"/>
              <a:t>QUESTION? What was the first language? In the Millenium…</a:t>
            </a:r>
          </a:p>
          <a:p>
            <a:pPr lvl="1"/>
            <a:r>
              <a:rPr lang="en-US" sz="2200" i="1" dirty="0"/>
              <a:t>Zeph 3:9, “For at that time </a:t>
            </a:r>
            <a:r>
              <a:rPr lang="en-US" sz="2200" i="1" u="sng" dirty="0"/>
              <a:t>I will change the speech of the peoples to a pure speech</a:t>
            </a:r>
            <a:r>
              <a:rPr lang="en-US" sz="2200" i="1" dirty="0"/>
              <a:t>, that all of them may call upon the name of the Lord and serve him with one accord.”</a:t>
            </a:r>
          </a:p>
          <a:p>
            <a:pPr lvl="1"/>
            <a:r>
              <a:rPr lang="en-US" sz="2200" i="1" dirty="0"/>
              <a:t>Isa 19:189, In that day </a:t>
            </a:r>
            <a:r>
              <a:rPr lang="en-US" sz="2200" i="1" u="sng" dirty="0"/>
              <a:t>five cities in Egypt will speak the language of Canaan and swear allegiance to the Lord Almighty</a:t>
            </a:r>
            <a:r>
              <a:rPr lang="en-US" sz="2200" i="1" dirty="0"/>
              <a:t>. One of them will be called the City of the Sun.</a:t>
            </a:r>
          </a:p>
          <a:p>
            <a:pPr lvl="1"/>
            <a:r>
              <a:rPr lang="en-US" sz="2200" i="1" dirty="0"/>
              <a:t>Acts 26:14, We all fell to the ground, and </a:t>
            </a:r>
            <a:r>
              <a:rPr lang="en-US" sz="2200" i="1" u="sng" dirty="0"/>
              <a:t>I heard a voice saying to me in Aramaic</a:t>
            </a:r>
            <a:r>
              <a:rPr lang="en-US" sz="2200" i="1" dirty="0"/>
              <a:t>, ‘Saul, Saul, why do you persecute me? It is hard for you to kick against the goads.’</a:t>
            </a:r>
          </a:p>
        </p:txBody>
      </p:sp>
    </p:spTree>
    <p:extLst>
      <p:ext uri="{BB962C8B-B14F-4D97-AF65-F5344CB8AC3E}">
        <p14:creationId xmlns:p14="http://schemas.microsoft.com/office/powerpoint/2010/main" val="2879872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8A4D7-72F0-9A60-FFEF-F84E9B254E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800FBC-33CA-E105-D086-CAA211F98B20}"/>
              </a:ext>
            </a:extLst>
          </p:cNvPr>
          <p:cNvSpPr>
            <a:spLocks noGrp="1"/>
          </p:cNvSpPr>
          <p:nvPr>
            <p:ph type="title"/>
          </p:nvPr>
        </p:nvSpPr>
        <p:spPr>
          <a:xfrm>
            <a:off x="1640156" y="332010"/>
            <a:ext cx="10259744" cy="855412"/>
          </a:xfrm>
        </p:spPr>
        <p:txBody>
          <a:bodyPr>
            <a:noAutofit/>
          </a:bodyPr>
          <a:lstStyle/>
          <a:p>
            <a:r>
              <a:rPr lang="en-US" b="1" dirty="0"/>
              <a:t>Genesis 11:1</a:t>
            </a:r>
          </a:p>
        </p:txBody>
      </p:sp>
      <p:sp>
        <p:nvSpPr>
          <p:cNvPr id="12" name="Content Placeholder 2">
            <a:extLst>
              <a:ext uri="{FF2B5EF4-FFF2-40B4-BE49-F238E27FC236}">
                <a16:creationId xmlns:a16="http://schemas.microsoft.com/office/drawing/2014/main" id="{6F452830-0F2D-635C-104C-320250AA3CF9}"/>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DE3820CB-2954-3BC7-66A8-0FD098911ADF}"/>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8A57A1BE-9B41-C0A3-84F3-B2408AD8AFDC}"/>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t>Now the whole earth had one language and the same words.</a:t>
            </a:r>
          </a:p>
          <a:p>
            <a:pPr lvl="1"/>
            <a:r>
              <a:rPr lang="en-US" sz="2200" dirty="0"/>
              <a:t>Hebrew: </a:t>
            </a:r>
            <a:r>
              <a:rPr lang="en-US" sz="2200" i="1" dirty="0"/>
              <a:t>“Now the whole world had one lip and one kind of words”</a:t>
            </a:r>
          </a:p>
          <a:p>
            <a:pPr lvl="1"/>
            <a:r>
              <a:rPr lang="en-US" sz="2200" dirty="0"/>
              <a:t>According to Jonathan D. Sarfati, </a:t>
            </a:r>
            <a:r>
              <a:rPr lang="en-US" sz="2200" i="1" dirty="0"/>
              <a:t>“the many word plays on the names [in Genesis] so far suggest that the original language was Hebrew, or something very close to it.”</a:t>
            </a:r>
          </a:p>
          <a:p>
            <a:r>
              <a:rPr lang="en-US" sz="2400" dirty="0"/>
              <a:t>Ask Google if Ancient Hebrew and Aramaic are similar:</a:t>
            </a:r>
          </a:p>
          <a:p>
            <a:pPr lvl="1"/>
            <a:r>
              <a:rPr lang="en-US" sz="2200" i="1" dirty="0"/>
              <a:t>Ancient Hebrew and Aramaic are closely related languages, both belonging to the Semitic language family. While they are not mutually intelligible, they share many similarities in vocabulary, grammar, and sentence structure. Aramaic, in fact, is considered more closely related to Hebrew than to other Semitic languages like Arabic or Akkadian.</a:t>
            </a:r>
            <a:endParaRPr lang="en-US" sz="2400" i="1" dirty="0"/>
          </a:p>
          <a:p>
            <a:pPr lvl="2"/>
            <a:endParaRPr lang="en-US" sz="2000" i="1" dirty="0"/>
          </a:p>
          <a:p>
            <a:pPr lvl="1"/>
            <a:endParaRPr lang="en-US" sz="2200" i="1" dirty="0"/>
          </a:p>
          <a:p>
            <a:pPr lvl="1"/>
            <a:endParaRPr lang="en-US" sz="1800" i="1" dirty="0"/>
          </a:p>
        </p:txBody>
      </p:sp>
    </p:spTree>
    <p:extLst>
      <p:ext uri="{BB962C8B-B14F-4D97-AF65-F5344CB8AC3E}">
        <p14:creationId xmlns:p14="http://schemas.microsoft.com/office/powerpoint/2010/main" val="3291589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4759F9-063D-F9CC-2D9A-8F320A10CF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F1D9EA-9F68-1F32-B5AF-15404C910D89}"/>
              </a:ext>
            </a:extLst>
          </p:cNvPr>
          <p:cNvSpPr>
            <a:spLocks noGrp="1"/>
          </p:cNvSpPr>
          <p:nvPr>
            <p:ph type="title"/>
          </p:nvPr>
        </p:nvSpPr>
        <p:spPr>
          <a:xfrm>
            <a:off x="1640156" y="332010"/>
            <a:ext cx="10259744" cy="855412"/>
          </a:xfrm>
        </p:spPr>
        <p:txBody>
          <a:bodyPr>
            <a:noAutofit/>
          </a:bodyPr>
          <a:lstStyle/>
          <a:p>
            <a:r>
              <a:rPr lang="en-US" b="1" dirty="0"/>
              <a:t>Genesis 11:1</a:t>
            </a:r>
          </a:p>
        </p:txBody>
      </p:sp>
      <p:sp>
        <p:nvSpPr>
          <p:cNvPr id="12" name="Content Placeholder 2">
            <a:extLst>
              <a:ext uri="{FF2B5EF4-FFF2-40B4-BE49-F238E27FC236}">
                <a16:creationId xmlns:a16="http://schemas.microsoft.com/office/drawing/2014/main" id="{A56B501E-7C50-DB66-1264-60E997BA9193}"/>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C47C29F2-4FE8-A796-39F2-875064E7724C}"/>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6321F275-C52F-B59A-6450-6C9D5F3AB07D}"/>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QUESTION? What’s the difference between language and words?</a:t>
            </a:r>
          </a:p>
          <a:p>
            <a:pPr lvl="1"/>
            <a:r>
              <a:rPr lang="en-US" sz="2200" dirty="0"/>
              <a:t>Compare American English with British, Australian, South African</a:t>
            </a:r>
          </a:p>
          <a:p>
            <a:pPr lvl="2"/>
            <a:r>
              <a:rPr lang="en-US" sz="2000" dirty="0"/>
              <a:t>Same language, different words, different accents</a:t>
            </a:r>
          </a:p>
          <a:p>
            <a:pPr lvl="1"/>
            <a:r>
              <a:rPr lang="en-US" sz="2200" dirty="0"/>
              <a:t>Our Liverpool experience! The accent was so strong we couldn’t understand them.</a:t>
            </a:r>
          </a:p>
          <a:p>
            <a:r>
              <a:rPr lang="en-US" sz="2400" dirty="0"/>
              <a:t>QUESTION? Does language change over time?</a:t>
            </a:r>
          </a:p>
          <a:p>
            <a:pPr lvl="1"/>
            <a:r>
              <a:rPr lang="en-US" sz="2200" dirty="0"/>
              <a:t>Ancient Greek with Modern Greek – very different</a:t>
            </a:r>
          </a:p>
          <a:p>
            <a:pPr lvl="1"/>
            <a:r>
              <a:rPr lang="en-US" sz="2200" dirty="0"/>
              <a:t>Ancient Hebrew with Modern Hebrew – also different</a:t>
            </a:r>
          </a:p>
          <a:p>
            <a:pPr lvl="1"/>
            <a:r>
              <a:rPr lang="en-US" sz="2200" dirty="0"/>
              <a:t>The English Language Sheet – The Lord’s Prayer</a:t>
            </a:r>
            <a:endParaRPr lang="en-US" sz="1800" dirty="0"/>
          </a:p>
          <a:p>
            <a:pPr lvl="1"/>
            <a:endParaRPr lang="en-US" sz="2200" dirty="0"/>
          </a:p>
          <a:p>
            <a:pPr lvl="1"/>
            <a:endParaRPr lang="en-US" sz="1800" dirty="0"/>
          </a:p>
        </p:txBody>
      </p:sp>
    </p:spTree>
    <p:extLst>
      <p:ext uri="{BB962C8B-B14F-4D97-AF65-F5344CB8AC3E}">
        <p14:creationId xmlns:p14="http://schemas.microsoft.com/office/powerpoint/2010/main" val="1767789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81828-5E54-72EA-6024-C3C71B059C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43F447-9963-1002-F34C-4A95FC59AE3B}"/>
              </a:ext>
            </a:extLst>
          </p:cNvPr>
          <p:cNvSpPr>
            <a:spLocks noGrp="1"/>
          </p:cNvSpPr>
          <p:nvPr>
            <p:ph type="title"/>
          </p:nvPr>
        </p:nvSpPr>
        <p:spPr>
          <a:xfrm>
            <a:off x="1640156" y="332010"/>
            <a:ext cx="10259744" cy="855412"/>
          </a:xfrm>
        </p:spPr>
        <p:txBody>
          <a:bodyPr>
            <a:noAutofit/>
          </a:bodyPr>
          <a:lstStyle/>
          <a:p>
            <a:r>
              <a:rPr lang="en-US" b="1" dirty="0"/>
              <a:t>Genesis 11:2</a:t>
            </a:r>
          </a:p>
        </p:txBody>
      </p:sp>
      <p:sp>
        <p:nvSpPr>
          <p:cNvPr id="12" name="Content Placeholder 2">
            <a:extLst>
              <a:ext uri="{FF2B5EF4-FFF2-40B4-BE49-F238E27FC236}">
                <a16:creationId xmlns:a16="http://schemas.microsoft.com/office/drawing/2014/main" id="{7B3F9F79-A4CD-AAAC-672B-ACC48DB8FE67}"/>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F2F9109A-3FE9-8C86-A62F-5BF617C874EC}"/>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C8AA69BA-9DBF-8DC3-CEA7-E8AF528E1950}"/>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t>And as people migrated from the east, they found a plain in the land of Shinar and settled there.</a:t>
            </a:r>
          </a:p>
          <a:p>
            <a:r>
              <a:rPr lang="en-US" sz="2400" dirty="0"/>
              <a:t>They (who are they?)</a:t>
            </a:r>
          </a:p>
          <a:p>
            <a:pPr lvl="1"/>
            <a:r>
              <a:rPr lang="en-US" sz="2200" dirty="0"/>
              <a:t>The descendants of Noah</a:t>
            </a:r>
          </a:p>
          <a:p>
            <a:pPr lvl="1"/>
            <a:r>
              <a:rPr lang="en-US" sz="2000" i="1" dirty="0"/>
              <a:t>Gen 9:32, These are the families of the sons of Noah, according to their descendants, by their nations; and out of these the nations were separated on the earth after the flood.</a:t>
            </a:r>
          </a:p>
          <a:p>
            <a:r>
              <a:rPr lang="en-US" sz="2400" dirty="0"/>
              <a:t>Land of Shinar</a:t>
            </a:r>
          </a:p>
          <a:p>
            <a:pPr lvl="1"/>
            <a:r>
              <a:rPr lang="en-US" sz="2000" dirty="0"/>
              <a:t>Mesopotamian Valley between the Tigris and Euphrates rivers</a:t>
            </a:r>
          </a:p>
          <a:p>
            <a:pPr lvl="1"/>
            <a:r>
              <a:rPr lang="en-US" sz="2000" dirty="0"/>
              <a:t>The southern region of Iraq, the State of Kuwait and part of Iran</a:t>
            </a:r>
          </a:p>
          <a:p>
            <a:pPr lvl="1"/>
            <a:r>
              <a:rPr lang="en-US" sz="2000" dirty="0"/>
              <a:t>Sumerian civilization first took form in southern Mesopotamia </a:t>
            </a:r>
          </a:p>
          <a:p>
            <a:pPr lvl="1"/>
            <a:r>
              <a:rPr lang="en-US" sz="2000" dirty="0"/>
              <a:t>The first urban civilization in the region. Mesopotamians are noted for developing one of the first written scripts around 3000 BC.</a:t>
            </a:r>
          </a:p>
          <a:p>
            <a:pPr lvl="1"/>
            <a:r>
              <a:rPr lang="en-US" sz="2000" dirty="0"/>
              <a:t>Cuneiform: wedge-shaped marks pressed into clay tablets.</a:t>
            </a:r>
          </a:p>
          <a:p>
            <a:pPr lvl="1"/>
            <a:endParaRPr lang="en-US" sz="1800" dirty="0"/>
          </a:p>
        </p:txBody>
      </p:sp>
    </p:spTree>
    <p:extLst>
      <p:ext uri="{BB962C8B-B14F-4D97-AF65-F5344CB8AC3E}">
        <p14:creationId xmlns:p14="http://schemas.microsoft.com/office/powerpoint/2010/main" val="2837668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EBB724F1-DC90-45FC-9E90-E1A33393D2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8628DE88-9989-4D6E-84A4-51A8EBD456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267478" cy="6858000"/>
          </a:xfrm>
          <a:prstGeom prst="rect">
            <a:avLst/>
          </a:prstGeom>
          <a:solidFill>
            <a:srgbClr val="5A352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026" name="Picture 2" descr="90+ Cuneiform Writing Stock Photos, Pictures &amp; Royalty-Free Images - iStock  | Cuneiform tablet, Hieroglyphics, Cuneiform tablets">
            <a:extLst>
              <a:ext uri="{FF2B5EF4-FFF2-40B4-BE49-F238E27FC236}">
                <a16:creationId xmlns:a16="http://schemas.microsoft.com/office/drawing/2014/main" id="{393F6763-E3CB-1812-6209-11E2F74EFF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027" r="4025" b="-1"/>
          <a:stretch/>
        </p:blipFill>
        <p:spPr bwMode="auto">
          <a:xfrm>
            <a:off x="2267478" y="10"/>
            <a:ext cx="9924522" cy="68540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07187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a:extLst>
            <a:ext uri="{FF2B5EF4-FFF2-40B4-BE49-F238E27FC236}">
              <a16:creationId xmlns:a16="http://schemas.microsoft.com/office/drawing/2014/main" id="{9660BB75-F58D-8DCB-D88A-17E608C4A240}"/>
            </a:ext>
          </a:extLst>
        </p:cNvPr>
        <p:cNvGrpSpPr/>
        <p:nvPr/>
      </p:nvGrpSpPr>
      <p:grpSpPr>
        <a:xfrm>
          <a:off x="0" y="0"/>
          <a:ext cx="0" cy="0"/>
          <a:chOff x="0" y="0"/>
          <a:chExt cx="0" cy="0"/>
        </a:xfrm>
      </p:grpSpPr>
      <p:pic>
        <p:nvPicPr>
          <p:cNvPr id="5" name="Picture 4" descr="A map of the middle east&#10;&#10;AI-generated content may be incorrect.">
            <a:extLst>
              <a:ext uri="{FF2B5EF4-FFF2-40B4-BE49-F238E27FC236}">
                <a16:creationId xmlns:a16="http://schemas.microsoft.com/office/drawing/2014/main" id="{F0B88800-664F-D33F-941E-DB94B9DAF5D2}"/>
              </a:ext>
            </a:extLst>
          </p:cNvPr>
          <p:cNvPicPr>
            <a:picLocks noChangeAspect="1"/>
          </p:cNvPicPr>
          <p:nvPr/>
        </p:nvPicPr>
        <p:blipFill>
          <a:blip r:embed="rId2"/>
          <a:stretch>
            <a:fillRect/>
          </a:stretch>
        </p:blipFill>
        <p:spPr>
          <a:xfrm>
            <a:off x="2667000" y="0"/>
            <a:ext cx="6858000" cy="6858000"/>
          </a:xfrm>
          <a:prstGeom prst="rect">
            <a:avLst/>
          </a:prstGeom>
        </p:spPr>
      </p:pic>
    </p:spTree>
    <p:extLst>
      <p:ext uri="{BB962C8B-B14F-4D97-AF65-F5344CB8AC3E}">
        <p14:creationId xmlns:p14="http://schemas.microsoft.com/office/powerpoint/2010/main" val="35198094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45D82-DC93-92AD-FBE6-8906E3C5CC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E2A3A3-76FD-80FA-85A1-91CA7625EBC1}"/>
              </a:ext>
            </a:extLst>
          </p:cNvPr>
          <p:cNvSpPr>
            <a:spLocks noGrp="1"/>
          </p:cNvSpPr>
          <p:nvPr>
            <p:ph type="title"/>
          </p:nvPr>
        </p:nvSpPr>
        <p:spPr>
          <a:xfrm>
            <a:off x="1640156" y="332010"/>
            <a:ext cx="10259744" cy="855412"/>
          </a:xfrm>
        </p:spPr>
        <p:txBody>
          <a:bodyPr>
            <a:noAutofit/>
          </a:bodyPr>
          <a:lstStyle/>
          <a:p>
            <a:r>
              <a:rPr lang="en-US" b="1" dirty="0"/>
              <a:t>Genesis 11:2</a:t>
            </a:r>
          </a:p>
        </p:txBody>
      </p:sp>
      <p:sp>
        <p:nvSpPr>
          <p:cNvPr id="12" name="Content Placeholder 2">
            <a:extLst>
              <a:ext uri="{FF2B5EF4-FFF2-40B4-BE49-F238E27FC236}">
                <a16:creationId xmlns:a16="http://schemas.microsoft.com/office/drawing/2014/main" id="{E6C03516-7B2A-4305-939C-E4D4AE9B77AC}"/>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FD9F1347-132F-6253-B386-F8F3768A259B}"/>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1961462A-E021-1F52-4D00-EF7A53E91708}"/>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dirty="0"/>
              <a:t>Sargon</a:t>
            </a:r>
            <a:r>
              <a:rPr lang="en-US" sz="2400" dirty="0"/>
              <a:t>, also known as Sargon of Akkad, (23rd century BC)</a:t>
            </a:r>
          </a:p>
          <a:p>
            <a:pPr lvl="1"/>
            <a:r>
              <a:rPr lang="en-US" sz="2200" dirty="0"/>
              <a:t>Ancient Mesopotamian </a:t>
            </a:r>
            <a:r>
              <a:rPr lang="en-US" sz="2400" dirty="0"/>
              <a:t>ruler (reigned c. 2334–2279 BC) who was one of the earliest of the world's great empire builders, conquering all of southern Mesopotamia as well as parts of Syria, Anatolia, and Elam (western Iran).</a:t>
            </a:r>
          </a:p>
          <a:p>
            <a:r>
              <a:rPr lang="en-US" sz="2400" dirty="0"/>
              <a:t>The ancient Jewish writers Philo of Alexandria and Flavius Josephus suggested </a:t>
            </a:r>
            <a:r>
              <a:rPr lang="en-US" sz="2400" b="1" dirty="0"/>
              <a:t>Nimrod</a:t>
            </a:r>
            <a:r>
              <a:rPr lang="en-US" sz="2400" dirty="0"/>
              <a:t> was a giant who opposed God and the tyrant behind the construction of the Tower of Babel.</a:t>
            </a:r>
          </a:p>
          <a:p>
            <a:pPr lvl="1"/>
            <a:r>
              <a:rPr lang="en-US" sz="2200" i="1" dirty="0"/>
              <a:t>Genesis 10:10–12, The beginning of his [Nimrod’s] kingdom was </a:t>
            </a:r>
            <a:r>
              <a:rPr lang="en-US" sz="2200" b="1" i="1" dirty="0"/>
              <a:t>Babel</a:t>
            </a:r>
            <a:r>
              <a:rPr lang="en-US" sz="2200" i="1" dirty="0"/>
              <a:t>, </a:t>
            </a:r>
            <a:r>
              <a:rPr lang="en-US" sz="2200" b="1" i="1" dirty="0" err="1"/>
              <a:t>Erech</a:t>
            </a:r>
            <a:r>
              <a:rPr lang="en-US" sz="2200" i="1" dirty="0"/>
              <a:t>, </a:t>
            </a:r>
            <a:r>
              <a:rPr lang="en-US" sz="2200" b="1" i="1" dirty="0"/>
              <a:t>Accad</a:t>
            </a:r>
            <a:r>
              <a:rPr lang="en-US" sz="2200" i="1" dirty="0"/>
              <a:t>, and Calneh, in the land of Shinar. 11 From that land he went into Assyria and built </a:t>
            </a:r>
            <a:r>
              <a:rPr lang="en-US" sz="2200" b="1" i="1" dirty="0"/>
              <a:t>Nineveh</a:t>
            </a:r>
            <a:r>
              <a:rPr lang="en-US" sz="2200" i="1" dirty="0"/>
              <a:t>, Rehoboth-</a:t>
            </a:r>
            <a:r>
              <a:rPr lang="en-US" sz="2200" i="1" dirty="0" err="1"/>
              <a:t>Ir</a:t>
            </a:r>
            <a:r>
              <a:rPr lang="en-US" sz="2200" i="1" dirty="0"/>
              <a:t>, </a:t>
            </a:r>
            <a:r>
              <a:rPr lang="en-US" sz="2200" b="1" i="1" dirty="0"/>
              <a:t>Calah</a:t>
            </a:r>
            <a:r>
              <a:rPr lang="en-US" sz="2200" i="1" dirty="0"/>
              <a:t>, and 12 Resen between Nineveh and Calah; that is the great city.</a:t>
            </a:r>
          </a:p>
          <a:p>
            <a:r>
              <a:rPr lang="en-US" sz="2400" dirty="0"/>
              <a:t>Archaeology has also identified Nimrod with these cities</a:t>
            </a:r>
          </a:p>
        </p:txBody>
      </p:sp>
    </p:spTree>
    <p:extLst>
      <p:ext uri="{BB962C8B-B14F-4D97-AF65-F5344CB8AC3E}">
        <p14:creationId xmlns:p14="http://schemas.microsoft.com/office/powerpoint/2010/main" val="29815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9F45A-4261-96A9-B43E-B164718EFE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095D8F-90AA-4CC7-73F6-69FDC23514F1}"/>
              </a:ext>
            </a:extLst>
          </p:cNvPr>
          <p:cNvSpPr>
            <a:spLocks noGrp="1"/>
          </p:cNvSpPr>
          <p:nvPr>
            <p:ph type="title"/>
          </p:nvPr>
        </p:nvSpPr>
        <p:spPr>
          <a:xfrm>
            <a:off x="1640156" y="332010"/>
            <a:ext cx="10259744" cy="855412"/>
          </a:xfrm>
        </p:spPr>
        <p:txBody>
          <a:bodyPr>
            <a:noAutofit/>
          </a:bodyPr>
          <a:lstStyle/>
          <a:p>
            <a:r>
              <a:rPr lang="en-US" b="1" dirty="0"/>
              <a:t>Genesis 11:2</a:t>
            </a:r>
          </a:p>
        </p:txBody>
      </p:sp>
      <p:sp>
        <p:nvSpPr>
          <p:cNvPr id="12" name="Content Placeholder 2">
            <a:extLst>
              <a:ext uri="{FF2B5EF4-FFF2-40B4-BE49-F238E27FC236}">
                <a16:creationId xmlns:a16="http://schemas.microsoft.com/office/drawing/2014/main" id="{5ECE20D2-9CF8-57D2-A232-F06085407919}"/>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EDBE7381-E284-4316-96E2-564ABDADE498}"/>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5CC2B249-0758-01C7-6641-058E20F2EC6F}"/>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The Old Testament mentions Nimrod four times, calling him “a mighty one on the earth” (Genb10:8; 1 Chr. 1:10); “a mighty hunter before the LORD” (Gen. 10:9); and the founder of </a:t>
            </a:r>
            <a:r>
              <a:rPr lang="en-US" sz="2400" dirty="0" err="1"/>
              <a:t>thebAssyrian</a:t>
            </a:r>
            <a:r>
              <a:rPr lang="en-US" sz="2400" dirty="0"/>
              <a:t> Empire (Mic. 5:6).</a:t>
            </a:r>
          </a:p>
          <a:p>
            <a:pPr lvl="1"/>
            <a:r>
              <a:rPr lang="en-US" sz="2200" b="1" dirty="0"/>
              <a:t>Nimrod’s</a:t>
            </a:r>
            <a:r>
              <a:rPr lang="en-US" sz="2200" dirty="0"/>
              <a:t> origin in Cush matches </a:t>
            </a:r>
            <a:r>
              <a:rPr lang="en-US" sz="2200" b="1" dirty="0"/>
              <a:t>Sargon’s origin </a:t>
            </a:r>
            <a:r>
              <a:rPr lang="en-US" sz="2200" dirty="0"/>
              <a:t>in Sumerian Kish</a:t>
            </a:r>
          </a:p>
          <a:p>
            <a:pPr lvl="1"/>
            <a:r>
              <a:rPr lang="en-US" sz="2200" dirty="0"/>
              <a:t>The Hebrew name Nimrod is the same person as Assyrian name Sargon! Nimrod means “rebel”</a:t>
            </a:r>
          </a:p>
          <a:p>
            <a:r>
              <a:rPr lang="en-US" sz="2400" dirty="0"/>
              <a:t>Settled there</a:t>
            </a:r>
          </a:p>
          <a:p>
            <a:r>
              <a:rPr lang="en-US" sz="2400" dirty="0"/>
              <a:t>QUESTION? Didn’t God say to fill the earth?</a:t>
            </a:r>
          </a:p>
          <a:p>
            <a:pPr lvl="1"/>
            <a:r>
              <a:rPr lang="en-US" sz="2200" i="1" dirty="0"/>
              <a:t>Gen 9:1, Then God blessed Noah and his sons, and said to them, “Be fruitful and multiply, and fill the earth.”</a:t>
            </a:r>
          </a:p>
          <a:p>
            <a:pPr lvl="1"/>
            <a:r>
              <a:rPr lang="en-US" sz="2200" dirty="0"/>
              <a:t>In an act of disobedience, they all settled in one place, the Land of Shinar</a:t>
            </a:r>
          </a:p>
        </p:txBody>
      </p:sp>
    </p:spTree>
    <p:extLst>
      <p:ext uri="{BB962C8B-B14F-4D97-AF65-F5344CB8AC3E}">
        <p14:creationId xmlns:p14="http://schemas.microsoft.com/office/powerpoint/2010/main" val="614921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B8C29-E823-7BBE-7BA1-7E7E2FFBDD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C0AD66-076B-C71D-2B88-DA2EF2B28E9D}"/>
              </a:ext>
            </a:extLst>
          </p:cNvPr>
          <p:cNvSpPr>
            <a:spLocks noGrp="1"/>
          </p:cNvSpPr>
          <p:nvPr>
            <p:ph type="title"/>
          </p:nvPr>
        </p:nvSpPr>
        <p:spPr>
          <a:xfrm>
            <a:off x="1640156" y="332010"/>
            <a:ext cx="10259744" cy="855412"/>
          </a:xfrm>
        </p:spPr>
        <p:txBody>
          <a:bodyPr>
            <a:noAutofit/>
          </a:bodyPr>
          <a:lstStyle/>
          <a:p>
            <a:r>
              <a:rPr lang="en-US" b="1" dirty="0"/>
              <a:t>Genesis 11:3-4</a:t>
            </a:r>
          </a:p>
        </p:txBody>
      </p:sp>
      <p:sp>
        <p:nvSpPr>
          <p:cNvPr id="12" name="Content Placeholder 2">
            <a:extLst>
              <a:ext uri="{FF2B5EF4-FFF2-40B4-BE49-F238E27FC236}">
                <a16:creationId xmlns:a16="http://schemas.microsoft.com/office/drawing/2014/main" id="{726231E8-4112-BB6E-60A5-6CE6A50051F3}"/>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EAE5AF94-9847-AD5E-71A4-41E537B1F20E}"/>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EE5746F5-90E7-3FE2-4BAB-1781A2A5864F}"/>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t>And they said to one another, “Come, let us make bricks, and burn them thoroughly.” And they had brick for stone, and bitumen for mortar. 4 Then they said, “Come, let us build ourselves a city and a tower with its top in the heavens, and let us make a name for ourselves, lest we be dispersed over the face of the whole earth.”</a:t>
            </a:r>
          </a:p>
          <a:p>
            <a:r>
              <a:rPr lang="en-US" sz="2200" dirty="0"/>
              <a:t>Bottom line, they didn’t want to be scattered, QUESTION? WHY</a:t>
            </a:r>
          </a:p>
          <a:p>
            <a:pPr lvl="1"/>
            <a:r>
              <a:rPr lang="en-US" sz="2200" dirty="0"/>
              <a:t>They wanted a one-world civilization!</a:t>
            </a:r>
          </a:p>
          <a:p>
            <a:r>
              <a:rPr lang="en-US" sz="2200" dirty="0"/>
              <a:t>Bricks are made from clay and hardened by firing. This is easier than making cut stones.</a:t>
            </a:r>
          </a:p>
          <a:p>
            <a:r>
              <a:rPr lang="en-US" sz="2200" dirty="0"/>
              <a:t>The land of Shinar has very few stones. It’s mostly clay</a:t>
            </a:r>
          </a:p>
          <a:p>
            <a:pPr lvl="1"/>
            <a:r>
              <a:rPr lang="en-US" sz="2200" dirty="0"/>
              <a:t>The same word is used for bricks for the pyramids by the Israelites.</a:t>
            </a:r>
          </a:p>
          <a:p>
            <a:pPr lvl="1"/>
            <a:r>
              <a:rPr lang="en-US" sz="2200" dirty="0"/>
              <a:t>In that case, they also mixed their clay with straw.</a:t>
            </a:r>
          </a:p>
        </p:txBody>
      </p:sp>
    </p:spTree>
    <p:extLst>
      <p:ext uri="{BB962C8B-B14F-4D97-AF65-F5344CB8AC3E}">
        <p14:creationId xmlns:p14="http://schemas.microsoft.com/office/powerpoint/2010/main" val="2278238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96DC7-0434-158A-7D90-CD5834BA79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26405B-99E0-C56C-6E81-8DCB56A7450A}"/>
              </a:ext>
            </a:extLst>
          </p:cNvPr>
          <p:cNvSpPr>
            <a:spLocks noGrp="1"/>
          </p:cNvSpPr>
          <p:nvPr>
            <p:ph type="title"/>
          </p:nvPr>
        </p:nvSpPr>
        <p:spPr>
          <a:xfrm>
            <a:off x="1640156" y="332010"/>
            <a:ext cx="10259744" cy="855412"/>
          </a:xfrm>
        </p:spPr>
        <p:txBody>
          <a:bodyPr>
            <a:noAutofit/>
          </a:bodyPr>
          <a:lstStyle/>
          <a:p>
            <a:r>
              <a:rPr lang="en-US" b="1" dirty="0"/>
              <a:t>Genesis 11:3-4</a:t>
            </a:r>
          </a:p>
        </p:txBody>
      </p:sp>
      <p:sp>
        <p:nvSpPr>
          <p:cNvPr id="12" name="Content Placeholder 2">
            <a:extLst>
              <a:ext uri="{FF2B5EF4-FFF2-40B4-BE49-F238E27FC236}">
                <a16:creationId xmlns:a16="http://schemas.microsoft.com/office/drawing/2014/main" id="{890B1B25-1DC6-F91D-7324-B99D8D41C665}"/>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4A0598B9-5C78-A908-E598-EA2E5807B46C}"/>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BA9D4583-373E-81A8-6824-5527A3A57457}"/>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The word for </a:t>
            </a:r>
            <a:r>
              <a:rPr lang="en-US" sz="2400" u="sng" dirty="0"/>
              <a:t>bitumen</a:t>
            </a:r>
            <a:r>
              <a:rPr lang="en-US" sz="2400" dirty="0"/>
              <a:t> really means </a:t>
            </a:r>
            <a:r>
              <a:rPr lang="en-US" sz="2400" u="sng" dirty="0"/>
              <a:t>asphalt</a:t>
            </a:r>
            <a:r>
              <a:rPr lang="en-US" sz="2400" dirty="0"/>
              <a:t>, a petroleum product used for making our roads.</a:t>
            </a:r>
          </a:p>
          <a:p>
            <a:pPr lvl="1"/>
            <a:r>
              <a:rPr lang="en-US" sz="2400" dirty="0"/>
              <a:t>Noah coated the ark with “pitch” which is more like what we call “tar”</a:t>
            </a:r>
          </a:p>
          <a:p>
            <a:pPr lvl="2"/>
            <a:r>
              <a:rPr lang="en-US" sz="2400" dirty="0"/>
              <a:t>This is made from heating wood or plants or from distilled petroleum.</a:t>
            </a:r>
          </a:p>
          <a:p>
            <a:pPr lvl="1"/>
            <a:r>
              <a:rPr lang="en-US" sz="2400" dirty="0"/>
              <a:t>Moses’ mother used </a:t>
            </a:r>
            <a:r>
              <a:rPr lang="en-US" sz="2400" b="1" dirty="0"/>
              <a:t>both</a:t>
            </a:r>
            <a:r>
              <a:rPr lang="en-US" sz="2400" dirty="0"/>
              <a:t> bitumen and pitch on the basket</a:t>
            </a:r>
          </a:p>
          <a:p>
            <a:r>
              <a:rPr lang="en-US" sz="2400" dirty="0"/>
              <a:t>Let us build – WE are doing this.</a:t>
            </a:r>
          </a:p>
          <a:p>
            <a:pPr lvl="1"/>
            <a:r>
              <a:rPr lang="en-US" sz="2400" dirty="0"/>
              <a:t>To make a name – so WE will “make a name”.</a:t>
            </a:r>
          </a:p>
          <a:p>
            <a:pPr lvl="1"/>
            <a:r>
              <a:rPr lang="en-US" sz="2400" dirty="0"/>
              <a:t>For ourselves – for US, it’s all about us!</a:t>
            </a:r>
          </a:p>
          <a:p>
            <a:pPr lvl="1"/>
            <a:r>
              <a:rPr lang="en-US" sz="2400" dirty="0"/>
              <a:t>And somehow building a tower will keep us from being scattered as God commanded?</a:t>
            </a:r>
          </a:p>
        </p:txBody>
      </p:sp>
    </p:spTree>
    <p:extLst>
      <p:ext uri="{BB962C8B-B14F-4D97-AF65-F5344CB8AC3E}">
        <p14:creationId xmlns:p14="http://schemas.microsoft.com/office/powerpoint/2010/main" val="1441143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3B82A-4141-64B8-9EBE-0912D9D1DF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8C9C21-4F9D-91EF-B6AB-F44EB9DD3129}"/>
              </a:ext>
            </a:extLst>
          </p:cNvPr>
          <p:cNvSpPr>
            <a:spLocks noGrp="1"/>
          </p:cNvSpPr>
          <p:nvPr>
            <p:ph type="title"/>
          </p:nvPr>
        </p:nvSpPr>
        <p:spPr>
          <a:xfrm>
            <a:off x="1640156" y="332010"/>
            <a:ext cx="10259744" cy="855412"/>
          </a:xfrm>
        </p:spPr>
        <p:txBody>
          <a:bodyPr>
            <a:noAutofit/>
          </a:bodyPr>
          <a:lstStyle/>
          <a:p>
            <a:r>
              <a:rPr lang="en-US" b="1" dirty="0"/>
              <a:t>Genesis 11:3-4</a:t>
            </a:r>
          </a:p>
        </p:txBody>
      </p:sp>
      <p:sp>
        <p:nvSpPr>
          <p:cNvPr id="12" name="Content Placeholder 2">
            <a:extLst>
              <a:ext uri="{FF2B5EF4-FFF2-40B4-BE49-F238E27FC236}">
                <a16:creationId xmlns:a16="http://schemas.microsoft.com/office/drawing/2014/main" id="{23FD4E84-1A77-C653-1E7E-D10E4D96410F}"/>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3BD373A2-BC45-3AE7-C7E6-A1EA4DCAD85F}"/>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1B7E7070-E527-4C86-878F-8BCBFF80DD11}"/>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Build a city, Babel, the original BABYLON</a:t>
            </a:r>
          </a:p>
          <a:p>
            <a:pPr lvl="1"/>
            <a:r>
              <a:rPr lang="en-US" sz="2200" dirty="0"/>
              <a:t>And a tower to reach to “heaven”</a:t>
            </a:r>
          </a:p>
          <a:p>
            <a:pPr lvl="1"/>
            <a:r>
              <a:rPr lang="en-US" sz="2200" dirty="0"/>
              <a:t>They probably didn’t think it would go all the way to “heaven”.</a:t>
            </a:r>
          </a:p>
          <a:p>
            <a:pPr lvl="1"/>
            <a:r>
              <a:rPr lang="en-US" sz="2200" dirty="0"/>
              <a:t>This was </a:t>
            </a:r>
            <a:r>
              <a:rPr lang="en-US" sz="2200" u="sng" dirty="0"/>
              <a:t>not</a:t>
            </a:r>
            <a:r>
              <a:rPr lang="en-US" sz="2200" dirty="0"/>
              <a:t> to get closer to the true God.</a:t>
            </a:r>
          </a:p>
          <a:p>
            <a:r>
              <a:rPr lang="en-US" sz="2400" dirty="0"/>
              <a:t>These people worshipped the moon and stars, instead of God.</a:t>
            </a:r>
          </a:p>
          <a:p>
            <a:r>
              <a:rPr lang="en-US" sz="2400" dirty="0"/>
              <a:t>They would place a temple or altar at the top, sometimes for human sacrifice.</a:t>
            </a:r>
          </a:p>
          <a:p>
            <a:pPr lvl="1"/>
            <a:r>
              <a:rPr lang="en-US" sz="2200" dirty="0"/>
              <a:t>One language</a:t>
            </a:r>
          </a:p>
          <a:p>
            <a:pPr lvl="1"/>
            <a:r>
              <a:rPr lang="en-US" sz="2200" dirty="0"/>
              <a:t>One government</a:t>
            </a:r>
          </a:p>
          <a:p>
            <a:pPr lvl="1"/>
            <a:r>
              <a:rPr lang="en-US" sz="2200" dirty="0"/>
              <a:t>One religion</a:t>
            </a:r>
          </a:p>
          <a:p>
            <a:r>
              <a:rPr lang="en-US" sz="2400" dirty="0"/>
              <a:t>This is not like the Washington Monument, this is a Ziggurat</a:t>
            </a:r>
          </a:p>
        </p:txBody>
      </p:sp>
    </p:spTree>
    <p:extLst>
      <p:ext uri="{BB962C8B-B14F-4D97-AF65-F5344CB8AC3E}">
        <p14:creationId xmlns:p14="http://schemas.microsoft.com/office/powerpoint/2010/main" val="1399335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5CE76-A076-014B-8807-D69C579474B5}"/>
              </a:ext>
            </a:extLst>
          </p:cNvPr>
          <p:cNvSpPr>
            <a:spLocks noGrp="1"/>
          </p:cNvSpPr>
          <p:nvPr>
            <p:ph type="ctrTitle"/>
          </p:nvPr>
        </p:nvSpPr>
        <p:spPr/>
        <p:txBody>
          <a:bodyPr/>
          <a:lstStyle/>
          <a:p>
            <a:pPr algn="ctr"/>
            <a:r>
              <a:rPr lang="en-US" dirty="0"/>
              <a:t>Ziggurats Worldwide</a:t>
            </a:r>
          </a:p>
        </p:txBody>
      </p:sp>
      <p:sp>
        <p:nvSpPr>
          <p:cNvPr id="3" name="Subtitle 2">
            <a:extLst>
              <a:ext uri="{FF2B5EF4-FFF2-40B4-BE49-F238E27FC236}">
                <a16:creationId xmlns:a16="http://schemas.microsoft.com/office/drawing/2014/main" id="{DDC4ACC3-844B-1A7B-0D73-1A6F10DC543B}"/>
              </a:ext>
            </a:extLst>
          </p:cNvPr>
          <p:cNvSpPr>
            <a:spLocks noGrp="1"/>
          </p:cNvSpPr>
          <p:nvPr>
            <p:ph type="subTitle" idx="1"/>
          </p:nvPr>
        </p:nvSpPr>
        <p:spPr/>
        <p:txBody>
          <a:bodyPr/>
          <a:lstStyle/>
          <a:p>
            <a:endParaRPr lang="en-US" dirty="0"/>
          </a:p>
          <a:p>
            <a:pPr algn="ctr"/>
            <a:r>
              <a:rPr lang="en-US" sz="2200" dirty="0"/>
              <a:t>Why are these structures found all over the World?</a:t>
            </a:r>
          </a:p>
        </p:txBody>
      </p:sp>
    </p:spTree>
    <p:extLst>
      <p:ext uri="{BB962C8B-B14F-4D97-AF65-F5344CB8AC3E}">
        <p14:creationId xmlns:p14="http://schemas.microsoft.com/office/powerpoint/2010/main" val="19821806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andi Sukuh">
            <a:extLst>
              <a:ext uri="{FF2B5EF4-FFF2-40B4-BE49-F238E27FC236}">
                <a16:creationId xmlns:a16="http://schemas.microsoft.com/office/drawing/2014/main" id="{5D1EC603-BDB9-061C-1D72-F8489D225C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1076" y="101047"/>
            <a:ext cx="9549848" cy="601286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B0D3E7D-9545-37B9-31D7-8095CF3DE666}"/>
              </a:ext>
            </a:extLst>
          </p:cNvPr>
          <p:cNvSpPr txBox="1"/>
          <p:nvPr/>
        </p:nvSpPr>
        <p:spPr>
          <a:xfrm>
            <a:off x="0" y="6361043"/>
            <a:ext cx="12192000" cy="369332"/>
          </a:xfrm>
          <a:prstGeom prst="rect">
            <a:avLst/>
          </a:prstGeom>
          <a:noFill/>
        </p:spPr>
        <p:txBody>
          <a:bodyPr wrap="square" rtlCol="0">
            <a:spAutoFit/>
          </a:bodyPr>
          <a:lstStyle/>
          <a:p>
            <a:pPr algn="ctr"/>
            <a:r>
              <a:rPr lang="en-US" b="1" dirty="0">
                <a:solidFill>
                  <a:srgbClr val="0070C0"/>
                </a:solidFill>
                <a:effectLst>
                  <a:outerShdw blurRad="50800" dist="38100" dir="2700000" algn="tl" rotWithShape="0">
                    <a:prstClr val="black">
                      <a:alpha val="40000"/>
                    </a:prstClr>
                  </a:outerShdw>
                </a:effectLst>
              </a:rPr>
              <a:t>Candi </a:t>
            </a:r>
            <a:r>
              <a:rPr lang="en-US" b="1" dirty="0" err="1">
                <a:solidFill>
                  <a:srgbClr val="0070C0"/>
                </a:solidFill>
                <a:effectLst>
                  <a:outerShdw blurRad="50800" dist="38100" dir="2700000" algn="tl" rotWithShape="0">
                    <a:prstClr val="black">
                      <a:alpha val="40000"/>
                    </a:prstClr>
                  </a:outerShdw>
                </a:effectLst>
              </a:rPr>
              <a:t>Sukuh</a:t>
            </a:r>
            <a:r>
              <a:rPr lang="en-US" b="1" dirty="0">
                <a:solidFill>
                  <a:srgbClr val="0070C0"/>
                </a:solidFill>
                <a:effectLst>
                  <a:outerShdw blurRad="50800" dist="38100" dir="2700000" algn="tl" rotWithShape="0">
                    <a:prstClr val="black">
                      <a:alpha val="40000"/>
                    </a:prstClr>
                  </a:outerShdw>
                </a:effectLst>
              </a:rPr>
              <a:t> is a 15th century Hindu temple that is located on Mount </a:t>
            </a:r>
            <a:r>
              <a:rPr lang="en-US" b="1" dirty="0" err="1">
                <a:solidFill>
                  <a:srgbClr val="0070C0"/>
                </a:solidFill>
                <a:effectLst>
                  <a:outerShdw blurRad="50800" dist="38100" dir="2700000" algn="tl" rotWithShape="0">
                    <a:prstClr val="black">
                      <a:alpha val="40000"/>
                    </a:prstClr>
                  </a:outerShdw>
                </a:effectLst>
              </a:rPr>
              <a:t>Lawu</a:t>
            </a:r>
            <a:r>
              <a:rPr lang="en-US" b="1" dirty="0">
                <a:solidFill>
                  <a:srgbClr val="0070C0"/>
                </a:solidFill>
                <a:effectLst>
                  <a:outerShdw blurRad="50800" dist="38100" dir="2700000" algn="tl" rotWithShape="0">
                    <a:prstClr val="black">
                      <a:alpha val="40000"/>
                    </a:prstClr>
                  </a:outerShdw>
                </a:effectLst>
              </a:rPr>
              <a:t> in Central Java, Indonesia</a:t>
            </a:r>
          </a:p>
        </p:txBody>
      </p:sp>
    </p:spTree>
    <p:extLst>
      <p:ext uri="{BB962C8B-B14F-4D97-AF65-F5344CB8AC3E}">
        <p14:creationId xmlns:p14="http://schemas.microsoft.com/office/powerpoint/2010/main" val="29682910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0D3E7D-9545-37B9-31D7-8095CF3DE666}"/>
              </a:ext>
            </a:extLst>
          </p:cNvPr>
          <p:cNvSpPr txBox="1"/>
          <p:nvPr/>
        </p:nvSpPr>
        <p:spPr>
          <a:xfrm>
            <a:off x="0" y="6361043"/>
            <a:ext cx="12192000" cy="369332"/>
          </a:xfrm>
          <a:prstGeom prst="rect">
            <a:avLst/>
          </a:prstGeom>
          <a:noFill/>
        </p:spPr>
        <p:txBody>
          <a:bodyPr wrap="square" rtlCol="0">
            <a:spAutoFit/>
          </a:bodyPr>
          <a:lstStyle/>
          <a:p>
            <a:pPr algn="ctr"/>
            <a:r>
              <a:rPr lang="en-US" b="1" dirty="0">
                <a:solidFill>
                  <a:srgbClr val="0070C0"/>
                </a:solidFill>
                <a:effectLst>
                  <a:outerShdw blurRad="50800" dist="38100" dir="2700000" algn="tl" rotWithShape="0">
                    <a:prstClr val="black">
                      <a:alpha val="40000"/>
                    </a:prstClr>
                  </a:outerShdw>
                </a:effectLst>
              </a:rPr>
              <a:t>Tomb of the General is the burial tomb of King </a:t>
            </a:r>
            <a:r>
              <a:rPr lang="en-US" b="1" dirty="0" err="1">
                <a:solidFill>
                  <a:srgbClr val="0070C0"/>
                </a:solidFill>
                <a:effectLst>
                  <a:outerShdw blurRad="50800" dist="38100" dir="2700000" algn="tl" rotWithShape="0">
                    <a:prstClr val="black">
                      <a:alpha val="40000"/>
                    </a:prstClr>
                  </a:outerShdw>
                </a:effectLst>
              </a:rPr>
              <a:t>Jangsu</a:t>
            </a:r>
            <a:r>
              <a:rPr lang="en-US" b="1" dirty="0">
                <a:solidFill>
                  <a:srgbClr val="0070C0"/>
                </a:solidFill>
                <a:effectLst>
                  <a:outerShdw blurRad="50800" dist="38100" dir="2700000" algn="tl" rotWithShape="0">
                    <a:prstClr val="black">
                      <a:alpha val="40000"/>
                    </a:prstClr>
                  </a:outerShdw>
                </a:effectLst>
              </a:rPr>
              <a:t>, the 20th monarch of </a:t>
            </a:r>
            <a:r>
              <a:rPr lang="en-US" b="1" dirty="0" err="1">
                <a:solidFill>
                  <a:srgbClr val="0070C0"/>
                </a:solidFill>
                <a:effectLst>
                  <a:outerShdw blurRad="50800" dist="38100" dir="2700000" algn="tl" rotWithShape="0">
                    <a:prstClr val="black">
                      <a:alpha val="40000"/>
                    </a:prstClr>
                  </a:outerShdw>
                </a:effectLst>
              </a:rPr>
              <a:t>Goguryeo</a:t>
            </a:r>
            <a:r>
              <a:rPr lang="en-US" b="1" dirty="0">
                <a:solidFill>
                  <a:srgbClr val="0070C0"/>
                </a:solidFill>
                <a:effectLst>
                  <a:outerShdw blurRad="50800" dist="38100" dir="2700000" algn="tl" rotWithShape="0">
                    <a:prstClr val="black">
                      <a:alpha val="40000"/>
                    </a:prstClr>
                  </a:outerShdw>
                </a:effectLst>
              </a:rPr>
              <a:t>, of Korea</a:t>
            </a:r>
          </a:p>
        </p:txBody>
      </p:sp>
      <p:pic>
        <p:nvPicPr>
          <p:cNvPr id="3074" name="Picture 2" descr="Tomb of the General">
            <a:extLst>
              <a:ext uri="{FF2B5EF4-FFF2-40B4-BE49-F238E27FC236}">
                <a16:creationId xmlns:a16="http://schemas.microsoft.com/office/drawing/2014/main" id="{C23B9C97-D932-901E-BCA6-4BD39ED318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9130" y="0"/>
            <a:ext cx="9213739" cy="6119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19535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0D3E7D-9545-37B9-31D7-8095CF3DE666}"/>
              </a:ext>
            </a:extLst>
          </p:cNvPr>
          <p:cNvSpPr txBox="1"/>
          <p:nvPr/>
        </p:nvSpPr>
        <p:spPr>
          <a:xfrm>
            <a:off x="0" y="6361043"/>
            <a:ext cx="12192000" cy="369332"/>
          </a:xfrm>
          <a:prstGeom prst="rect">
            <a:avLst/>
          </a:prstGeom>
          <a:noFill/>
        </p:spPr>
        <p:txBody>
          <a:bodyPr wrap="square" rtlCol="0">
            <a:spAutoFit/>
          </a:bodyPr>
          <a:lstStyle/>
          <a:p>
            <a:pPr algn="ctr"/>
            <a:r>
              <a:rPr lang="en-US" b="1" dirty="0">
                <a:solidFill>
                  <a:srgbClr val="0070C0"/>
                </a:solidFill>
                <a:effectLst>
                  <a:outerShdw blurRad="50800" dist="38100" dir="2700000" algn="tl" rotWithShape="0">
                    <a:prstClr val="black">
                      <a:alpha val="40000"/>
                    </a:prstClr>
                  </a:outerShdw>
                </a:effectLst>
              </a:rPr>
              <a:t>Monte Alban located on a hilltop in the center of the Valley of Oaxaca in Mexico</a:t>
            </a:r>
          </a:p>
        </p:txBody>
      </p:sp>
      <p:pic>
        <p:nvPicPr>
          <p:cNvPr id="5122" name="Picture 2" descr="Monte Alban">
            <a:extLst>
              <a:ext uri="{FF2B5EF4-FFF2-40B4-BE49-F238E27FC236}">
                <a16:creationId xmlns:a16="http://schemas.microsoft.com/office/drawing/2014/main" id="{32C60AA6-925D-512A-8489-A968A74139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6556" y="0"/>
            <a:ext cx="9198887" cy="60871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57006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0D3E7D-9545-37B9-31D7-8095CF3DE666}"/>
              </a:ext>
            </a:extLst>
          </p:cNvPr>
          <p:cNvSpPr txBox="1"/>
          <p:nvPr/>
        </p:nvSpPr>
        <p:spPr>
          <a:xfrm>
            <a:off x="0" y="6361043"/>
            <a:ext cx="12192000" cy="369332"/>
          </a:xfrm>
          <a:prstGeom prst="rect">
            <a:avLst/>
          </a:prstGeom>
          <a:noFill/>
        </p:spPr>
        <p:txBody>
          <a:bodyPr wrap="square" rtlCol="0">
            <a:spAutoFit/>
          </a:bodyPr>
          <a:lstStyle/>
          <a:p>
            <a:pPr algn="ctr"/>
            <a:r>
              <a:rPr lang="en-US" b="1" dirty="0">
                <a:solidFill>
                  <a:srgbClr val="0070C0"/>
                </a:solidFill>
                <a:effectLst>
                  <a:outerShdw blurRad="50800" dist="38100" dir="2700000" algn="tl" rotWithShape="0">
                    <a:prstClr val="black">
                      <a:alpha val="40000"/>
                    </a:prstClr>
                  </a:outerShdw>
                </a:effectLst>
              </a:rPr>
              <a:t>El </a:t>
            </a:r>
            <a:r>
              <a:rPr lang="en-US" b="1" dirty="0" err="1">
                <a:solidFill>
                  <a:srgbClr val="0070C0"/>
                </a:solidFill>
                <a:effectLst>
                  <a:outerShdw blurRad="50800" dist="38100" dir="2700000" algn="tl" rotWithShape="0">
                    <a:prstClr val="black">
                      <a:alpha val="40000"/>
                    </a:prstClr>
                  </a:outerShdw>
                </a:effectLst>
              </a:rPr>
              <a:t>Tajín</a:t>
            </a:r>
            <a:r>
              <a:rPr lang="en-US" b="1" dirty="0">
                <a:solidFill>
                  <a:srgbClr val="0070C0"/>
                </a:solidFill>
                <a:effectLst>
                  <a:outerShdw blurRad="50800" dist="38100" dir="2700000" algn="tl" rotWithShape="0">
                    <a:prstClr val="black">
                      <a:alpha val="40000"/>
                    </a:prstClr>
                  </a:outerShdw>
                </a:effectLst>
              </a:rPr>
              <a:t> was an important gulf coast city in present-day Mexico, founded by the Classic Veracruz culture.</a:t>
            </a:r>
          </a:p>
        </p:txBody>
      </p:sp>
      <p:pic>
        <p:nvPicPr>
          <p:cNvPr id="7170" name="Picture 2" descr="El Tajin">
            <a:extLst>
              <a:ext uri="{FF2B5EF4-FFF2-40B4-BE49-F238E27FC236}">
                <a16:creationId xmlns:a16="http://schemas.microsoft.com/office/drawing/2014/main" id="{58C21EC6-18B8-8A3E-548A-6CE3EB8D7B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2840" y="0"/>
            <a:ext cx="8986320" cy="6112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13773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0D3E7D-9545-37B9-31D7-8095CF3DE666}"/>
              </a:ext>
            </a:extLst>
          </p:cNvPr>
          <p:cNvSpPr txBox="1"/>
          <p:nvPr/>
        </p:nvSpPr>
        <p:spPr>
          <a:xfrm>
            <a:off x="0" y="6361043"/>
            <a:ext cx="12192000" cy="646331"/>
          </a:xfrm>
          <a:prstGeom prst="rect">
            <a:avLst/>
          </a:prstGeom>
          <a:noFill/>
        </p:spPr>
        <p:txBody>
          <a:bodyPr wrap="square" rtlCol="0">
            <a:spAutoFit/>
          </a:bodyPr>
          <a:lstStyle/>
          <a:p>
            <a:pPr algn="ctr"/>
            <a:r>
              <a:rPr lang="en-US" b="1" dirty="0">
                <a:solidFill>
                  <a:srgbClr val="0070C0"/>
                </a:solidFill>
                <a:effectLst>
                  <a:outerShdw blurRad="50800" dist="38100" dir="2700000" algn="tl" rotWithShape="0">
                    <a:prstClr val="black">
                      <a:alpha val="40000"/>
                    </a:prstClr>
                  </a:outerShdw>
                </a:effectLst>
              </a:rPr>
              <a:t>Sitting high on the </a:t>
            </a:r>
            <a:r>
              <a:rPr lang="en-US" b="1" dirty="0" err="1">
                <a:solidFill>
                  <a:srgbClr val="0070C0"/>
                </a:solidFill>
                <a:effectLst>
                  <a:outerShdw blurRad="50800" dist="38100" dir="2700000" algn="tl" rotWithShape="0">
                    <a:prstClr val="black">
                      <a:alpha val="40000"/>
                    </a:prstClr>
                  </a:outerShdw>
                </a:effectLst>
              </a:rPr>
              <a:t>Vaca</a:t>
            </a:r>
            <a:r>
              <a:rPr lang="en-US" b="1" dirty="0">
                <a:solidFill>
                  <a:srgbClr val="0070C0"/>
                </a:solidFill>
                <a:effectLst>
                  <a:outerShdw blurRad="50800" dist="38100" dir="2700000" algn="tl" rotWithShape="0">
                    <a:prstClr val="black">
                      <a:alpha val="40000"/>
                    </a:prstClr>
                  </a:outerShdw>
                </a:effectLst>
              </a:rPr>
              <a:t> Plateau, 500 meters (1650 ft) above sea level, </a:t>
            </a:r>
            <a:r>
              <a:rPr lang="en-US" b="1" dirty="0" err="1">
                <a:solidFill>
                  <a:srgbClr val="0070C0"/>
                </a:solidFill>
                <a:effectLst>
                  <a:outerShdw blurRad="50800" dist="38100" dir="2700000" algn="tl" rotWithShape="0">
                    <a:prstClr val="black">
                      <a:alpha val="40000"/>
                    </a:prstClr>
                  </a:outerShdw>
                </a:effectLst>
              </a:rPr>
              <a:t>Caracol</a:t>
            </a:r>
            <a:r>
              <a:rPr lang="en-US" b="1" dirty="0">
                <a:solidFill>
                  <a:srgbClr val="0070C0"/>
                </a:solidFill>
                <a:effectLst>
                  <a:outerShdw blurRad="50800" dist="38100" dir="2700000" algn="tl" rotWithShape="0">
                    <a:prstClr val="black">
                      <a:alpha val="40000"/>
                    </a:prstClr>
                  </a:outerShdw>
                </a:effectLst>
              </a:rPr>
              <a:t> is the largest Maya site in Belize</a:t>
            </a:r>
          </a:p>
        </p:txBody>
      </p:sp>
      <p:pic>
        <p:nvPicPr>
          <p:cNvPr id="9218" name="Picture 2" descr="Caracol">
            <a:extLst>
              <a:ext uri="{FF2B5EF4-FFF2-40B4-BE49-F238E27FC236}">
                <a16:creationId xmlns:a16="http://schemas.microsoft.com/office/drawing/2014/main" id="{5788A868-D192-A7BB-CAF2-693A07EC78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3492" y="0"/>
            <a:ext cx="8825015" cy="6112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41104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0D3E7D-9545-37B9-31D7-8095CF3DE666}"/>
              </a:ext>
            </a:extLst>
          </p:cNvPr>
          <p:cNvSpPr txBox="1"/>
          <p:nvPr/>
        </p:nvSpPr>
        <p:spPr>
          <a:xfrm>
            <a:off x="0" y="6361043"/>
            <a:ext cx="12192000" cy="369332"/>
          </a:xfrm>
          <a:prstGeom prst="rect">
            <a:avLst/>
          </a:prstGeom>
          <a:noFill/>
        </p:spPr>
        <p:txBody>
          <a:bodyPr wrap="square" rtlCol="0">
            <a:spAutoFit/>
          </a:bodyPr>
          <a:lstStyle/>
          <a:p>
            <a:pPr algn="ctr"/>
            <a:r>
              <a:rPr lang="en-US" b="1" dirty="0">
                <a:solidFill>
                  <a:srgbClr val="0070C0"/>
                </a:solidFill>
                <a:effectLst>
                  <a:outerShdw blurRad="50800" dist="38100" dir="2700000" algn="tl" rotWithShape="0">
                    <a:prstClr val="black">
                      <a:alpha val="40000"/>
                    </a:prstClr>
                  </a:outerShdw>
                </a:effectLst>
              </a:rPr>
              <a:t>The Ziggurat of Ur, a massive step pyramid about 64 by 46 meters (210×150 ft) in size in modern-day Iraq.</a:t>
            </a:r>
          </a:p>
        </p:txBody>
      </p:sp>
      <p:pic>
        <p:nvPicPr>
          <p:cNvPr id="11266" name="Picture 2" descr="Great Ziggurat of Ur">
            <a:extLst>
              <a:ext uri="{FF2B5EF4-FFF2-40B4-BE49-F238E27FC236}">
                <a16:creationId xmlns:a16="http://schemas.microsoft.com/office/drawing/2014/main" id="{6155FE67-889E-9A6E-ED48-AAC498D347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6096" y="127625"/>
            <a:ext cx="9339808" cy="59728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7194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0D3E7D-9545-37B9-31D7-8095CF3DE666}"/>
              </a:ext>
            </a:extLst>
          </p:cNvPr>
          <p:cNvSpPr txBox="1"/>
          <p:nvPr/>
        </p:nvSpPr>
        <p:spPr>
          <a:xfrm>
            <a:off x="0" y="6361043"/>
            <a:ext cx="12192000" cy="369332"/>
          </a:xfrm>
          <a:prstGeom prst="rect">
            <a:avLst/>
          </a:prstGeom>
          <a:noFill/>
        </p:spPr>
        <p:txBody>
          <a:bodyPr wrap="square" rtlCol="0">
            <a:spAutoFit/>
          </a:bodyPr>
          <a:lstStyle/>
          <a:p>
            <a:pPr algn="ctr"/>
            <a:r>
              <a:rPr lang="en-US" b="1" dirty="0">
                <a:solidFill>
                  <a:srgbClr val="0070C0"/>
                </a:solidFill>
                <a:effectLst>
                  <a:outerShdw blurRad="50800" dist="38100" dir="2700000" algn="tl" rotWithShape="0">
                    <a:prstClr val="black">
                      <a:alpha val="40000"/>
                    </a:prstClr>
                  </a:outerShdw>
                </a:effectLst>
              </a:rPr>
              <a:t>Calakmul is a Mayan site in the Mexican state of Campeche. It is one of the largest Mayan cities</a:t>
            </a:r>
            <a:r>
              <a:rPr lang="en-US" dirty="0">
                <a:solidFill>
                  <a:srgbClr val="0070C0"/>
                </a:solidFill>
                <a:effectLst>
                  <a:outerShdw blurRad="50800" dist="38100" dir="2700000" algn="tl" rotWithShape="0">
                    <a:prstClr val="black">
                      <a:alpha val="40000"/>
                    </a:prstClr>
                  </a:outerShdw>
                </a:effectLst>
              </a:rPr>
              <a:t>..</a:t>
            </a:r>
            <a:endParaRPr lang="en-US" b="1" dirty="0">
              <a:solidFill>
                <a:srgbClr val="0070C0"/>
              </a:solidFill>
              <a:effectLst>
                <a:outerShdw blurRad="50800" dist="38100" dir="2700000" algn="tl" rotWithShape="0">
                  <a:prstClr val="black">
                    <a:alpha val="40000"/>
                  </a:prstClr>
                </a:outerShdw>
              </a:effectLst>
            </a:endParaRPr>
          </a:p>
        </p:txBody>
      </p:sp>
      <p:pic>
        <p:nvPicPr>
          <p:cNvPr id="13314" name="Picture 2" descr="Calakmul">
            <a:extLst>
              <a:ext uri="{FF2B5EF4-FFF2-40B4-BE49-F238E27FC236}">
                <a16:creationId xmlns:a16="http://schemas.microsoft.com/office/drawing/2014/main" id="{F2E5B763-A6B2-FA4B-DD33-C8F3654133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1576" y="0"/>
            <a:ext cx="9168848" cy="6112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934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0D3E7D-9545-37B9-31D7-8095CF3DE666}"/>
              </a:ext>
            </a:extLst>
          </p:cNvPr>
          <p:cNvSpPr txBox="1"/>
          <p:nvPr/>
        </p:nvSpPr>
        <p:spPr>
          <a:xfrm>
            <a:off x="0" y="6361043"/>
            <a:ext cx="12192000" cy="369332"/>
          </a:xfrm>
          <a:prstGeom prst="rect">
            <a:avLst/>
          </a:prstGeom>
          <a:noFill/>
        </p:spPr>
        <p:txBody>
          <a:bodyPr wrap="square" rtlCol="0">
            <a:spAutoFit/>
          </a:bodyPr>
          <a:lstStyle/>
          <a:p>
            <a:pPr algn="ctr"/>
            <a:r>
              <a:rPr lang="en-US" b="1" dirty="0">
                <a:solidFill>
                  <a:srgbClr val="0070C0"/>
                </a:solidFill>
                <a:effectLst>
                  <a:outerShdw blurRad="50800" dist="38100" dir="2700000" algn="tl" rotWithShape="0">
                    <a:prstClr val="black">
                      <a:alpha val="40000"/>
                    </a:prstClr>
                  </a:outerShdw>
                </a:effectLst>
              </a:rPr>
              <a:t>The </a:t>
            </a:r>
            <a:r>
              <a:rPr lang="en-US" b="1" dirty="0" err="1">
                <a:solidFill>
                  <a:srgbClr val="0070C0"/>
                </a:solidFill>
                <a:effectLst>
                  <a:outerShdw blurRad="50800" dist="38100" dir="2700000" algn="tl" rotWithShape="0">
                    <a:prstClr val="black">
                      <a:alpha val="40000"/>
                    </a:prstClr>
                  </a:outerShdw>
                </a:effectLst>
              </a:rPr>
              <a:t>Chogha</a:t>
            </a:r>
            <a:r>
              <a:rPr lang="en-US" b="1" dirty="0">
                <a:solidFill>
                  <a:srgbClr val="0070C0"/>
                </a:solidFill>
                <a:effectLst>
                  <a:outerShdw blurRad="50800" dist="38100" dir="2700000" algn="tl" rotWithShape="0">
                    <a:prstClr val="black">
                      <a:alpha val="40000"/>
                    </a:prstClr>
                  </a:outerShdw>
                </a:effectLst>
              </a:rPr>
              <a:t> </a:t>
            </a:r>
            <a:r>
              <a:rPr lang="en-US" b="1" dirty="0" err="1">
                <a:solidFill>
                  <a:srgbClr val="0070C0"/>
                </a:solidFill>
                <a:effectLst>
                  <a:outerShdw blurRad="50800" dist="38100" dir="2700000" algn="tl" rotWithShape="0">
                    <a:prstClr val="black">
                      <a:alpha val="40000"/>
                    </a:prstClr>
                  </a:outerShdw>
                </a:effectLst>
              </a:rPr>
              <a:t>Zanbil</a:t>
            </a:r>
            <a:r>
              <a:rPr lang="en-US" b="1" dirty="0">
                <a:solidFill>
                  <a:srgbClr val="0070C0"/>
                </a:solidFill>
                <a:effectLst>
                  <a:outerShdw blurRad="50800" dist="38100" dir="2700000" algn="tl" rotWithShape="0">
                    <a:prstClr val="black">
                      <a:alpha val="40000"/>
                    </a:prstClr>
                  </a:outerShdw>
                </a:effectLst>
              </a:rPr>
              <a:t> in Iran was built by the Elamites around 1250 BC  to honor the god </a:t>
            </a:r>
            <a:r>
              <a:rPr lang="en-US" b="1" dirty="0" err="1">
                <a:solidFill>
                  <a:srgbClr val="0070C0"/>
                </a:solidFill>
                <a:effectLst>
                  <a:outerShdw blurRad="50800" dist="38100" dir="2700000" algn="tl" rotWithShape="0">
                    <a:prstClr val="black">
                      <a:alpha val="40000"/>
                    </a:prstClr>
                  </a:outerShdw>
                </a:effectLst>
              </a:rPr>
              <a:t>Inshushinak</a:t>
            </a:r>
            <a:r>
              <a:rPr lang="en-US" b="1" dirty="0">
                <a:solidFill>
                  <a:srgbClr val="0070C0"/>
                </a:solidFill>
                <a:effectLst>
                  <a:outerShdw blurRad="50800" dist="38100" dir="2700000" algn="tl" rotWithShape="0">
                    <a:prstClr val="black">
                      <a:alpha val="40000"/>
                    </a:prstClr>
                  </a:outerShdw>
                </a:effectLst>
              </a:rPr>
              <a:t>.</a:t>
            </a:r>
          </a:p>
        </p:txBody>
      </p:sp>
      <p:pic>
        <p:nvPicPr>
          <p:cNvPr id="15362" name="Picture 2" descr="Chogha Zanbil">
            <a:extLst>
              <a:ext uri="{FF2B5EF4-FFF2-40B4-BE49-F238E27FC236}">
                <a16:creationId xmlns:a16="http://schemas.microsoft.com/office/drawing/2014/main" id="{84EFE856-1E92-E69D-E105-72EDABF4CF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9030" y="0"/>
            <a:ext cx="9153939" cy="6102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63287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0D3E7D-9545-37B9-31D7-8095CF3DE666}"/>
              </a:ext>
            </a:extLst>
          </p:cNvPr>
          <p:cNvSpPr txBox="1"/>
          <p:nvPr/>
        </p:nvSpPr>
        <p:spPr>
          <a:xfrm>
            <a:off x="0" y="6361043"/>
            <a:ext cx="12192000" cy="646331"/>
          </a:xfrm>
          <a:prstGeom prst="rect">
            <a:avLst/>
          </a:prstGeom>
          <a:noFill/>
        </p:spPr>
        <p:txBody>
          <a:bodyPr wrap="square" rtlCol="0">
            <a:spAutoFit/>
          </a:bodyPr>
          <a:lstStyle/>
          <a:p>
            <a:pPr algn="ctr"/>
            <a:r>
              <a:rPr lang="en-US" b="1" dirty="0">
                <a:solidFill>
                  <a:srgbClr val="0070C0"/>
                </a:solidFill>
                <a:effectLst>
                  <a:outerShdw blurRad="50800" dist="38100" dir="2700000" algn="tl" rotWithShape="0">
                    <a:prstClr val="black">
                      <a:alpha val="40000"/>
                    </a:prstClr>
                  </a:outerShdw>
                </a:effectLst>
              </a:rPr>
              <a:t>Palenque is an archaeological site that is located on the western edge of the Maya empire in Chiapas, Mexico.</a:t>
            </a:r>
          </a:p>
        </p:txBody>
      </p:sp>
      <p:pic>
        <p:nvPicPr>
          <p:cNvPr id="17410" name="Picture 2" descr="Palenque">
            <a:extLst>
              <a:ext uri="{FF2B5EF4-FFF2-40B4-BE49-F238E27FC236}">
                <a16:creationId xmlns:a16="http://schemas.microsoft.com/office/drawing/2014/main" id="{7D8AC546-AFB4-9299-AD3B-1B756BA0D7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5011" y="0"/>
            <a:ext cx="9201978" cy="61232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48518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0D3E7D-9545-37B9-31D7-8095CF3DE666}"/>
              </a:ext>
            </a:extLst>
          </p:cNvPr>
          <p:cNvSpPr txBox="1"/>
          <p:nvPr/>
        </p:nvSpPr>
        <p:spPr>
          <a:xfrm>
            <a:off x="0" y="6361043"/>
            <a:ext cx="12192000" cy="369332"/>
          </a:xfrm>
          <a:prstGeom prst="rect">
            <a:avLst/>
          </a:prstGeom>
          <a:noFill/>
        </p:spPr>
        <p:txBody>
          <a:bodyPr wrap="square" rtlCol="0">
            <a:spAutoFit/>
          </a:bodyPr>
          <a:lstStyle/>
          <a:p>
            <a:pPr algn="ctr"/>
            <a:r>
              <a:rPr lang="en-US" b="1" dirty="0">
                <a:solidFill>
                  <a:srgbClr val="0070C0"/>
                </a:solidFill>
                <a:effectLst>
                  <a:outerShdw blurRad="50800" dist="38100" dir="2700000" algn="tl" rotWithShape="0">
                    <a:prstClr val="black">
                      <a:alpha val="40000"/>
                    </a:prstClr>
                  </a:outerShdw>
                </a:effectLst>
              </a:rPr>
              <a:t>Uxmal, meaning “built three times” in Mayan, is one of the best preserved Pre-Columbian sites in Mexico</a:t>
            </a:r>
          </a:p>
        </p:txBody>
      </p:sp>
      <p:pic>
        <p:nvPicPr>
          <p:cNvPr id="19458" name="Picture 2" descr="Uxmal">
            <a:extLst>
              <a:ext uri="{FF2B5EF4-FFF2-40B4-BE49-F238E27FC236}">
                <a16:creationId xmlns:a16="http://schemas.microsoft.com/office/drawing/2014/main" id="{BF064967-3670-C227-3DF0-F89DBBD94B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6253" y="0"/>
            <a:ext cx="9199494" cy="61216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03510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0D3E7D-9545-37B9-31D7-8095CF3DE666}"/>
              </a:ext>
            </a:extLst>
          </p:cNvPr>
          <p:cNvSpPr txBox="1"/>
          <p:nvPr/>
        </p:nvSpPr>
        <p:spPr>
          <a:xfrm>
            <a:off x="0" y="6361043"/>
            <a:ext cx="12192000" cy="369332"/>
          </a:xfrm>
          <a:prstGeom prst="rect">
            <a:avLst/>
          </a:prstGeom>
          <a:noFill/>
        </p:spPr>
        <p:txBody>
          <a:bodyPr wrap="square" rtlCol="0">
            <a:spAutoFit/>
          </a:bodyPr>
          <a:lstStyle/>
          <a:p>
            <a:pPr algn="ctr"/>
            <a:r>
              <a:rPr lang="en-US" b="1" dirty="0">
                <a:solidFill>
                  <a:srgbClr val="0070C0"/>
                </a:solidFill>
                <a:effectLst>
                  <a:outerShdw blurRad="50800" dist="38100" dir="2700000" algn="tl" rotWithShape="0">
                    <a:prstClr val="black">
                      <a:alpha val="40000"/>
                    </a:prstClr>
                  </a:outerShdw>
                </a:effectLst>
              </a:rPr>
              <a:t>Step Pyramid of Djoser at the Saqqara necropolis was the very first pyramid built by the ancient Egyptians</a:t>
            </a:r>
          </a:p>
        </p:txBody>
      </p:sp>
      <p:pic>
        <p:nvPicPr>
          <p:cNvPr id="21506" name="Picture 2" descr="Step Pyramid of Djoser">
            <a:extLst>
              <a:ext uri="{FF2B5EF4-FFF2-40B4-BE49-F238E27FC236}">
                <a16:creationId xmlns:a16="http://schemas.microsoft.com/office/drawing/2014/main" id="{31C9B084-1299-A635-7011-591881F6E4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9557" y="0"/>
            <a:ext cx="9412885" cy="6112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33081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0D3E7D-9545-37B9-31D7-8095CF3DE666}"/>
              </a:ext>
            </a:extLst>
          </p:cNvPr>
          <p:cNvSpPr txBox="1"/>
          <p:nvPr/>
        </p:nvSpPr>
        <p:spPr>
          <a:xfrm>
            <a:off x="0" y="6370982"/>
            <a:ext cx="12192000" cy="646331"/>
          </a:xfrm>
          <a:prstGeom prst="rect">
            <a:avLst/>
          </a:prstGeom>
          <a:noFill/>
        </p:spPr>
        <p:txBody>
          <a:bodyPr wrap="square" rtlCol="0">
            <a:spAutoFit/>
          </a:bodyPr>
          <a:lstStyle/>
          <a:p>
            <a:pPr algn="ctr"/>
            <a:r>
              <a:rPr lang="en-US" b="1" dirty="0">
                <a:solidFill>
                  <a:srgbClr val="0070C0"/>
                </a:solidFill>
                <a:effectLst>
                  <a:outerShdw blurRad="50800" dist="38100" dir="2700000" algn="tl" rotWithShape="0">
                    <a:prstClr val="black">
                      <a:alpha val="40000"/>
                    </a:prstClr>
                  </a:outerShdw>
                </a:effectLst>
              </a:rPr>
              <a:t>Situated in the lowland rainforest of northern Guatemala, Tikal is perhaps the most breathtaking of Mayan </a:t>
            </a:r>
            <a:r>
              <a:rPr lang="en-US" b="1" dirty="0">
                <a:solidFill>
                  <a:schemeClr val="bg1"/>
                </a:solidFill>
                <a:effectLst>
                  <a:outerShdw blurRad="50800" dist="38100" dir="2700000" algn="tl" rotWithShape="0">
                    <a:prstClr val="black">
                      <a:alpha val="40000"/>
                    </a:prstClr>
                  </a:outerShdw>
                </a:effectLst>
              </a:rPr>
              <a:t>sites.</a:t>
            </a:r>
          </a:p>
        </p:txBody>
      </p:sp>
      <p:pic>
        <p:nvPicPr>
          <p:cNvPr id="23554" name="Picture 2" descr="Tikal">
            <a:extLst>
              <a:ext uri="{FF2B5EF4-FFF2-40B4-BE49-F238E27FC236}">
                <a16:creationId xmlns:a16="http://schemas.microsoft.com/office/drawing/2014/main" id="{C8B94828-A449-3154-2B2C-C8A005272E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9854" y="0"/>
            <a:ext cx="9252292" cy="6122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75135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0D3E7D-9545-37B9-31D7-8095CF3DE666}"/>
              </a:ext>
            </a:extLst>
          </p:cNvPr>
          <p:cNvSpPr txBox="1"/>
          <p:nvPr/>
        </p:nvSpPr>
        <p:spPr>
          <a:xfrm>
            <a:off x="0" y="6370982"/>
            <a:ext cx="12192000" cy="369332"/>
          </a:xfrm>
          <a:prstGeom prst="rect">
            <a:avLst/>
          </a:prstGeom>
          <a:noFill/>
        </p:spPr>
        <p:txBody>
          <a:bodyPr wrap="square" rtlCol="0">
            <a:spAutoFit/>
          </a:bodyPr>
          <a:lstStyle/>
          <a:p>
            <a:pPr algn="ctr"/>
            <a:r>
              <a:rPr lang="en-US" b="1" dirty="0">
                <a:solidFill>
                  <a:srgbClr val="0070C0"/>
                </a:solidFill>
                <a:effectLst>
                  <a:outerShdw blurRad="50800" dist="38100" dir="2700000" algn="tl" rotWithShape="0">
                    <a:prstClr val="black">
                      <a:alpha val="40000"/>
                    </a:prstClr>
                  </a:outerShdw>
                </a:effectLst>
              </a:rPr>
              <a:t>Chichen Itza, a most spectacular Mayan temple that dominates the archaeological site in Yucatan, Mexico</a:t>
            </a:r>
          </a:p>
        </p:txBody>
      </p:sp>
      <p:pic>
        <p:nvPicPr>
          <p:cNvPr id="25602" name="Picture 2" descr="Chichen Itza">
            <a:extLst>
              <a:ext uri="{FF2B5EF4-FFF2-40B4-BE49-F238E27FC236}">
                <a16:creationId xmlns:a16="http://schemas.microsoft.com/office/drawing/2014/main" id="{BA8A8662-F61F-78EF-6F17-3E0816FF92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9919" y="0"/>
            <a:ext cx="9172161" cy="6114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65223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0D3E7D-9545-37B9-31D7-8095CF3DE666}"/>
              </a:ext>
            </a:extLst>
          </p:cNvPr>
          <p:cNvSpPr txBox="1"/>
          <p:nvPr/>
        </p:nvSpPr>
        <p:spPr>
          <a:xfrm>
            <a:off x="0" y="6370982"/>
            <a:ext cx="12192000" cy="369332"/>
          </a:xfrm>
          <a:prstGeom prst="rect">
            <a:avLst/>
          </a:prstGeom>
          <a:noFill/>
        </p:spPr>
        <p:txBody>
          <a:bodyPr wrap="square" rtlCol="0">
            <a:spAutoFit/>
          </a:bodyPr>
          <a:lstStyle/>
          <a:p>
            <a:pPr algn="ctr"/>
            <a:r>
              <a:rPr lang="en-US" b="1" dirty="0">
                <a:solidFill>
                  <a:srgbClr val="0070C0"/>
                </a:solidFill>
                <a:effectLst>
                  <a:outerShdw blurRad="50800" dist="38100" dir="2700000" algn="tl" rotWithShape="0">
                    <a:prstClr val="black">
                      <a:alpha val="40000"/>
                    </a:prstClr>
                  </a:outerShdw>
                </a:effectLst>
              </a:rPr>
              <a:t>The Pyramid of the Sun, a 246 ft high step pyramid, is the largest building in Teotihuacán, Mexico. </a:t>
            </a:r>
          </a:p>
        </p:txBody>
      </p:sp>
      <p:pic>
        <p:nvPicPr>
          <p:cNvPr id="27650" name="Picture 2" descr="Teotihuacan">
            <a:extLst>
              <a:ext uri="{FF2B5EF4-FFF2-40B4-BE49-F238E27FC236}">
                <a16:creationId xmlns:a16="http://schemas.microsoft.com/office/drawing/2014/main" id="{CC2C71F8-716E-CF93-AE60-6A04F2AD5C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4682" y="0"/>
            <a:ext cx="9162636" cy="6119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0223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31AA1-8199-28C6-A1C0-F5A1681C11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0C1F0D-B8D4-A072-A25F-7CB406BD3D32}"/>
              </a:ext>
            </a:extLst>
          </p:cNvPr>
          <p:cNvSpPr>
            <a:spLocks noGrp="1"/>
          </p:cNvSpPr>
          <p:nvPr>
            <p:ph type="title"/>
          </p:nvPr>
        </p:nvSpPr>
        <p:spPr>
          <a:xfrm>
            <a:off x="1640156" y="332010"/>
            <a:ext cx="10259744" cy="855412"/>
          </a:xfrm>
        </p:spPr>
        <p:txBody>
          <a:bodyPr>
            <a:noAutofit/>
          </a:bodyPr>
          <a:lstStyle/>
          <a:p>
            <a:r>
              <a:rPr lang="en-US" b="1" dirty="0"/>
              <a:t>Genesis 11:5-6</a:t>
            </a:r>
          </a:p>
        </p:txBody>
      </p:sp>
      <p:sp>
        <p:nvSpPr>
          <p:cNvPr id="12" name="Content Placeholder 2">
            <a:extLst>
              <a:ext uri="{FF2B5EF4-FFF2-40B4-BE49-F238E27FC236}">
                <a16:creationId xmlns:a16="http://schemas.microsoft.com/office/drawing/2014/main" id="{F6A6C228-17FB-DDE1-9A02-A80AA61E63C2}"/>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B2F49DC1-D67E-0BEA-F22F-202B177F21CE}"/>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96113751-92B8-86BF-8458-F9DCA94C2BF3}"/>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t>And </a:t>
            </a:r>
            <a:r>
              <a:rPr lang="en-US" sz="2400" b="1" i="1" u="sng" dirty="0"/>
              <a:t>the Lord came do</a:t>
            </a:r>
            <a:r>
              <a:rPr lang="en-US" sz="2400" b="1" i="1" dirty="0"/>
              <a:t>wn to see the city and the tower, which the children of man had built. 6 And the Lord said, “Behold, they are one people, and they have all one language, and this is only the beginning of what they will do. And nothing that they propose to do will now be impossible for them.</a:t>
            </a:r>
          </a:p>
          <a:p>
            <a:pPr lvl="1"/>
            <a:r>
              <a:rPr lang="en-US" sz="2000" dirty="0"/>
              <a:t>The Lord “came down”. I guess the tower wasn’t high enough.</a:t>
            </a:r>
          </a:p>
          <a:p>
            <a:r>
              <a:rPr lang="en-US" sz="2200" dirty="0"/>
              <a:t>QUESTION? What is the concern here?</a:t>
            </a:r>
          </a:p>
          <a:p>
            <a:pPr lvl="1"/>
            <a:r>
              <a:rPr lang="en-US" sz="2000" dirty="0"/>
              <a:t>One world civilization, one government, one language sounds like a great idea</a:t>
            </a:r>
          </a:p>
          <a:p>
            <a:r>
              <a:rPr lang="en-US" sz="2200" dirty="0"/>
              <a:t>QUESTION? What’s wrong with this? </a:t>
            </a:r>
          </a:p>
          <a:p>
            <a:pPr lvl="1"/>
            <a:r>
              <a:rPr lang="en-US" sz="2000" dirty="0"/>
              <a:t>Nations are needed to police other nations.</a:t>
            </a:r>
          </a:p>
          <a:p>
            <a:pPr lvl="1"/>
            <a:r>
              <a:rPr lang="en-US" sz="2000" dirty="0"/>
              <a:t>Twice, a nation tried to take over the world, and twice they were stopped!</a:t>
            </a:r>
          </a:p>
          <a:p>
            <a:pPr lvl="1"/>
            <a:r>
              <a:rPr lang="en-US" sz="2000" dirty="0"/>
              <a:t>Most love the idea of a world without borders, without nations, without war.</a:t>
            </a:r>
          </a:p>
          <a:p>
            <a:pPr lvl="1"/>
            <a:r>
              <a:rPr lang="en-US" sz="2000" dirty="0"/>
              <a:t>With possible global unity among sinners, who on earth can stop them?</a:t>
            </a:r>
          </a:p>
        </p:txBody>
      </p:sp>
    </p:spTree>
    <p:extLst>
      <p:ext uri="{BB962C8B-B14F-4D97-AF65-F5344CB8AC3E}">
        <p14:creationId xmlns:p14="http://schemas.microsoft.com/office/powerpoint/2010/main" val="637915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of growth in different colors&#10;&#10;AI-generated content may be incorrect.">
            <a:extLst>
              <a:ext uri="{FF2B5EF4-FFF2-40B4-BE49-F238E27FC236}">
                <a16:creationId xmlns:a16="http://schemas.microsoft.com/office/drawing/2014/main" id="{F82433EF-9C1C-CBAF-48CF-A7EF87F29220}"/>
              </a:ext>
            </a:extLst>
          </p:cNvPr>
          <p:cNvPicPr>
            <a:picLocks noChangeAspect="1"/>
          </p:cNvPicPr>
          <p:nvPr/>
        </p:nvPicPr>
        <p:blipFill>
          <a:blip r:embed="rId2"/>
          <a:stretch>
            <a:fillRect/>
          </a:stretch>
        </p:blipFill>
        <p:spPr>
          <a:xfrm>
            <a:off x="2205872" y="321168"/>
            <a:ext cx="9568206" cy="6215663"/>
          </a:xfrm>
          <a:prstGeom prst="rect">
            <a:avLst/>
          </a:prstGeom>
        </p:spPr>
      </p:pic>
    </p:spTree>
    <p:extLst>
      <p:ext uri="{BB962C8B-B14F-4D97-AF65-F5344CB8AC3E}">
        <p14:creationId xmlns:p14="http://schemas.microsoft.com/office/powerpoint/2010/main" val="22427822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4203C-4CCB-BB7F-81F2-3F835B5E90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B76EDB-F1E2-760E-0C1D-6A8FDB0FF062}"/>
              </a:ext>
            </a:extLst>
          </p:cNvPr>
          <p:cNvSpPr>
            <a:spLocks noGrp="1"/>
          </p:cNvSpPr>
          <p:nvPr>
            <p:ph type="title"/>
          </p:nvPr>
        </p:nvSpPr>
        <p:spPr>
          <a:xfrm>
            <a:off x="1640156" y="332010"/>
            <a:ext cx="10259744" cy="855412"/>
          </a:xfrm>
        </p:spPr>
        <p:txBody>
          <a:bodyPr>
            <a:noAutofit/>
          </a:bodyPr>
          <a:lstStyle/>
          <a:p>
            <a:r>
              <a:rPr lang="en-US" b="1" dirty="0"/>
              <a:t>Genesis 11:5-6</a:t>
            </a:r>
          </a:p>
        </p:txBody>
      </p:sp>
      <p:sp>
        <p:nvSpPr>
          <p:cNvPr id="12" name="Content Placeholder 2">
            <a:extLst>
              <a:ext uri="{FF2B5EF4-FFF2-40B4-BE49-F238E27FC236}">
                <a16:creationId xmlns:a16="http://schemas.microsoft.com/office/drawing/2014/main" id="{A9AAA6BC-6E85-9F5A-5406-CCDA6545022B}"/>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46F5AD69-1D8D-C0E4-DB89-86DB085F85A2}"/>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B6220856-CC2C-0440-E474-7F0FEFF04797}"/>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QUESTIONS? In what direction is our world moving today?</a:t>
            </a:r>
          </a:p>
          <a:p>
            <a:r>
              <a:rPr lang="en-US" sz="2400" dirty="0"/>
              <a:t>What about languages? Languages are disappearing!</a:t>
            </a:r>
          </a:p>
          <a:p>
            <a:pPr lvl="1"/>
            <a:r>
              <a:rPr lang="en-US" sz="2200" dirty="0"/>
              <a:t>National Review article from 2001 - “Thousands of human languages head toward </a:t>
            </a:r>
            <a:r>
              <a:rPr lang="en-US" sz="2400" dirty="0"/>
              <a:t>extinction. The 15 most common languages are now on the lips of over half the world’s people.”</a:t>
            </a:r>
          </a:p>
          <a:p>
            <a:pPr lvl="1"/>
            <a:r>
              <a:rPr lang="en-US" sz="2200" dirty="0"/>
              <a:t>Half the world’s people speak one of only 15 languages.</a:t>
            </a:r>
          </a:p>
          <a:p>
            <a:pPr lvl="1"/>
            <a:r>
              <a:rPr lang="en-US" sz="2200" dirty="0"/>
              <a:t>“Ninety percent of humanity speaks only a hundred languages.”</a:t>
            </a:r>
          </a:p>
          <a:p>
            <a:pPr lvl="1"/>
            <a:r>
              <a:rPr lang="en-US" sz="2200" dirty="0"/>
              <a:t>“Half of the world’s 6800 languages are spoken by only 2,500 people.”</a:t>
            </a:r>
          </a:p>
          <a:p>
            <a:pPr lvl="1"/>
            <a:r>
              <a:rPr lang="en-US" sz="2200" dirty="0"/>
              <a:t>“Only 600 are being taught to children. The rest can’t survive because there’s not </a:t>
            </a:r>
            <a:r>
              <a:rPr lang="en-US" sz="2400" dirty="0"/>
              <a:t>another generation to speak them.”</a:t>
            </a:r>
            <a:endParaRPr lang="en-US" sz="2000" dirty="0"/>
          </a:p>
        </p:txBody>
      </p:sp>
    </p:spTree>
    <p:extLst>
      <p:ext uri="{BB962C8B-B14F-4D97-AF65-F5344CB8AC3E}">
        <p14:creationId xmlns:p14="http://schemas.microsoft.com/office/powerpoint/2010/main" val="3103194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F89D9-7CE1-98F8-830E-6DFE0CCB37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8B6910-F852-611F-7C50-964BDEA2705D}"/>
              </a:ext>
            </a:extLst>
          </p:cNvPr>
          <p:cNvSpPr>
            <a:spLocks noGrp="1"/>
          </p:cNvSpPr>
          <p:nvPr>
            <p:ph type="title"/>
          </p:nvPr>
        </p:nvSpPr>
        <p:spPr>
          <a:xfrm>
            <a:off x="1640156" y="332010"/>
            <a:ext cx="10259744" cy="855412"/>
          </a:xfrm>
        </p:spPr>
        <p:txBody>
          <a:bodyPr>
            <a:noAutofit/>
          </a:bodyPr>
          <a:lstStyle/>
          <a:p>
            <a:r>
              <a:rPr lang="en-US" b="1" dirty="0"/>
              <a:t>Genesis 11:5-6</a:t>
            </a:r>
          </a:p>
        </p:txBody>
      </p:sp>
      <p:sp>
        <p:nvSpPr>
          <p:cNvPr id="12" name="Content Placeholder 2">
            <a:extLst>
              <a:ext uri="{FF2B5EF4-FFF2-40B4-BE49-F238E27FC236}">
                <a16:creationId xmlns:a16="http://schemas.microsoft.com/office/drawing/2014/main" id="{CC1465D6-9D14-E889-F00D-0A3E669E6CBA}"/>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87047C04-F41E-54E6-DDDA-A476934D1A83}"/>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827C2D66-E3DA-C5C1-9A26-C8FB256ED231}"/>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dirty="0"/>
              <a:t>Which language? </a:t>
            </a:r>
          </a:p>
          <a:p>
            <a:pPr lvl="1"/>
            <a:r>
              <a:rPr lang="en-US" sz="2200" dirty="0"/>
              <a:t>Probably English. Why?</a:t>
            </a:r>
          </a:p>
          <a:p>
            <a:pPr lvl="1"/>
            <a:r>
              <a:rPr lang="en-US" sz="2200" dirty="0"/>
              <a:t>Because of technology and the Internet.</a:t>
            </a:r>
          </a:p>
          <a:p>
            <a:r>
              <a:rPr lang="en-US" sz="2400" dirty="0"/>
              <a:t>God made us a rich and powerful nation because of the faith of our founders.</a:t>
            </a:r>
          </a:p>
          <a:p>
            <a:pPr lvl="1"/>
            <a:r>
              <a:rPr lang="en-US" sz="2200" dirty="0"/>
              <a:t>Now we have turned away from God and lead the world in sin and decadence.</a:t>
            </a:r>
          </a:p>
          <a:p>
            <a:pPr lvl="1"/>
            <a:r>
              <a:rPr lang="en-US" sz="2200" dirty="0"/>
              <a:t>Judgment is coming. The US doesn’t seem to appear in any end-times prophecies.</a:t>
            </a:r>
          </a:p>
          <a:p>
            <a:r>
              <a:rPr lang="en-US" sz="2400" b="1" dirty="0"/>
              <a:t>What nation and government?</a:t>
            </a:r>
          </a:p>
          <a:p>
            <a:pPr lvl="1"/>
            <a:r>
              <a:rPr lang="en-US" sz="2200" dirty="0"/>
              <a:t>National boundaries are disappearing through GLOBALIZATION</a:t>
            </a:r>
          </a:p>
          <a:p>
            <a:pPr lvl="1"/>
            <a:r>
              <a:rPr lang="en-US" sz="2200" dirty="0"/>
              <a:t>Look at the EU</a:t>
            </a:r>
          </a:p>
          <a:p>
            <a:pPr lvl="1"/>
            <a:r>
              <a:rPr lang="en-US" sz="2200" dirty="0"/>
              <a:t>Look at the disaster our southern border has been for four years</a:t>
            </a:r>
          </a:p>
        </p:txBody>
      </p:sp>
    </p:spTree>
    <p:extLst>
      <p:ext uri="{BB962C8B-B14F-4D97-AF65-F5344CB8AC3E}">
        <p14:creationId xmlns:p14="http://schemas.microsoft.com/office/powerpoint/2010/main" val="1470487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AACBF-F7B3-93E1-205B-8211558188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6EB786-E284-BC92-9361-792C9D97BF43}"/>
              </a:ext>
            </a:extLst>
          </p:cNvPr>
          <p:cNvSpPr>
            <a:spLocks noGrp="1"/>
          </p:cNvSpPr>
          <p:nvPr>
            <p:ph type="title"/>
          </p:nvPr>
        </p:nvSpPr>
        <p:spPr>
          <a:xfrm>
            <a:off x="1640156" y="332010"/>
            <a:ext cx="10259744" cy="855412"/>
          </a:xfrm>
        </p:spPr>
        <p:txBody>
          <a:bodyPr>
            <a:noAutofit/>
          </a:bodyPr>
          <a:lstStyle/>
          <a:p>
            <a:r>
              <a:rPr lang="en-US" b="1" dirty="0"/>
              <a:t>Genesis 11:5-6</a:t>
            </a:r>
          </a:p>
        </p:txBody>
      </p:sp>
      <p:sp>
        <p:nvSpPr>
          <p:cNvPr id="12" name="Content Placeholder 2">
            <a:extLst>
              <a:ext uri="{FF2B5EF4-FFF2-40B4-BE49-F238E27FC236}">
                <a16:creationId xmlns:a16="http://schemas.microsoft.com/office/drawing/2014/main" id="{B553CA20-497D-D7AC-9EF8-2BFF56E70914}"/>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0352EAD0-439B-AC26-8C19-4ECED3A94688}"/>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798D513B-0F6E-752C-6A25-ADEC0DC99850}"/>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dirty="0"/>
              <a:t>Russia is attempting to annex Ukraine</a:t>
            </a:r>
          </a:p>
          <a:p>
            <a:r>
              <a:rPr lang="en-US" sz="2600" dirty="0"/>
              <a:t>Iran, Hamas and Hezbollah want to destroy Israel</a:t>
            </a:r>
          </a:p>
          <a:p>
            <a:r>
              <a:rPr lang="en-US" sz="2600" dirty="0"/>
              <a:t>China wants Hong Kong and Taiwan</a:t>
            </a:r>
          </a:p>
          <a:p>
            <a:r>
              <a:rPr lang="en-US" sz="2600" dirty="0"/>
              <a:t>Why do the Washington elites hate “America First”?</a:t>
            </a:r>
          </a:p>
          <a:p>
            <a:pPr lvl="1"/>
            <a:r>
              <a:rPr lang="en-US" sz="2400" dirty="0"/>
              <a:t>America First is anti-globalization!</a:t>
            </a:r>
          </a:p>
          <a:p>
            <a:pPr lvl="1"/>
            <a:r>
              <a:rPr lang="en-US" sz="2400" dirty="0"/>
              <a:t>The want a one-world government!</a:t>
            </a:r>
          </a:p>
          <a:p>
            <a:pPr lvl="1"/>
            <a:r>
              <a:rPr lang="en-US" sz="2400" dirty="0"/>
              <a:t>Also sometimes known as the New World Order</a:t>
            </a:r>
          </a:p>
        </p:txBody>
      </p:sp>
    </p:spTree>
    <p:extLst>
      <p:ext uri="{BB962C8B-B14F-4D97-AF65-F5344CB8AC3E}">
        <p14:creationId xmlns:p14="http://schemas.microsoft.com/office/powerpoint/2010/main" val="3088307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6AC6E-7A53-415F-5F9A-1F031CDBA2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104598-9EFD-B727-093D-E1A87605F0C0}"/>
              </a:ext>
            </a:extLst>
          </p:cNvPr>
          <p:cNvSpPr>
            <a:spLocks noGrp="1"/>
          </p:cNvSpPr>
          <p:nvPr>
            <p:ph type="title"/>
          </p:nvPr>
        </p:nvSpPr>
        <p:spPr>
          <a:xfrm>
            <a:off x="1640156" y="332010"/>
            <a:ext cx="10259744" cy="855412"/>
          </a:xfrm>
        </p:spPr>
        <p:txBody>
          <a:bodyPr>
            <a:noAutofit/>
          </a:bodyPr>
          <a:lstStyle/>
          <a:p>
            <a:r>
              <a:rPr lang="en-US" b="1" dirty="0"/>
              <a:t>Genesis 11:5-6</a:t>
            </a:r>
          </a:p>
        </p:txBody>
      </p:sp>
      <p:sp>
        <p:nvSpPr>
          <p:cNvPr id="12" name="Content Placeholder 2">
            <a:extLst>
              <a:ext uri="{FF2B5EF4-FFF2-40B4-BE49-F238E27FC236}">
                <a16:creationId xmlns:a16="http://schemas.microsoft.com/office/drawing/2014/main" id="{FF5C8848-4F8E-0DC7-541A-C517AB0D39F2}"/>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B191E1C1-0021-36BA-C26B-3AC3E73461C0}"/>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8077843F-8526-F53A-58C8-10CC02ECA46A}"/>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dirty="0"/>
              <a:t>What currency will be used?</a:t>
            </a:r>
          </a:p>
          <a:p>
            <a:pPr lvl="1"/>
            <a:r>
              <a:rPr lang="en-US" sz="2200" dirty="0"/>
              <a:t>Digital, block-chain, it tracks every transaction.</a:t>
            </a:r>
          </a:p>
          <a:p>
            <a:pPr lvl="1"/>
            <a:r>
              <a:rPr lang="en-US" sz="2200" dirty="0"/>
              <a:t>The US dollar is devaluing and quickly going out of use. It can’t be tracked.</a:t>
            </a:r>
          </a:p>
          <a:p>
            <a:pPr lvl="1"/>
            <a:r>
              <a:rPr lang="en-US" sz="2200" dirty="0"/>
              <a:t>Story about the bank giving me trouble over buying the camper!</a:t>
            </a:r>
          </a:p>
          <a:p>
            <a:pPr lvl="1"/>
            <a:r>
              <a:rPr lang="en-US" sz="2200" dirty="0"/>
              <a:t>Federal regulations require banks to report larger deposits/withdrawals</a:t>
            </a:r>
          </a:p>
          <a:p>
            <a:pPr lvl="1"/>
            <a:r>
              <a:rPr lang="en-US" sz="2400" dirty="0"/>
              <a:t>Our inflation is </a:t>
            </a:r>
            <a:r>
              <a:rPr lang="en-US" sz="2400" u="sng" dirty="0"/>
              <a:t>intentional</a:t>
            </a:r>
          </a:p>
          <a:p>
            <a:pPr lvl="2"/>
            <a:r>
              <a:rPr lang="en-US" sz="2200" dirty="0"/>
              <a:t>So are the many crises we are experiencing (COVID anyone?).</a:t>
            </a:r>
          </a:p>
          <a:p>
            <a:pPr lvl="1"/>
            <a:r>
              <a:rPr lang="en-US" sz="2200" dirty="0"/>
              <a:t>It’s not just the US. Inflation is worldwide!</a:t>
            </a:r>
          </a:p>
        </p:txBody>
      </p:sp>
    </p:spTree>
    <p:extLst>
      <p:ext uri="{BB962C8B-B14F-4D97-AF65-F5344CB8AC3E}">
        <p14:creationId xmlns:p14="http://schemas.microsoft.com/office/powerpoint/2010/main" val="3701771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7F9F2-7207-BDA6-48FB-872FA3DA3F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938504-BCAB-FD74-8457-2918E9F7E140}"/>
              </a:ext>
            </a:extLst>
          </p:cNvPr>
          <p:cNvSpPr>
            <a:spLocks noGrp="1"/>
          </p:cNvSpPr>
          <p:nvPr>
            <p:ph type="title"/>
          </p:nvPr>
        </p:nvSpPr>
        <p:spPr>
          <a:xfrm>
            <a:off x="1640156" y="332010"/>
            <a:ext cx="10259744" cy="855412"/>
          </a:xfrm>
        </p:spPr>
        <p:txBody>
          <a:bodyPr>
            <a:noAutofit/>
          </a:bodyPr>
          <a:lstStyle/>
          <a:p>
            <a:r>
              <a:rPr lang="en-US" b="1" dirty="0"/>
              <a:t>Genesis 11:5-6</a:t>
            </a:r>
          </a:p>
        </p:txBody>
      </p:sp>
      <p:sp>
        <p:nvSpPr>
          <p:cNvPr id="12" name="Content Placeholder 2">
            <a:extLst>
              <a:ext uri="{FF2B5EF4-FFF2-40B4-BE49-F238E27FC236}">
                <a16:creationId xmlns:a16="http://schemas.microsoft.com/office/drawing/2014/main" id="{D52EBDE6-CBF9-122A-989B-7FE047843866}"/>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FE05709D-FC9D-77A9-10C0-E8D9140C9622}"/>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88AE48EC-2CF2-07DE-358E-E8F8187E29C5}"/>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dirty="0"/>
              <a:t>What religion?</a:t>
            </a:r>
          </a:p>
          <a:p>
            <a:pPr lvl="1"/>
            <a:r>
              <a:rPr lang="en-US" sz="2200" dirty="0"/>
              <a:t>Worship of Antichrist</a:t>
            </a:r>
          </a:p>
          <a:p>
            <a:pPr lvl="1"/>
            <a:r>
              <a:rPr lang="en-US" sz="2200" dirty="0"/>
              <a:t>He will promise to bring peace and order in the world.</a:t>
            </a:r>
          </a:p>
          <a:p>
            <a:pPr lvl="1"/>
            <a:r>
              <a:rPr lang="en-US" sz="2200" dirty="0"/>
              <a:t>What happens to those who choose not to be a part of this world system?</a:t>
            </a:r>
          </a:p>
          <a:p>
            <a:pPr lvl="1"/>
            <a:r>
              <a:rPr lang="en-US" sz="2200" dirty="0"/>
              <a:t>What do you think Nimrod did to those who didn’t go along?</a:t>
            </a:r>
          </a:p>
          <a:p>
            <a:r>
              <a:rPr lang="en-US" sz="2400" dirty="0"/>
              <a:t>QUESTION? This is gradually happening. What must happen for globalization to become a reality?</a:t>
            </a:r>
          </a:p>
          <a:p>
            <a:pPr lvl="1"/>
            <a:r>
              <a:rPr lang="en-US" sz="2200" dirty="0"/>
              <a:t>A world-wide crisis</a:t>
            </a:r>
          </a:p>
          <a:p>
            <a:pPr lvl="2"/>
            <a:r>
              <a:rPr lang="en-US" sz="2000" dirty="0"/>
              <a:t>Perhaps the Rapture</a:t>
            </a:r>
          </a:p>
          <a:p>
            <a:pPr lvl="2"/>
            <a:r>
              <a:rPr lang="en-US" sz="2000" dirty="0"/>
              <a:t>Or Nuclear war</a:t>
            </a:r>
          </a:p>
        </p:txBody>
      </p:sp>
    </p:spTree>
    <p:extLst>
      <p:ext uri="{BB962C8B-B14F-4D97-AF65-F5344CB8AC3E}">
        <p14:creationId xmlns:p14="http://schemas.microsoft.com/office/powerpoint/2010/main" val="430763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72C16-E944-271E-91D5-E6EA811486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C10BE4-0F5E-E685-9DFB-673ABAD20373}"/>
              </a:ext>
            </a:extLst>
          </p:cNvPr>
          <p:cNvSpPr>
            <a:spLocks noGrp="1"/>
          </p:cNvSpPr>
          <p:nvPr>
            <p:ph type="title"/>
          </p:nvPr>
        </p:nvSpPr>
        <p:spPr>
          <a:xfrm>
            <a:off x="1640156" y="332010"/>
            <a:ext cx="10259744" cy="855412"/>
          </a:xfrm>
        </p:spPr>
        <p:txBody>
          <a:bodyPr>
            <a:noAutofit/>
          </a:bodyPr>
          <a:lstStyle/>
          <a:p>
            <a:r>
              <a:rPr lang="en-US" b="1" dirty="0"/>
              <a:t>Genesis 11:5-6</a:t>
            </a:r>
          </a:p>
        </p:txBody>
      </p:sp>
      <p:sp>
        <p:nvSpPr>
          <p:cNvPr id="12" name="Content Placeholder 2">
            <a:extLst>
              <a:ext uri="{FF2B5EF4-FFF2-40B4-BE49-F238E27FC236}">
                <a16:creationId xmlns:a16="http://schemas.microsoft.com/office/drawing/2014/main" id="{50B29A27-25F6-FB84-ECA3-5F1F2041A100}"/>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5F6A99DC-A98B-69CD-4B76-305F986D6B0F}"/>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6F18815D-A9DD-BAC6-1CD7-72790850A0F7}"/>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dirty="0"/>
              <a:t>This is why the kingdom that Antichrist sets up is called </a:t>
            </a:r>
            <a:r>
              <a:rPr lang="en-US" sz="2400" b="1" u="sng" dirty="0"/>
              <a:t>Babylon</a:t>
            </a:r>
            <a:r>
              <a:rPr lang="en-US" sz="2400" b="1" dirty="0"/>
              <a:t>.</a:t>
            </a:r>
          </a:p>
          <a:p>
            <a:pPr lvl="1"/>
            <a:r>
              <a:rPr lang="en-US" sz="2200" dirty="0"/>
              <a:t>It is a false kingdom built on lies, and promising peace (a false peace)</a:t>
            </a:r>
          </a:p>
          <a:p>
            <a:pPr lvl="1"/>
            <a:r>
              <a:rPr lang="en-US" sz="2200" dirty="0"/>
              <a:t>But after 3 ½ years, the peace agreement is broken, and war breaks out.</a:t>
            </a:r>
          </a:p>
          <a:p>
            <a:pPr lvl="1"/>
            <a:r>
              <a:rPr lang="en-US" sz="2200" dirty="0"/>
              <a:t>At the end of 7 years, Christ returns, destroying the false kingdom and all unbelievers.</a:t>
            </a:r>
          </a:p>
          <a:p>
            <a:pPr lvl="1"/>
            <a:r>
              <a:rPr lang="en-US" sz="2200" dirty="0"/>
              <a:t>Christ establishes His </a:t>
            </a:r>
            <a:r>
              <a:rPr lang="en-US" sz="2200" b="1" u="sng" dirty="0"/>
              <a:t>Millennial Kingdom </a:t>
            </a:r>
            <a:r>
              <a:rPr lang="en-US" sz="2200" dirty="0"/>
              <a:t>on earth.</a:t>
            </a:r>
          </a:p>
          <a:p>
            <a:r>
              <a:rPr lang="en-US" sz="2400" dirty="0"/>
              <a:t>QUESTION? Now how is Christ’s one world government different from what they started in Babel?</a:t>
            </a:r>
            <a:endParaRPr lang="en-US" sz="2000" dirty="0"/>
          </a:p>
        </p:txBody>
      </p:sp>
    </p:spTree>
    <p:extLst>
      <p:ext uri="{BB962C8B-B14F-4D97-AF65-F5344CB8AC3E}">
        <p14:creationId xmlns:p14="http://schemas.microsoft.com/office/powerpoint/2010/main" val="888181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F46781-5079-2528-AD37-A04A9E5B2B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C741F7-962B-ADDD-94C3-4E4E7431B461}"/>
              </a:ext>
            </a:extLst>
          </p:cNvPr>
          <p:cNvSpPr>
            <a:spLocks noGrp="1"/>
          </p:cNvSpPr>
          <p:nvPr>
            <p:ph type="title"/>
          </p:nvPr>
        </p:nvSpPr>
        <p:spPr>
          <a:xfrm>
            <a:off x="1640156" y="332010"/>
            <a:ext cx="10259744" cy="855412"/>
          </a:xfrm>
        </p:spPr>
        <p:txBody>
          <a:bodyPr>
            <a:noAutofit/>
          </a:bodyPr>
          <a:lstStyle/>
          <a:p>
            <a:r>
              <a:rPr lang="en-US" b="1" dirty="0"/>
              <a:t>Genesis 11:7-9</a:t>
            </a:r>
          </a:p>
        </p:txBody>
      </p:sp>
      <p:sp>
        <p:nvSpPr>
          <p:cNvPr id="12" name="Content Placeholder 2">
            <a:extLst>
              <a:ext uri="{FF2B5EF4-FFF2-40B4-BE49-F238E27FC236}">
                <a16:creationId xmlns:a16="http://schemas.microsoft.com/office/drawing/2014/main" id="{76CF4E75-26B2-7F4D-E766-87D524017288}"/>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72A41EDE-7E95-60B7-43A8-2EA13F9691CE}"/>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23A96E46-8B1F-FCF6-9BBA-FDCAB0C38239}"/>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t>Come, let us go down and there confuse their language, so that they may not understand one another's speech.” 8 So the Lord dispersed them from there over the face of all the earth, and they left off building the city. 9 Therefore its name was called Babel, because there the Lord confused the language of all the earth. And from there the Lord dispersed them over the face of all the earth.</a:t>
            </a:r>
          </a:p>
          <a:p>
            <a:r>
              <a:rPr lang="en-US" sz="2400" dirty="0"/>
              <a:t>“Let Us” go down and there confuse their language is the antithesis of “Let us” make bricks and build.</a:t>
            </a:r>
          </a:p>
          <a:p>
            <a:pPr lvl="1"/>
            <a:r>
              <a:rPr lang="en-US" sz="2200" dirty="0"/>
              <a:t>In an instant, God frustrates their puny efforts to make themselves a city and a name.</a:t>
            </a:r>
          </a:p>
          <a:p>
            <a:r>
              <a:rPr lang="en-US" sz="2400" dirty="0"/>
              <a:t>QUESTION? Who scattered them?</a:t>
            </a:r>
          </a:p>
          <a:p>
            <a:pPr lvl="1"/>
            <a:r>
              <a:rPr lang="en-US" sz="2200" dirty="0"/>
              <a:t>You can’t build a city if you can’t talk to the person next to you.</a:t>
            </a:r>
          </a:p>
        </p:txBody>
      </p:sp>
    </p:spTree>
    <p:extLst>
      <p:ext uri="{BB962C8B-B14F-4D97-AF65-F5344CB8AC3E}">
        <p14:creationId xmlns:p14="http://schemas.microsoft.com/office/powerpoint/2010/main" val="2883316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5CFB0C-AF9A-61B1-DCF7-93A414401B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7AAA31-53A7-01C5-6039-E1DFCA16B72B}"/>
              </a:ext>
            </a:extLst>
          </p:cNvPr>
          <p:cNvSpPr>
            <a:spLocks noGrp="1"/>
          </p:cNvSpPr>
          <p:nvPr>
            <p:ph type="title"/>
          </p:nvPr>
        </p:nvSpPr>
        <p:spPr>
          <a:xfrm>
            <a:off x="1640156" y="332010"/>
            <a:ext cx="10259744" cy="855412"/>
          </a:xfrm>
        </p:spPr>
        <p:txBody>
          <a:bodyPr>
            <a:noAutofit/>
          </a:bodyPr>
          <a:lstStyle/>
          <a:p>
            <a:r>
              <a:rPr lang="en-US" b="1" dirty="0"/>
              <a:t>Genesis 11:7-9</a:t>
            </a:r>
          </a:p>
        </p:txBody>
      </p:sp>
      <p:sp>
        <p:nvSpPr>
          <p:cNvPr id="12" name="Content Placeholder 2">
            <a:extLst>
              <a:ext uri="{FF2B5EF4-FFF2-40B4-BE49-F238E27FC236}">
                <a16:creationId xmlns:a16="http://schemas.microsoft.com/office/drawing/2014/main" id="{532614D9-3335-DB26-3FAC-36ED4B3B348F}"/>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1A252B03-907B-9622-DB9A-2773D11799E8}"/>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8EBDFB67-DCDA-AF11-8B75-A7FAD9D57CE3}"/>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God’s scattering was a </a:t>
            </a:r>
            <a:r>
              <a:rPr lang="en-US" sz="2400" u="sng" dirty="0"/>
              <a:t>judgment</a:t>
            </a:r>
            <a:r>
              <a:rPr lang="en-US" sz="2400" dirty="0"/>
              <a:t>, and also a </a:t>
            </a:r>
            <a:r>
              <a:rPr lang="en-US" sz="2400" u="sng" dirty="0"/>
              <a:t>blessing</a:t>
            </a:r>
          </a:p>
          <a:p>
            <a:r>
              <a:rPr lang="en-US" sz="2400" dirty="0"/>
              <a:t>QUESTION? Can you imagine a world run by Nimrod, the rebel?</a:t>
            </a:r>
          </a:p>
          <a:p>
            <a:pPr lvl="1"/>
            <a:r>
              <a:rPr lang="en-US" sz="2200" dirty="0"/>
              <a:t>Nations hold other nations accountable, and keep them in check</a:t>
            </a:r>
          </a:p>
          <a:p>
            <a:pPr lvl="1"/>
            <a:r>
              <a:rPr lang="en-US" sz="2200" dirty="0"/>
              <a:t>Even with the languages and cultural differences, look what mankind has achieved</a:t>
            </a:r>
          </a:p>
          <a:p>
            <a:r>
              <a:rPr lang="en-US" sz="2400" b="1" dirty="0"/>
              <a:t>Gen 11:10-32</a:t>
            </a:r>
            <a:r>
              <a:rPr lang="en-US" sz="2400" dirty="0"/>
              <a:t>, refer to the chart next</a:t>
            </a:r>
            <a:endParaRPr lang="en-US" sz="2200" dirty="0"/>
          </a:p>
        </p:txBody>
      </p:sp>
    </p:spTree>
    <p:extLst>
      <p:ext uri="{BB962C8B-B14F-4D97-AF65-F5344CB8AC3E}">
        <p14:creationId xmlns:p14="http://schemas.microsoft.com/office/powerpoint/2010/main" val="3635367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53B0EE8E-3515-0604-3F11-B6D117F5A3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56" y="0"/>
            <a:ext cx="1218088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7110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circle(in)">
                                      <p:cBhvr>
                                        <p:cTn id="7"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131 Open Bible Genesis Stock Photos - Free &amp; Royalty-Free Stock Photos from  Dreamstime">
            <a:extLst>
              <a:ext uri="{FF2B5EF4-FFF2-40B4-BE49-F238E27FC236}">
                <a16:creationId xmlns:a16="http://schemas.microsoft.com/office/drawing/2014/main" id="{7CBFAF0A-50AF-36C8-3CEF-25110CF827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2000" y="0"/>
            <a:ext cx="10160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2439EDD-64FD-25C9-281B-A30371CA54AB}"/>
              </a:ext>
            </a:extLst>
          </p:cNvPr>
          <p:cNvSpPr>
            <a:spLocks noGrp="1"/>
          </p:cNvSpPr>
          <p:nvPr>
            <p:ph type="title"/>
          </p:nvPr>
        </p:nvSpPr>
        <p:spPr/>
        <p:txBody>
          <a:bodyPr/>
          <a:lstStyle/>
          <a:p>
            <a:pPr algn="r"/>
            <a:r>
              <a:rPr lang="en-US" b="1" dirty="0">
                <a:solidFill>
                  <a:srgbClr val="002060"/>
                </a:solidFill>
              </a:rPr>
              <a:t>A Final Challenge!</a:t>
            </a:r>
            <a:br>
              <a:rPr lang="en-US" b="1" dirty="0">
                <a:solidFill>
                  <a:srgbClr val="002060"/>
                </a:solidFill>
              </a:rPr>
            </a:br>
            <a:r>
              <a:rPr lang="en-US" b="1" dirty="0">
                <a:solidFill>
                  <a:srgbClr val="002060"/>
                </a:solidFill>
              </a:rPr>
              <a:t>	Continue reading Genesis.</a:t>
            </a:r>
          </a:p>
        </p:txBody>
      </p:sp>
    </p:spTree>
    <p:extLst>
      <p:ext uri="{BB962C8B-B14F-4D97-AF65-F5344CB8AC3E}">
        <p14:creationId xmlns:p14="http://schemas.microsoft.com/office/powerpoint/2010/main" val="3335642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000"/>
                                        <p:tgtEl>
                                          <p:spTgt spid="4098"/>
                                        </p:tgtEl>
                                      </p:cBhvr>
                                    </p:animEffect>
                                    <p:anim calcmode="lin" valueType="num">
                                      <p:cBhvr>
                                        <p:cTn id="8" dur="1000" fill="hold"/>
                                        <p:tgtEl>
                                          <p:spTgt spid="4098"/>
                                        </p:tgtEl>
                                        <p:attrNameLst>
                                          <p:attrName>ppt_x</p:attrName>
                                        </p:attrNameLst>
                                      </p:cBhvr>
                                      <p:tavLst>
                                        <p:tav tm="0">
                                          <p:val>
                                            <p:strVal val="#ppt_x"/>
                                          </p:val>
                                        </p:tav>
                                        <p:tav tm="100000">
                                          <p:val>
                                            <p:strVal val="#ppt_x"/>
                                          </p:val>
                                        </p:tav>
                                      </p:tavLst>
                                    </p:anim>
                                    <p:anim calcmode="lin" valueType="num">
                                      <p:cBhvr>
                                        <p:cTn id="9" dur="1000" fill="hold"/>
                                        <p:tgtEl>
                                          <p:spTgt spid="40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Wisp</Template>
  <TotalTime>51563</TotalTime>
  <Words>4714</Words>
  <Application>Microsoft Macintosh PowerPoint</Application>
  <PresentationFormat>Widescreen</PresentationFormat>
  <Paragraphs>319</Paragraphs>
  <Slides>59</Slides>
  <Notes>40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59</vt:i4>
      </vt:variant>
    </vt:vector>
  </HeadingPairs>
  <TitlesOfParts>
    <vt:vector size="65" baseType="lpstr">
      <vt:lpstr>Aptos</vt:lpstr>
      <vt:lpstr>Arial</vt:lpstr>
      <vt:lpstr>Century Gothic</vt:lpstr>
      <vt:lpstr>Copperplate</vt:lpstr>
      <vt:lpstr>Wingdings 3</vt:lpstr>
      <vt:lpstr>Wisp</vt:lpstr>
      <vt:lpstr>PowerPoint Presentation</vt:lpstr>
      <vt:lpstr>The Sons of Shem, Genesis 10:21-32</vt:lpstr>
      <vt:lpstr>The Sons of Shem, Part 1</vt:lpstr>
      <vt:lpstr>The Sons of Shem, Part 2</vt:lpstr>
      <vt:lpstr>The Sons of Shem, Part 3</vt:lpstr>
      <vt:lpstr>Love your enemy…</vt:lpstr>
      <vt:lpstr>The Sons of Shem, Part 4</vt:lpstr>
      <vt:lpstr>The Sons of Shem, Part 5</vt:lpstr>
      <vt:lpstr>The Sons of Shem, Part 6</vt:lpstr>
      <vt:lpstr>The Sons of Shem, Part 7</vt:lpstr>
      <vt:lpstr>PowerPoint Presentation</vt:lpstr>
      <vt:lpstr>How Did Language Begin?</vt:lpstr>
      <vt:lpstr>How Did Language Begin? Part 2</vt:lpstr>
      <vt:lpstr>How Did Language Begin? Part 3</vt:lpstr>
      <vt:lpstr>Evolutionists have no idea!</vt:lpstr>
      <vt:lpstr>Evolutionists have no idea!</vt:lpstr>
      <vt:lpstr>God speaks</vt:lpstr>
      <vt:lpstr>God speaks</vt:lpstr>
      <vt:lpstr>So, what determines our ability to speak?</vt:lpstr>
      <vt:lpstr>What determines our ability to speak?</vt:lpstr>
      <vt:lpstr>What about Chimpanzees? Can they talk?</vt:lpstr>
      <vt:lpstr>Questions</vt:lpstr>
      <vt:lpstr>Genesis 11:1</vt:lpstr>
      <vt:lpstr>Genesis 11:1</vt:lpstr>
      <vt:lpstr>Genesis 11:2</vt:lpstr>
      <vt:lpstr>PowerPoint Presentation</vt:lpstr>
      <vt:lpstr>PowerPoint Presentation</vt:lpstr>
      <vt:lpstr>Genesis 11:2</vt:lpstr>
      <vt:lpstr>Genesis 11:2</vt:lpstr>
      <vt:lpstr>Genesis 11:3-4</vt:lpstr>
      <vt:lpstr>Genesis 11:3-4</vt:lpstr>
      <vt:lpstr>Genesis 11:3-4</vt:lpstr>
      <vt:lpstr>Ziggurats Worldwide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Genesis 11:5-6</vt:lpstr>
      <vt:lpstr>PowerPoint Presentation</vt:lpstr>
      <vt:lpstr>Genesis 11:5-6</vt:lpstr>
      <vt:lpstr>Genesis 11:5-6</vt:lpstr>
      <vt:lpstr>Genesis 11:5-6</vt:lpstr>
      <vt:lpstr>Genesis 11:5-6</vt:lpstr>
      <vt:lpstr>Genesis 11:5-6</vt:lpstr>
      <vt:lpstr>Genesis 11:5-6</vt:lpstr>
      <vt:lpstr>Genesis 11:7-9</vt:lpstr>
      <vt:lpstr>Genesis 11:7-9</vt:lpstr>
      <vt:lpstr>PowerPoint Presentation</vt:lpstr>
      <vt:lpstr>A Final Challenge!  Continue reading Genesis.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Howard Liverance</dc:creator>
  <cp:lastModifiedBy>Howard Liverance</cp:lastModifiedBy>
  <cp:revision>435</cp:revision>
  <cp:lastPrinted>2025-02-25T23:07:47Z</cp:lastPrinted>
  <dcterms:created xsi:type="dcterms:W3CDTF">2025-01-12T14:28:36Z</dcterms:created>
  <dcterms:modified xsi:type="dcterms:W3CDTF">2025-04-17T22:30:34Z</dcterms:modified>
</cp:coreProperties>
</file>