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0"/>
  </p:notesMasterIdLst>
  <p:sldIdLst>
    <p:sldId id="475" r:id="rId2"/>
    <p:sldId id="493" r:id="rId3"/>
    <p:sldId id="494" r:id="rId4"/>
    <p:sldId id="495" r:id="rId5"/>
    <p:sldId id="496" r:id="rId6"/>
    <p:sldId id="498" r:id="rId7"/>
    <p:sldId id="499" r:id="rId8"/>
    <p:sldId id="500" r:id="rId9"/>
    <p:sldId id="501" r:id="rId10"/>
    <p:sldId id="502" r:id="rId11"/>
    <p:sldId id="503" r:id="rId12"/>
    <p:sldId id="504" r:id="rId13"/>
    <p:sldId id="505" r:id="rId14"/>
    <p:sldId id="506" r:id="rId15"/>
    <p:sldId id="507" r:id="rId16"/>
    <p:sldId id="508" r:id="rId17"/>
    <p:sldId id="509" r:id="rId18"/>
    <p:sldId id="510" r:id="rId19"/>
    <p:sldId id="511" r:id="rId20"/>
    <p:sldId id="512" r:id="rId21"/>
    <p:sldId id="513" r:id="rId22"/>
    <p:sldId id="514" r:id="rId23"/>
    <p:sldId id="515" r:id="rId24"/>
    <p:sldId id="517" r:id="rId25"/>
    <p:sldId id="518" r:id="rId26"/>
    <p:sldId id="519" r:id="rId27"/>
    <p:sldId id="520" r:id="rId28"/>
    <p:sldId id="521" r:id="rId29"/>
    <p:sldId id="522" r:id="rId30"/>
    <p:sldId id="523" r:id="rId31"/>
    <p:sldId id="524" r:id="rId32"/>
    <p:sldId id="525" r:id="rId33"/>
    <p:sldId id="526" r:id="rId34"/>
    <p:sldId id="527" r:id="rId35"/>
    <p:sldId id="528" r:id="rId36"/>
    <p:sldId id="529" r:id="rId37"/>
    <p:sldId id="530" r:id="rId38"/>
    <p:sldId id="531"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70"/>
    <p:restoredTop sz="94658"/>
  </p:normalViewPr>
  <p:slideViewPr>
    <p:cSldViewPr snapToGrid="0">
      <p:cViewPr varScale="1">
        <p:scale>
          <a:sx n="119" d="100"/>
          <a:sy n="119" d="100"/>
        </p:scale>
        <p:origin x="208"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3/10/25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2F7F0-FCEF-D85D-580B-D8C10C572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FF344-2D9C-9693-85FB-00481CE11C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CFB93-44E9-3A82-E05D-64B4EBE742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14D5E0-E4CE-7751-4325-B686DBFAC40E}"/>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1162758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D497D-5A32-30C9-6B38-06A054C16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42C69-D603-D3F8-53B2-918C2E40C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14CAF-3F7A-FB14-A0CC-9E7FC16005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239D38-AB58-A265-CC37-C49C703D0EF1}"/>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2777187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E58AC-1BBA-D232-0AF0-0A73267A3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DC7C4-C3D1-B528-0A0D-4567E9720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59665-9DCB-A23B-8188-7A318EDB23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8BB9E8-DD70-5AE9-0CAD-4E1989F4ED5B}"/>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786241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CCD7-D489-B514-EDF0-5883EDC28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82529-D06D-0D88-E6B9-54ED8C64B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7F6198-E0EF-CA13-86B5-BB3C56A857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8C1627-C10F-6EB6-948F-4CC39FBC30CF}"/>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3098736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F0CF3-5812-3DF6-5DAB-C123ED119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0C3C9-86DD-0646-1A46-C2E139363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6F95B-CA07-EBED-22EC-4EB131BF89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A6D304-16C2-4B08-2431-81011CEDB366}"/>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375019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E02C1-7CE5-17B1-FD0D-F7E2643C2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AB6C5-4631-13DD-EFAE-5C7674BB5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5718E-8DDF-FAB2-34CB-C36934A1E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DBE490-076B-C48A-F81A-DCB163EA5C20}"/>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644491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1A452-F0CC-ABE9-13E3-4244B4E43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158AB-D676-BDDA-63E7-38478DC73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23DE0-3363-10C8-3408-4B22AF9AA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31E350-DCD5-3BB1-4C29-A8545B4B0BE4}"/>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4129149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DF66B-E407-2032-BC4E-69E1B9CA3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BC24A-9511-A658-C32E-236FC1FA3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166A4-155F-A1BA-6F99-6ACC6CFF11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1A36D0-6C53-57A2-DB71-EC4E173DE63E}"/>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2770665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2B421-576C-5166-77F2-16AA84CFF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8942B-18D1-B9FE-F78D-ABE657E68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8FC5A-A994-4E83-37C2-57B39000CD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3FA5D-4FB9-E7C6-9E2D-7F6E2646E0F8}"/>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2338757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508AB-6710-B512-2633-FB4B2B841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E66B7-9EAF-3838-B151-20F64A60B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347F3B-0216-A4AC-3DB9-D04A87045D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6D9E33-243A-46D7-6951-77CBF98A2324}"/>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91648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63C0-A439-6FCB-3D81-C3D1B281C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FB2AA-5A59-1DB5-C12F-794BD8FE0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52198-A67E-9845-1710-F3F89C99EF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E2108F-6A7D-0D7C-BBA3-270210C48C85}"/>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3510161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97EA-8ADC-0D84-F462-69F9A0704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322246-075F-86EB-D7EB-CA406F251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19462A-FD6A-E90C-2567-650997BB2F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4D8870-84B7-508F-7B1E-7A4C01FE05D5}"/>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462540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10825-1B60-F7BD-0951-09EB9685B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AC7F7-6DF8-289D-691A-E12C2211D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2708EC-2481-9A3E-E2C3-78FFB09425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AF03D9-ED23-51BB-BAEC-9A0A20A88E44}"/>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2840842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F9800-A980-0291-72C6-31B59E35D2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F6F4C-DCC5-E47B-AD9B-88E3C543B8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189C04-BF5E-6621-E573-E6F5855AE9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B38DCF-D3D0-88EC-01C9-DD8883BC981A}"/>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1707295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6746A-4EC5-CEC9-4A57-01A53F15E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143F6-4317-FC52-75F3-0E1EDD8A0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13983D-8CE2-3313-01A6-12F617DE48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7CE0A8-64E5-67E7-3A26-D8B6F84C1053}"/>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2271387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E4E27-04DA-A451-8241-D645FD495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8A3EF-AFBE-0B5E-9322-D956D82C65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2FB9A-6E57-087A-4E0C-6C2A1BB6D4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5909F8-6916-224B-480C-675528EA0AAC}"/>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3574463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29A21-943A-6152-583A-61F297194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A7236-7478-D8BE-2421-A20203149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6EC00-1A6D-2784-559D-356F6FF2C4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CA20EB-E82C-F026-C742-4D60D5024FC3}"/>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3451937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C3277-C308-8B81-C80C-CEDB2E75C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60BCB-2E9E-B23C-F337-6BF30FBE7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BDE834-D275-F09E-5158-EE51A55055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42FEA-A482-DFA6-48FE-779489F70770}"/>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186266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28EE6-2026-318A-E966-D17C2680A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9FF34-A750-4DAF-5AF5-513705822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C7A83A-D582-35A5-678A-78AC1181F4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701EF7-DE27-53B7-8801-91B66AA647A2}"/>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1469935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A48C4-FE6A-C354-D7A7-49E6C78E3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E931B3-8D26-5EA0-0573-32B021AF2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A2FA0-DD96-5E56-CB64-B3B196F027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160A34-D9F7-D93F-F0EB-D6A852444A6B}"/>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731179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AD4CB-37EA-616A-3C31-F3242C559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AC98E-BA0A-3B45-88A2-11B0197DB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9F2901-37E7-182D-1701-D035775EC0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0BD286-A0FF-88F0-9E63-48573A3A17E8}"/>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853214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17CD6-8427-E7A5-2CEA-682FF392D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8AC30B-DBAC-61D3-55EC-02DE1B80D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66496-8DDB-8AB5-6225-1C58362499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ED9ED-61BD-8ED2-3A9C-9DBC78D5F34C}"/>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3491709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C3B98-B89F-BDE1-0B2B-F087E4FBE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D7484-E49A-A8D0-3B34-E4A1039287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85D6B-C3C6-ACB6-F1DD-EDBE8E611E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368103-2774-58BC-7F18-376251EF5511}"/>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1203405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FDD5B-869E-8356-3C6A-CF547F2B2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B4E78-9EB9-6246-1617-121CD297D7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CF7A4-929B-FD07-96AB-1E8AB620DA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D4AB4E-D8E4-38EE-6AB7-818EB7B0032B}"/>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956183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D8F1F-53DF-6BD9-607F-9FC6342F0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1A5158-3AC3-4A9D-322E-C0F997ED3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D05EF-125D-60EA-6DE9-39C8C34799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7C1874-76D6-C255-867B-59A09069400B}"/>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910707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DDF8F-26B4-1B81-2227-70C9C3A88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93766F-481B-5892-A4A3-4FF942888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21C247-CD85-E419-E4BF-D28B15F069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28BCBA-C8E9-12B6-E41B-1A3C1455EFAB}"/>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2564466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DD359-6894-87A4-8DCD-1EE112BB6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DCD48-FCA3-697E-FA7B-D77868FD2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61D4CE-30AC-B673-7083-EDAA24DFD3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59C13E-A792-8843-17BC-BD46F880D6F5}"/>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22087349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2A017-2AB7-603E-7EB7-5FADCC170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45627-204E-CD6B-48C2-2805790A3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66767-2590-85B3-86E6-8A7192254C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5EC7E7-EC80-6F42-8F42-E75340C52ED9}"/>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1414735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04CE5-0DB6-CEAA-A35E-9380D63CA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598E3-8456-B8A6-62C8-FDD70206E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56707-7353-E21A-13A2-D1E7DFAC3B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B8480D-D545-39D1-DDEC-14C6630089C0}"/>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3797020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7AC38-D59B-C0C7-4884-C6E88F097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9DBEF4-40CE-1463-8954-904D900D3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EA0469-DE97-A8D4-C7B7-87D22D1415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382A65-BFDB-2969-083A-DC87B1913DD2}"/>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33043262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213E-2757-EC19-8778-F11F5369F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812631-604A-0BF7-2508-FD8A60246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02EF5-F777-8B54-099B-2F40C0244D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0BE42D-1FAE-C26D-2A2C-90F1A2C91B0A}"/>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3113831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5CC99-CEC7-7ED0-ACA8-CFB29CDEF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6FE48-CBDC-D2AD-979E-0FE1137F64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F30C5-6D6B-E0CF-4E6A-6B6A5D32D7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C67772-9DE8-7D50-BCF7-789994C303DC}"/>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3124635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E104C-2397-5432-09C6-0292472DF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AF5F9-CCD1-93F1-92BE-EA276CCB7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DCAAD-FC16-AEC3-80D9-C59D7EF561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DC757A-EDCB-94BE-3CAA-584ACFA14EEC}"/>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3534709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8E61-3836-6167-B530-34E356AF8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37D13-7A1D-6D7E-8E4E-4F4DEB357F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BCF35-6C8F-F529-440F-6948CC11CB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5DDDAC-BC2F-F9A6-C1B5-034BC3E9C2FD}"/>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1291551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B3BE6-880D-879E-05CE-1ED7B7174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DD1C5-6EED-D926-B031-0AC550B60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AD1FF-BA16-4EFA-458A-52F29FDFBE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7E4DB4-BB6D-C6E3-2C06-871AB44EDA17}"/>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1020549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DA64F-310B-0AD9-6E76-5927F6CC1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B2FFC-8883-F013-96DC-8A600D156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88232-CE0F-505F-25AE-CFF85DBF56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EA75F1-91FF-427B-3685-D375299A9BE1}"/>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35197682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03A3-3EE7-6C17-FA6B-0DE9AFD1C0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FB752-DAD9-6A5F-3FFD-1C8CDBEDF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0FEA9-8035-CC36-C5F5-18F9469C9F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D54D4F-A38A-92B3-9807-0E0CCD427F3F}"/>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3732732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30F68-D1D5-697C-3C82-BEFCA2014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F32B7-273E-6636-B31E-A39B3DA65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2BA18-11AB-F39E-43D7-9E0E554D29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6EB02E-A229-E86F-8943-002A404D473A}"/>
              </a:ext>
            </a:extLst>
          </p:cNvPr>
          <p:cNvSpPr>
            <a:spLocks noGrp="1"/>
          </p:cNvSpPr>
          <p:nvPr>
            <p:ph type="sldNum" sz="quarter" idx="5"/>
          </p:nvPr>
        </p:nvSpPr>
        <p:spPr/>
        <p:txBody>
          <a:bodyPr/>
          <a:lstStyle/>
          <a:p>
            <a:fld id="{663C87DA-5334-EE43-AEDD-3F6C6E681030}" type="slidenum">
              <a:rPr lang="en-US" smtClean="0"/>
              <a:t>38</a:t>
            </a:fld>
            <a:endParaRPr lang="en-US"/>
          </a:p>
        </p:txBody>
      </p:sp>
    </p:spTree>
    <p:extLst>
      <p:ext uri="{BB962C8B-B14F-4D97-AF65-F5344CB8AC3E}">
        <p14:creationId xmlns:p14="http://schemas.microsoft.com/office/powerpoint/2010/main" val="112820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hyperlink" Target="https://youtu.be/XSjWaz3XQc8"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20E3D-7E87-19AA-4D11-2CC7F9AEE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A00CD-65E2-5BE4-BBB2-7B0E8AD7795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558ED31-4D81-9EBA-D6A3-8142514BED1D}"/>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5CE2538C-E1E4-B934-82B3-1D9DA13C6102}"/>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9D8CC267-4D9C-4488-522C-C15E20AE3847}"/>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6</a:t>
            </a:r>
          </a:p>
        </p:txBody>
      </p:sp>
      <p:sp>
        <p:nvSpPr>
          <p:cNvPr id="6" name="TextBox 5">
            <a:extLst>
              <a:ext uri="{FF2B5EF4-FFF2-40B4-BE49-F238E27FC236}">
                <a16:creationId xmlns:a16="http://schemas.microsoft.com/office/drawing/2014/main" id="{9928D53C-664B-8F42-DE6B-6617580CE208}"/>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6</a:t>
            </a:r>
          </a:p>
        </p:txBody>
      </p:sp>
      <p:pic>
        <p:nvPicPr>
          <p:cNvPr id="9" name="Graphic 8" descr="Bamboo with solid fill">
            <a:hlinkClick r:id="rId4"/>
            <a:extLst>
              <a:ext uri="{FF2B5EF4-FFF2-40B4-BE49-F238E27FC236}">
                <a16:creationId xmlns:a16="http://schemas.microsoft.com/office/drawing/2014/main" id="{BC273370-A405-14B2-EDD8-70B3599B50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179671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1DFF0-371D-0C55-5D72-5037FB881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47CE3-EA07-52C5-7423-45D8AF3A4C26}"/>
              </a:ext>
            </a:extLst>
          </p:cNvPr>
          <p:cNvSpPr>
            <a:spLocks noGrp="1"/>
          </p:cNvSpPr>
          <p:nvPr>
            <p:ph type="title"/>
          </p:nvPr>
        </p:nvSpPr>
        <p:spPr>
          <a:xfrm>
            <a:off x="1640156" y="332010"/>
            <a:ext cx="10259744" cy="855412"/>
          </a:xfrm>
        </p:spPr>
        <p:txBody>
          <a:bodyPr>
            <a:noAutofit/>
          </a:bodyPr>
          <a:lstStyle/>
          <a:p>
            <a:r>
              <a:rPr lang="en-US" b="1" dirty="0"/>
              <a:t>Genesis 6:5-7</a:t>
            </a:r>
          </a:p>
        </p:txBody>
      </p:sp>
      <p:sp>
        <p:nvSpPr>
          <p:cNvPr id="12" name="Content Placeholder 2">
            <a:extLst>
              <a:ext uri="{FF2B5EF4-FFF2-40B4-BE49-F238E27FC236}">
                <a16:creationId xmlns:a16="http://schemas.microsoft.com/office/drawing/2014/main" id="{D42FF5B6-61BD-9735-7354-886E0441B3D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rgbClr val="000000"/>
                </a:solidFill>
              </a:rPr>
              <a:t>The Lord saw that the wickedness of man was great in the earth, and that every intention of the thoughts of his heart was only evil continually. 6 And the Lord regretted that he had made man on the earth, and it grieved him to his heart. 7 So the Lord said, “I will blot out man whom I have created from the face of the land, man and animals and creeping things and birds of the heavens, for I am sorry that I have made them.”</a:t>
            </a:r>
          </a:p>
          <a:p>
            <a:pPr lvl="1"/>
            <a:r>
              <a:rPr lang="en-US" sz="2200" dirty="0">
                <a:solidFill>
                  <a:srgbClr val="000000"/>
                </a:solidFill>
              </a:rPr>
              <a:t>God FELT sorry and was grieved</a:t>
            </a:r>
          </a:p>
          <a:p>
            <a:pPr lvl="2"/>
            <a:r>
              <a:rPr lang="en-US" sz="2200" dirty="0">
                <a:solidFill>
                  <a:srgbClr val="000000"/>
                </a:solidFill>
              </a:rPr>
              <a:t>Wickedness-</a:t>
            </a:r>
            <a:r>
              <a:rPr lang="en-US" sz="2200" dirty="0" err="1">
                <a:solidFill>
                  <a:srgbClr val="000000"/>
                </a:solidFill>
              </a:rPr>
              <a:t>Raah</a:t>
            </a:r>
            <a:r>
              <a:rPr lang="en-US" sz="2200" dirty="0">
                <a:solidFill>
                  <a:srgbClr val="000000"/>
                </a:solidFill>
              </a:rPr>
              <a:t>: Evil, misery, distress, violence, disaster</a:t>
            </a:r>
          </a:p>
          <a:p>
            <a:pPr lvl="1"/>
            <a:r>
              <a:rPr lang="en-US" sz="2600" dirty="0">
                <a:solidFill>
                  <a:srgbClr val="000000"/>
                </a:solidFill>
              </a:rPr>
              <a:t>QUESTION? Did God just now happen to notice?</a:t>
            </a:r>
          </a:p>
          <a:p>
            <a:pPr lvl="1"/>
            <a:r>
              <a:rPr lang="en-US" sz="2200" i="1" dirty="0">
                <a:solidFill>
                  <a:srgbClr val="000000"/>
                </a:solidFill>
              </a:rPr>
              <a:t>Heb 4:13 (NLT), 13 Nothing in all creation is hidden from God. Everything is naked and exposed before his eyes, and he is the one to whom we are accountable.</a:t>
            </a:r>
          </a:p>
        </p:txBody>
      </p:sp>
    </p:spTree>
    <p:extLst>
      <p:ext uri="{BB962C8B-B14F-4D97-AF65-F5344CB8AC3E}">
        <p14:creationId xmlns:p14="http://schemas.microsoft.com/office/powerpoint/2010/main" val="240599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EAA04-A9D0-BC55-02A8-1F48FA9ED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F4DDB-EE7A-D8D9-0B7D-01280D575BBB}"/>
              </a:ext>
            </a:extLst>
          </p:cNvPr>
          <p:cNvSpPr>
            <a:spLocks noGrp="1"/>
          </p:cNvSpPr>
          <p:nvPr>
            <p:ph type="title"/>
          </p:nvPr>
        </p:nvSpPr>
        <p:spPr>
          <a:xfrm>
            <a:off x="1640156" y="332010"/>
            <a:ext cx="10259744" cy="855412"/>
          </a:xfrm>
        </p:spPr>
        <p:txBody>
          <a:bodyPr>
            <a:noAutofit/>
          </a:bodyPr>
          <a:lstStyle/>
          <a:p>
            <a:r>
              <a:rPr lang="en-US" b="1" dirty="0"/>
              <a:t>Genesis 6:5-7</a:t>
            </a:r>
          </a:p>
        </p:txBody>
      </p:sp>
      <p:sp>
        <p:nvSpPr>
          <p:cNvPr id="12" name="Content Placeholder 2">
            <a:extLst>
              <a:ext uri="{FF2B5EF4-FFF2-40B4-BE49-F238E27FC236}">
                <a16:creationId xmlns:a16="http://schemas.microsoft.com/office/drawing/2014/main" id="{FD94EFAE-DB12-14DC-A9AF-4235346B053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Sin compounded by intentional demonic involvement</a:t>
            </a:r>
          </a:p>
          <a:p>
            <a:pPr lvl="1"/>
            <a:r>
              <a:rPr lang="en-US" sz="2200" dirty="0">
                <a:solidFill>
                  <a:srgbClr val="000000"/>
                </a:solidFill>
              </a:rPr>
              <a:t>Man’s “every intent of the thoughts” were nothing but evil continually</a:t>
            </a:r>
          </a:p>
          <a:p>
            <a:pPr lvl="2"/>
            <a:r>
              <a:rPr lang="en-US" sz="2000" b="1" dirty="0">
                <a:solidFill>
                  <a:srgbClr val="000000"/>
                </a:solidFill>
              </a:rPr>
              <a:t>Every</a:t>
            </a:r>
            <a:r>
              <a:rPr lang="en-US" sz="2000" dirty="0">
                <a:solidFill>
                  <a:srgbClr val="000000"/>
                </a:solidFill>
              </a:rPr>
              <a:t>-(</a:t>
            </a:r>
            <a:r>
              <a:rPr lang="en-US" sz="2000" dirty="0" err="1">
                <a:solidFill>
                  <a:srgbClr val="000000"/>
                </a:solidFill>
              </a:rPr>
              <a:t>kol</a:t>
            </a:r>
            <a:r>
              <a:rPr lang="en-US" sz="2000" dirty="0">
                <a:solidFill>
                  <a:srgbClr val="000000"/>
                </a:solidFill>
              </a:rPr>
              <a:t>) all</a:t>
            </a:r>
          </a:p>
          <a:p>
            <a:pPr lvl="2"/>
            <a:r>
              <a:rPr lang="en-US" sz="2000" b="1" dirty="0">
                <a:solidFill>
                  <a:srgbClr val="000000"/>
                </a:solidFill>
              </a:rPr>
              <a:t>Intention</a:t>
            </a:r>
            <a:r>
              <a:rPr lang="en-US" sz="2000" dirty="0">
                <a:solidFill>
                  <a:srgbClr val="000000"/>
                </a:solidFill>
              </a:rPr>
              <a:t>-construction, framework, purpose</a:t>
            </a:r>
          </a:p>
          <a:p>
            <a:pPr lvl="2"/>
            <a:r>
              <a:rPr lang="en-US" sz="2000" b="1" dirty="0">
                <a:solidFill>
                  <a:srgbClr val="000000"/>
                </a:solidFill>
              </a:rPr>
              <a:t>Thoughts</a:t>
            </a:r>
            <a:r>
              <a:rPr lang="en-US" sz="2000" dirty="0">
                <a:solidFill>
                  <a:srgbClr val="000000"/>
                </a:solidFill>
              </a:rPr>
              <a:t>-inventions, designs, schemes</a:t>
            </a:r>
          </a:p>
          <a:p>
            <a:pPr lvl="2"/>
            <a:r>
              <a:rPr lang="en-US" sz="2000" b="1" dirty="0">
                <a:solidFill>
                  <a:srgbClr val="000000"/>
                </a:solidFill>
              </a:rPr>
              <a:t>Heart</a:t>
            </a:r>
            <a:r>
              <a:rPr lang="en-US" sz="2000" dirty="0">
                <a:solidFill>
                  <a:srgbClr val="000000"/>
                </a:solidFill>
              </a:rPr>
              <a:t>-inner man, mind, will, emotions</a:t>
            </a:r>
          </a:p>
          <a:p>
            <a:pPr lvl="2"/>
            <a:r>
              <a:rPr lang="en-US" sz="2000" b="1" dirty="0">
                <a:solidFill>
                  <a:srgbClr val="000000"/>
                </a:solidFill>
              </a:rPr>
              <a:t>Only</a:t>
            </a:r>
            <a:r>
              <a:rPr lang="en-US" sz="2000" dirty="0">
                <a:solidFill>
                  <a:srgbClr val="000000"/>
                </a:solidFill>
              </a:rPr>
              <a:t>-altogether without exception, nothing but </a:t>
            </a:r>
            <a:r>
              <a:rPr lang="en-US" sz="2000" b="1" dirty="0">
                <a:solidFill>
                  <a:srgbClr val="000000"/>
                </a:solidFill>
              </a:rPr>
              <a:t>Evil</a:t>
            </a:r>
            <a:endParaRPr lang="en-US" sz="2000" dirty="0">
              <a:solidFill>
                <a:srgbClr val="000000"/>
              </a:solidFill>
            </a:endParaRPr>
          </a:p>
          <a:p>
            <a:pPr lvl="2"/>
            <a:r>
              <a:rPr lang="en-US" sz="2000" b="1" dirty="0">
                <a:solidFill>
                  <a:srgbClr val="000000"/>
                </a:solidFill>
              </a:rPr>
              <a:t>Continually</a:t>
            </a:r>
            <a:r>
              <a:rPr lang="en-US" sz="2000" dirty="0">
                <a:solidFill>
                  <a:srgbClr val="000000"/>
                </a:solidFill>
              </a:rPr>
              <a:t>-(</a:t>
            </a:r>
            <a:r>
              <a:rPr lang="en-US" sz="2000" dirty="0" err="1">
                <a:solidFill>
                  <a:srgbClr val="000000"/>
                </a:solidFill>
              </a:rPr>
              <a:t>kol-yom</a:t>
            </a:r>
            <a:r>
              <a:rPr lang="en-US" sz="2000" dirty="0">
                <a:solidFill>
                  <a:srgbClr val="000000"/>
                </a:solidFill>
              </a:rPr>
              <a:t>) all, always, “all day long”, “every day”, 24/7</a:t>
            </a:r>
          </a:p>
          <a:p>
            <a:pPr lvl="1"/>
            <a:r>
              <a:rPr lang="en-US" sz="2200" b="1" i="1" dirty="0">
                <a:solidFill>
                  <a:srgbClr val="000000"/>
                </a:solidFill>
              </a:rPr>
              <a:t>Gen 6:6, The Lord regretted that he had made man on the earth, and it grieved him to his heart</a:t>
            </a:r>
          </a:p>
          <a:p>
            <a:pPr lvl="2"/>
            <a:r>
              <a:rPr lang="en-US" sz="2000" dirty="0">
                <a:solidFill>
                  <a:srgbClr val="000000"/>
                </a:solidFill>
              </a:rPr>
              <a:t>QUESTION? Why would God feel sadness? What is God’s heart about this?</a:t>
            </a:r>
          </a:p>
          <a:p>
            <a:pPr lvl="1"/>
            <a:r>
              <a:rPr lang="en-US" sz="2200" dirty="0">
                <a:solidFill>
                  <a:srgbClr val="000000"/>
                </a:solidFill>
              </a:rPr>
              <a:t>The NLT renders it this way: “It broke his heart”.</a:t>
            </a:r>
            <a:endParaRPr lang="en-US" sz="2000" dirty="0">
              <a:solidFill>
                <a:srgbClr val="000000"/>
              </a:solidFill>
            </a:endParaRPr>
          </a:p>
        </p:txBody>
      </p:sp>
    </p:spTree>
    <p:extLst>
      <p:ext uri="{BB962C8B-B14F-4D97-AF65-F5344CB8AC3E}">
        <p14:creationId xmlns:p14="http://schemas.microsoft.com/office/powerpoint/2010/main" val="95749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07462-CD60-68B0-720B-D9FBADCAF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8BA95-BAAC-7FC3-23E9-B0D66BEC6282}"/>
              </a:ext>
            </a:extLst>
          </p:cNvPr>
          <p:cNvSpPr>
            <a:spLocks noGrp="1"/>
          </p:cNvSpPr>
          <p:nvPr>
            <p:ph type="title"/>
          </p:nvPr>
        </p:nvSpPr>
        <p:spPr>
          <a:xfrm>
            <a:off x="1640156" y="332010"/>
            <a:ext cx="10259744" cy="855412"/>
          </a:xfrm>
        </p:spPr>
        <p:txBody>
          <a:bodyPr>
            <a:noAutofit/>
          </a:bodyPr>
          <a:lstStyle/>
          <a:p>
            <a:r>
              <a:rPr lang="en-US" b="1" dirty="0"/>
              <a:t>What is God’s heart about wickedness?</a:t>
            </a:r>
          </a:p>
        </p:txBody>
      </p:sp>
      <p:sp>
        <p:nvSpPr>
          <p:cNvPr id="12" name="Content Placeholder 2">
            <a:extLst>
              <a:ext uri="{FF2B5EF4-FFF2-40B4-BE49-F238E27FC236}">
                <a16:creationId xmlns:a16="http://schemas.microsoft.com/office/drawing/2014/main" id="{CB4CFCCB-8F0A-9230-59F2-92648725F11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err="1">
                <a:solidFill>
                  <a:srgbClr val="000000"/>
                </a:solidFill>
              </a:rPr>
              <a:t>Ez</a:t>
            </a:r>
            <a:r>
              <a:rPr lang="en-US" sz="2400" i="1" dirty="0">
                <a:solidFill>
                  <a:srgbClr val="000000"/>
                </a:solidFill>
              </a:rPr>
              <a:t> 33:11, 11 As surely as I live, says the Sovereign LORD, I take no pleasure in the death of wicked people. I only want them to turn from their wicked ways so they can live. Turn! Turn from your wickedness, O people of Israel! Why should you die?</a:t>
            </a:r>
          </a:p>
          <a:p>
            <a:r>
              <a:rPr lang="en-US" sz="2400" i="1" dirty="0">
                <a:solidFill>
                  <a:srgbClr val="000000"/>
                </a:solidFill>
              </a:rPr>
              <a:t>Mat 23:37, “Jerusalem, Jerusalem, who kills the prophets and stones those who are sent to her! How often I wanted to gather your children together, the way a hen gathers her chicks under her wings, and you were unwilling.</a:t>
            </a:r>
          </a:p>
          <a:p>
            <a:r>
              <a:rPr lang="en-US" sz="2400" i="1" dirty="0">
                <a:solidFill>
                  <a:srgbClr val="000000"/>
                </a:solidFill>
              </a:rPr>
              <a:t>Gen 6:7, The LORD said, “I will blot out man whom I have created from the face of the land, from man to animals to creeping things and to birds of the [a]sky; for I am sorry that I have made them.”</a:t>
            </a:r>
          </a:p>
          <a:p>
            <a:r>
              <a:rPr lang="en-US" sz="2400" dirty="0">
                <a:solidFill>
                  <a:srgbClr val="000000"/>
                </a:solidFill>
              </a:rPr>
              <a:t>God DECIDED to do something</a:t>
            </a:r>
          </a:p>
          <a:p>
            <a:r>
              <a:rPr lang="en-US" sz="2400" dirty="0">
                <a:solidFill>
                  <a:srgbClr val="000000"/>
                </a:solidFill>
              </a:rPr>
              <a:t>QUESTION? Why does God have to do something?</a:t>
            </a:r>
            <a:endParaRPr lang="en-US" sz="2000" dirty="0">
              <a:solidFill>
                <a:srgbClr val="000000"/>
              </a:solidFill>
            </a:endParaRPr>
          </a:p>
        </p:txBody>
      </p:sp>
    </p:spTree>
    <p:extLst>
      <p:ext uri="{BB962C8B-B14F-4D97-AF65-F5344CB8AC3E}">
        <p14:creationId xmlns:p14="http://schemas.microsoft.com/office/powerpoint/2010/main" val="189796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9527-C908-80FA-CADD-326014285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EBE65-102F-362F-1D1D-ECEB97198340}"/>
              </a:ext>
            </a:extLst>
          </p:cNvPr>
          <p:cNvSpPr>
            <a:spLocks noGrp="1"/>
          </p:cNvSpPr>
          <p:nvPr>
            <p:ph type="title"/>
          </p:nvPr>
        </p:nvSpPr>
        <p:spPr>
          <a:xfrm>
            <a:off x="1640156" y="332010"/>
            <a:ext cx="10259744" cy="855412"/>
          </a:xfrm>
        </p:spPr>
        <p:txBody>
          <a:bodyPr>
            <a:noAutofit/>
          </a:bodyPr>
          <a:lstStyle/>
          <a:p>
            <a:r>
              <a:rPr lang="en-US" b="1" dirty="0"/>
              <a:t>Why a flood?</a:t>
            </a:r>
          </a:p>
        </p:txBody>
      </p:sp>
      <p:sp>
        <p:nvSpPr>
          <p:cNvPr id="12" name="Content Placeholder 2">
            <a:extLst>
              <a:ext uri="{FF2B5EF4-FFF2-40B4-BE49-F238E27FC236}">
                <a16:creationId xmlns:a16="http://schemas.microsoft.com/office/drawing/2014/main" id="{CBEF4C2B-2ECB-F427-276B-6B3173DB83A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rgbClr val="000000"/>
                </a:solidFill>
              </a:rPr>
              <a:t>It says God will “blot out” (Heb. “</a:t>
            </a:r>
            <a:r>
              <a:rPr lang="en-US" sz="2400" i="1" dirty="0" err="1">
                <a:solidFill>
                  <a:srgbClr val="000000"/>
                </a:solidFill>
              </a:rPr>
              <a:t>maha</a:t>
            </a:r>
            <a:r>
              <a:rPr lang="en-US" sz="2400" i="1" dirty="0">
                <a:solidFill>
                  <a:srgbClr val="000000"/>
                </a:solidFill>
              </a:rPr>
              <a:t>”)</a:t>
            </a:r>
          </a:p>
          <a:p>
            <a:pPr lvl="1"/>
            <a:r>
              <a:rPr lang="en-US" sz="2200" i="1" dirty="0">
                <a:solidFill>
                  <a:srgbClr val="000000"/>
                </a:solidFill>
              </a:rPr>
              <a:t>means to completely erase without a trace</a:t>
            </a:r>
          </a:p>
          <a:p>
            <a:pPr lvl="1"/>
            <a:r>
              <a:rPr lang="en-US" sz="2200" i="1" dirty="0">
                <a:solidFill>
                  <a:srgbClr val="000000"/>
                </a:solidFill>
              </a:rPr>
              <a:t>to abolish, destroy, to rub off any evidence of what was</a:t>
            </a:r>
            <a:endParaRPr lang="en-US" sz="2400" i="1" dirty="0">
              <a:solidFill>
                <a:srgbClr val="000000"/>
              </a:solidFill>
            </a:endParaRPr>
          </a:p>
          <a:p>
            <a:r>
              <a:rPr lang="en-US" sz="2400" i="1" dirty="0">
                <a:solidFill>
                  <a:srgbClr val="000000"/>
                </a:solidFill>
              </a:rPr>
              <a:t>QUESTION? How would a global flood accomplish this purpose?</a:t>
            </a:r>
          </a:p>
          <a:p>
            <a:r>
              <a:rPr lang="en-US" sz="2400" i="1" dirty="0">
                <a:solidFill>
                  <a:srgbClr val="000000"/>
                </a:solidFill>
              </a:rPr>
              <a:t>QUESTION? Why aren’t there billions of people fossilized in the geologic record?</a:t>
            </a:r>
          </a:p>
          <a:p>
            <a:r>
              <a:rPr lang="en-US" sz="2400" i="1" dirty="0">
                <a:solidFill>
                  <a:srgbClr val="000000"/>
                </a:solidFill>
              </a:rPr>
              <a:t>Fossils only form under a very specific set of conditions</a:t>
            </a:r>
          </a:p>
          <a:p>
            <a:pPr lvl="1"/>
            <a:r>
              <a:rPr lang="en-US" sz="2200" i="1" dirty="0">
                <a:solidFill>
                  <a:srgbClr val="000000"/>
                </a:solidFill>
              </a:rPr>
              <a:t>Instant burial in water</a:t>
            </a:r>
          </a:p>
          <a:p>
            <a:pPr lvl="1"/>
            <a:r>
              <a:rPr lang="en-US" sz="2200" i="1" dirty="0">
                <a:solidFill>
                  <a:srgbClr val="000000"/>
                </a:solidFill>
              </a:rPr>
              <a:t>High pressure</a:t>
            </a:r>
          </a:p>
          <a:p>
            <a:pPr lvl="1"/>
            <a:r>
              <a:rPr lang="en-US" sz="2200" i="1" dirty="0">
                <a:solidFill>
                  <a:srgbClr val="000000"/>
                </a:solidFill>
              </a:rPr>
              <a:t>Lack of oxygen (oxygen quickly destroys organic matter)</a:t>
            </a:r>
          </a:p>
          <a:p>
            <a:pPr lvl="1"/>
            <a:r>
              <a:rPr lang="en-US" sz="2200" i="1" dirty="0">
                <a:solidFill>
                  <a:srgbClr val="000000"/>
                </a:solidFill>
              </a:rPr>
              <a:t>Mineralization of organic materials</a:t>
            </a:r>
            <a:endParaRPr lang="en-US" sz="1800" dirty="0">
              <a:solidFill>
                <a:srgbClr val="000000"/>
              </a:solidFill>
            </a:endParaRPr>
          </a:p>
        </p:txBody>
      </p:sp>
    </p:spTree>
    <p:extLst>
      <p:ext uri="{BB962C8B-B14F-4D97-AF65-F5344CB8AC3E}">
        <p14:creationId xmlns:p14="http://schemas.microsoft.com/office/powerpoint/2010/main" val="233436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E3DD-1656-68D6-04E1-65F7A0624D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15877-B505-4F3A-3378-70740D3BA96C}"/>
              </a:ext>
            </a:extLst>
          </p:cNvPr>
          <p:cNvSpPr>
            <a:spLocks noGrp="1"/>
          </p:cNvSpPr>
          <p:nvPr>
            <p:ph type="title"/>
          </p:nvPr>
        </p:nvSpPr>
        <p:spPr>
          <a:xfrm>
            <a:off x="1640156" y="332010"/>
            <a:ext cx="10259744" cy="855412"/>
          </a:xfrm>
        </p:spPr>
        <p:txBody>
          <a:bodyPr>
            <a:noAutofit/>
          </a:bodyPr>
          <a:lstStyle/>
          <a:p>
            <a:r>
              <a:rPr lang="en-US" b="1" dirty="0"/>
              <a:t>What does the fossil record reveal?</a:t>
            </a:r>
          </a:p>
        </p:txBody>
      </p:sp>
      <p:sp>
        <p:nvSpPr>
          <p:cNvPr id="12" name="Content Placeholder 2">
            <a:extLst>
              <a:ext uri="{FF2B5EF4-FFF2-40B4-BE49-F238E27FC236}">
                <a16:creationId xmlns:a16="http://schemas.microsoft.com/office/drawing/2014/main" id="{9940B74D-AFAE-852D-6E43-F1668F4B5EB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Scientific studies of the fossil record have shown the following:</a:t>
            </a:r>
          </a:p>
          <a:p>
            <a:pPr lvl="1"/>
            <a:r>
              <a:rPr lang="en-US" sz="2200" dirty="0">
                <a:solidFill>
                  <a:srgbClr val="000000"/>
                </a:solidFill>
              </a:rPr>
              <a:t>95% of all fossils are marine shellfish, oysters, clams, trilobites,</a:t>
            </a:r>
          </a:p>
          <a:p>
            <a:pPr lvl="1"/>
            <a:r>
              <a:rPr lang="en-US" sz="2200" dirty="0">
                <a:solidFill>
                  <a:srgbClr val="000000"/>
                </a:solidFill>
              </a:rPr>
              <a:t>95% of the remaining 5% are algae and plants (oil and coal)</a:t>
            </a:r>
          </a:p>
          <a:p>
            <a:pPr lvl="1"/>
            <a:r>
              <a:rPr lang="en-US" sz="2200" dirty="0">
                <a:solidFill>
                  <a:srgbClr val="000000"/>
                </a:solidFill>
              </a:rPr>
              <a:t>95% of the remaining 5% are other invertebrates, insects</a:t>
            </a:r>
          </a:p>
          <a:p>
            <a:pPr lvl="1"/>
            <a:r>
              <a:rPr lang="en-US" sz="2200" dirty="0">
                <a:solidFill>
                  <a:srgbClr val="000000"/>
                </a:solidFill>
              </a:rPr>
              <a:t>95% of the remaining 5% are mostly fish, and a few dinosaurs</a:t>
            </a:r>
          </a:p>
          <a:p>
            <a:pPr lvl="1"/>
            <a:r>
              <a:rPr lang="en-US" sz="2200" dirty="0">
                <a:solidFill>
                  <a:srgbClr val="000000"/>
                </a:solidFill>
              </a:rPr>
              <a:t>The remaining 5% or so are mammals (mammoths, sabretooth tigers)</a:t>
            </a:r>
          </a:p>
          <a:p>
            <a:pPr lvl="2"/>
            <a:r>
              <a:rPr lang="en-US" sz="2000" dirty="0">
                <a:solidFill>
                  <a:srgbClr val="000000"/>
                </a:solidFill>
              </a:rPr>
              <a:t>about 0.000625% - six ten-thousandths of a percent</a:t>
            </a:r>
          </a:p>
          <a:p>
            <a:r>
              <a:rPr lang="en-US" sz="2400" dirty="0">
                <a:solidFill>
                  <a:srgbClr val="000000"/>
                </a:solidFill>
              </a:rPr>
              <a:t>Of that six-ten-thousandths of a percent, human fossils are virtually non-existent, and are usually pieced together from single scattered bones or bone fragments</a:t>
            </a:r>
          </a:p>
          <a:p>
            <a:r>
              <a:rPr lang="en-US" sz="2400" dirty="0">
                <a:solidFill>
                  <a:srgbClr val="000000"/>
                </a:solidFill>
              </a:rPr>
              <a:t>Ever heard of “Lucy”?</a:t>
            </a:r>
          </a:p>
          <a:p>
            <a:r>
              <a:rPr lang="en-US" sz="2400" dirty="0">
                <a:solidFill>
                  <a:srgbClr val="000000"/>
                </a:solidFill>
              </a:rPr>
              <a:t>She’s considered a fossilized “transitional form” or “missing link”</a:t>
            </a:r>
            <a:endParaRPr lang="en-US" sz="1800" dirty="0">
              <a:solidFill>
                <a:srgbClr val="000000"/>
              </a:solidFill>
            </a:endParaRPr>
          </a:p>
        </p:txBody>
      </p:sp>
    </p:spTree>
    <p:extLst>
      <p:ext uri="{BB962C8B-B14F-4D97-AF65-F5344CB8AC3E}">
        <p14:creationId xmlns:p14="http://schemas.microsoft.com/office/powerpoint/2010/main" val="164387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6DCFF-A81C-0423-694F-E2E689A2A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1A230-A628-D167-3942-19F152536774}"/>
              </a:ext>
            </a:extLst>
          </p:cNvPr>
          <p:cNvSpPr>
            <a:spLocks noGrp="1"/>
          </p:cNvSpPr>
          <p:nvPr>
            <p:ph type="title"/>
          </p:nvPr>
        </p:nvSpPr>
        <p:spPr>
          <a:xfrm>
            <a:off x="1640156" y="332010"/>
            <a:ext cx="10259744" cy="855412"/>
          </a:xfrm>
        </p:spPr>
        <p:txBody>
          <a:bodyPr>
            <a:noAutofit/>
          </a:bodyPr>
          <a:lstStyle/>
          <a:p>
            <a:r>
              <a:rPr lang="en-US" b="1" dirty="0"/>
              <a:t>The Lucy Fossil</a:t>
            </a:r>
          </a:p>
        </p:txBody>
      </p:sp>
      <p:sp>
        <p:nvSpPr>
          <p:cNvPr id="12" name="Content Placeholder 2">
            <a:extLst>
              <a:ext uri="{FF2B5EF4-FFF2-40B4-BE49-F238E27FC236}">
                <a16:creationId xmlns:a16="http://schemas.microsoft.com/office/drawing/2014/main" id="{F2A29D27-EC27-E90B-514A-515691A4BBC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1800" dirty="0">
              <a:solidFill>
                <a:srgbClr val="000000"/>
              </a:solidFill>
            </a:endParaRPr>
          </a:p>
        </p:txBody>
      </p:sp>
      <p:pic>
        <p:nvPicPr>
          <p:cNvPr id="1026" name="Picture 2">
            <a:extLst>
              <a:ext uri="{FF2B5EF4-FFF2-40B4-BE49-F238E27FC236}">
                <a16:creationId xmlns:a16="http://schemas.microsoft.com/office/drawing/2014/main" id="{ADB1C479-5B26-AA3E-9CE6-BFCA84EA9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7498" y="332010"/>
            <a:ext cx="2601014" cy="6287845"/>
          </a:xfrm>
          <a:prstGeom prst="rect">
            <a:avLst/>
          </a:prstGeom>
          <a:noFill/>
          <a:ln w="22225">
            <a:solidFill>
              <a:schemeClr val="tx1"/>
            </a:solidFill>
          </a:ln>
          <a:effectLst>
            <a:outerShdw blurRad="50800" dist="156767"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6B2F8B0-ABDA-2722-0D7E-98042E62655E}"/>
              </a:ext>
            </a:extLst>
          </p:cNvPr>
          <p:cNvSpPr txBox="1"/>
          <p:nvPr/>
        </p:nvSpPr>
        <p:spPr>
          <a:xfrm>
            <a:off x="1914861" y="1280160"/>
            <a:ext cx="5550946" cy="5078313"/>
          </a:xfrm>
          <a:prstGeom prst="rect">
            <a:avLst/>
          </a:prstGeom>
          <a:noFill/>
        </p:spPr>
        <p:txBody>
          <a:bodyPr wrap="square" rtlCol="0">
            <a:spAutoFit/>
          </a:bodyPr>
          <a:lstStyle/>
          <a:p>
            <a:r>
              <a:rPr lang="en-US" i="1" dirty="0"/>
              <a:t>“Lucy was found by Donald Johanson and Tom Gray on November 24, 1974, at the site of Hadar in Ethiopia. They had taken a Land Rover out that day to map in another locality. After a long, hot morning of mapping and surveying for fossils, they decided to head back to the vehicle. Johanson suggested taking an alternate route back to the Land Rover, through a nearby gully. Within moments, he spotted a right proximal ulna (forearm bone) and quickly identified it as a hominid. Shortly thereafter, he saw an occipital (skull) bone, then a femur, some ribs, a pelvis, and the lower jaw. Two weeks later, after many hours of excavation, screening, and sorting, several hundred fragments of bone had been recovered, representing 40 percent of a single hominid skeleton.” – The Institute of Human Origins</a:t>
            </a:r>
          </a:p>
        </p:txBody>
      </p:sp>
    </p:spTree>
    <p:extLst>
      <p:ext uri="{BB962C8B-B14F-4D97-AF65-F5344CB8AC3E}">
        <p14:creationId xmlns:p14="http://schemas.microsoft.com/office/powerpoint/2010/main" val="232835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BE056-7226-1CB7-E4B4-03AD5C6CC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C48A29-BBF8-AE1C-20E1-9AD15C6057E1}"/>
              </a:ext>
            </a:extLst>
          </p:cNvPr>
          <p:cNvSpPr>
            <a:spLocks noGrp="1"/>
          </p:cNvSpPr>
          <p:nvPr>
            <p:ph type="title"/>
          </p:nvPr>
        </p:nvSpPr>
        <p:spPr>
          <a:xfrm>
            <a:off x="1640156" y="332010"/>
            <a:ext cx="10259744" cy="855412"/>
          </a:xfrm>
        </p:spPr>
        <p:txBody>
          <a:bodyPr>
            <a:noAutofit/>
          </a:bodyPr>
          <a:lstStyle/>
          <a:p>
            <a:r>
              <a:rPr lang="en-US" b="1" dirty="0"/>
              <a:t>The Lucy “Reconstruction”</a:t>
            </a:r>
          </a:p>
        </p:txBody>
      </p:sp>
      <p:sp>
        <p:nvSpPr>
          <p:cNvPr id="12" name="Content Placeholder 2">
            <a:extLst>
              <a:ext uri="{FF2B5EF4-FFF2-40B4-BE49-F238E27FC236}">
                <a16:creationId xmlns:a16="http://schemas.microsoft.com/office/drawing/2014/main" id="{CF18BE8D-B903-43A3-7766-ECC8DC86AF61}"/>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1800" dirty="0">
              <a:solidFill>
                <a:srgbClr val="000000"/>
              </a:solidFill>
            </a:endParaRPr>
          </a:p>
        </p:txBody>
      </p:sp>
      <p:pic>
        <p:nvPicPr>
          <p:cNvPr id="3074" name="Picture 2">
            <a:extLst>
              <a:ext uri="{FF2B5EF4-FFF2-40B4-BE49-F238E27FC236}">
                <a16:creationId xmlns:a16="http://schemas.microsoft.com/office/drawing/2014/main" id="{6529B35E-AA9D-9016-B9E6-9E4060093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826" y="169018"/>
            <a:ext cx="4050074" cy="6359985"/>
          </a:xfrm>
          <a:prstGeom prst="rect">
            <a:avLst/>
          </a:prstGeom>
          <a:noFill/>
          <a:effectLst>
            <a:outerShdw blurRad="50800" dist="170893"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CA5B42-032A-9D73-67DD-AEC060507009}"/>
              </a:ext>
            </a:extLst>
          </p:cNvPr>
          <p:cNvSpPr txBox="1"/>
          <p:nvPr/>
        </p:nvSpPr>
        <p:spPr>
          <a:xfrm>
            <a:off x="1914861" y="1280160"/>
            <a:ext cx="5550946" cy="2862322"/>
          </a:xfrm>
          <a:prstGeom prst="rect">
            <a:avLst/>
          </a:prstGeom>
          <a:noFill/>
        </p:spPr>
        <p:txBody>
          <a:bodyPr wrap="square" rtlCol="0">
            <a:spAutoFit/>
          </a:bodyPr>
          <a:lstStyle/>
          <a:p>
            <a:r>
              <a:rPr lang="en-US" i="1" dirty="0"/>
              <a:t>“Lucy, discovered almost half a century ago, was the most complete skeleton of the earliest hominid ever found at the time. She changed our understanding of human evolution. There’s little doubt Lucy walked on two feet like a modern human, or that she climbed trees to sleep, avoid predators or gather food.”</a:t>
            </a:r>
          </a:p>
          <a:p>
            <a:r>
              <a:rPr lang="en-US" i="1" dirty="0"/>
              <a:t>						-The New York Times</a:t>
            </a:r>
          </a:p>
          <a:p>
            <a:endParaRPr lang="en-US" i="1" dirty="0"/>
          </a:p>
          <a:p>
            <a:endParaRPr lang="en-US" i="1" dirty="0"/>
          </a:p>
        </p:txBody>
      </p:sp>
    </p:spTree>
    <p:extLst>
      <p:ext uri="{BB962C8B-B14F-4D97-AF65-F5344CB8AC3E}">
        <p14:creationId xmlns:p14="http://schemas.microsoft.com/office/powerpoint/2010/main" val="385741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8DBDF-29D8-A7FD-0E06-FBC34A4BC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40057-AE15-469E-83BB-C9EE52358166}"/>
              </a:ext>
            </a:extLst>
          </p:cNvPr>
          <p:cNvSpPr>
            <a:spLocks noGrp="1"/>
          </p:cNvSpPr>
          <p:nvPr>
            <p:ph type="title"/>
          </p:nvPr>
        </p:nvSpPr>
        <p:spPr>
          <a:xfrm>
            <a:off x="1640156" y="332010"/>
            <a:ext cx="10259744" cy="855412"/>
          </a:xfrm>
        </p:spPr>
        <p:txBody>
          <a:bodyPr>
            <a:noAutofit/>
          </a:bodyPr>
          <a:lstStyle/>
          <a:p>
            <a:r>
              <a:rPr lang="en-US" b="1" dirty="0"/>
              <a:t>So why a flood?</a:t>
            </a:r>
          </a:p>
        </p:txBody>
      </p:sp>
      <p:sp>
        <p:nvSpPr>
          <p:cNvPr id="12" name="Content Placeholder 2">
            <a:extLst>
              <a:ext uri="{FF2B5EF4-FFF2-40B4-BE49-F238E27FC236}">
                <a16:creationId xmlns:a16="http://schemas.microsoft.com/office/drawing/2014/main" id="{3D243877-BA3A-E457-BC6F-76E80911C1F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God said he would wipe humans off the face of the earth</a:t>
            </a:r>
          </a:p>
          <a:p>
            <a:pPr lvl="1"/>
            <a:r>
              <a:rPr lang="en-US" sz="2200" dirty="0">
                <a:solidFill>
                  <a:srgbClr val="000000"/>
                </a:solidFill>
              </a:rPr>
              <a:t>The tendency of dead mammals to “bloat and float”</a:t>
            </a:r>
          </a:p>
          <a:p>
            <a:pPr lvl="1"/>
            <a:r>
              <a:rPr lang="en-US" sz="2200" dirty="0">
                <a:solidFill>
                  <a:srgbClr val="000000"/>
                </a:solidFill>
              </a:rPr>
              <a:t>Mammals would try to swim on the surface</a:t>
            </a:r>
          </a:p>
          <a:p>
            <a:pPr lvl="1"/>
            <a:r>
              <a:rPr lang="en-US" sz="2200" dirty="0">
                <a:solidFill>
                  <a:srgbClr val="000000"/>
                </a:solidFill>
              </a:rPr>
              <a:t>Humans would look for higher ground or jump in a boat </a:t>
            </a:r>
            <a:r>
              <a:rPr lang="en-US" sz="2400" dirty="0">
                <a:solidFill>
                  <a:srgbClr val="000000"/>
                </a:solidFill>
              </a:rPr>
              <a:t>to survive</a:t>
            </a:r>
          </a:p>
          <a:p>
            <a:r>
              <a:rPr lang="en-US" sz="2400" dirty="0">
                <a:solidFill>
                  <a:srgbClr val="000000"/>
                </a:solidFill>
              </a:rPr>
              <a:t>Mammals and humans would have ended up near the surface</a:t>
            </a:r>
          </a:p>
          <a:p>
            <a:r>
              <a:rPr lang="en-US" sz="2400" dirty="0">
                <a:solidFill>
                  <a:srgbClr val="000000"/>
                </a:solidFill>
              </a:rPr>
              <a:t>After the flood, exposed to oxygen, they would quickly decompose</a:t>
            </a:r>
          </a:p>
        </p:txBody>
      </p:sp>
    </p:spTree>
    <p:extLst>
      <p:ext uri="{BB962C8B-B14F-4D97-AF65-F5344CB8AC3E}">
        <p14:creationId xmlns:p14="http://schemas.microsoft.com/office/powerpoint/2010/main" val="217786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733A7-87EB-B424-B58B-87FED7A290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6B6A1-EB0C-6D8B-011E-C9F84E8A8AC6}"/>
              </a:ext>
            </a:extLst>
          </p:cNvPr>
          <p:cNvSpPr>
            <a:spLocks noGrp="1"/>
          </p:cNvSpPr>
          <p:nvPr>
            <p:ph type="title"/>
          </p:nvPr>
        </p:nvSpPr>
        <p:spPr>
          <a:xfrm>
            <a:off x="1640156" y="332010"/>
            <a:ext cx="10259744" cy="855412"/>
          </a:xfrm>
        </p:spPr>
        <p:txBody>
          <a:bodyPr>
            <a:noAutofit/>
          </a:bodyPr>
          <a:lstStyle/>
          <a:p>
            <a:r>
              <a:rPr lang="en-US" b="1" dirty="0"/>
              <a:t>Genesis 6:8-12</a:t>
            </a:r>
          </a:p>
        </p:txBody>
      </p:sp>
      <p:sp>
        <p:nvSpPr>
          <p:cNvPr id="12" name="Content Placeholder 2">
            <a:extLst>
              <a:ext uri="{FF2B5EF4-FFF2-40B4-BE49-F238E27FC236}">
                <a16:creationId xmlns:a16="http://schemas.microsoft.com/office/drawing/2014/main" id="{F2A8A40A-3E5F-F94B-BCCE-4B8B786E92B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rgbClr val="000000"/>
                </a:solidFill>
              </a:rPr>
              <a:t>But Noah found favor in the eyes of the Lord. 9 These are the generations of Noah. Noah was a righteous man, blameless in his generation. Noah walked with God. 10 And Noah had three sons, Shem, Ham, and Japheth. 11 Now the earth was corrupt in God's sight, and the earth was filled with violence. 12 And God saw the earth, and behold, it was corrupt, for all flesh had corrupted their way on the earth.</a:t>
            </a:r>
          </a:p>
          <a:p>
            <a:r>
              <a:rPr lang="en-US" sz="2400" dirty="0">
                <a:solidFill>
                  <a:srgbClr val="000000"/>
                </a:solidFill>
              </a:rPr>
              <a:t>QUESTION? What do we notice about these verses?</a:t>
            </a:r>
          </a:p>
          <a:p>
            <a:pPr lvl="1"/>
            <a:r>
              <a:rPr lang="en-US" sz="2200" dirty="0">
                <a:solidFill>
                  <a:srgbClr val="000000"/>
                </a:solidFill>
              </a:rPr>
              <a:t>Noah was righteous, blameless, and walked with God</a:t>
            </a:r>
          </a:p>
          <a:p>
            <a:r>
              <a:rPr lang="en-US" sz="2400" dirty="0">
                <a:solidFill>
                  <a:srgbClr val="000000"/>
                </a:solidFill>
              </a:rPr>
              <a:t>QUESTION? Does the bible say Noah was sinless?</a:t>
            </a:r>
          </a:p>
          <a:p>
            <a:pPr lvl="1"/>
            <a:r>
              <a:rPr lang="en-US" sz="2200" dirty="0">
                <a:solidFill>
                  <a:srgbClr val="000000"/>
                </a:solidFill>
              </a:rPr>
              <a:t>No. Gen 9:21 says Noah planted a vineyard and got drunk!</a:t>
            </a:r>
          </a:p>
          <a:p>
            <a:pPr marL="0" indent="0">
              <a:buNone/>
            </a:pPr>
            <a:endParaRPr lang="en-US" sz="2400" b="1" i="1" dirty="0">
              <a:solidFill>
                <a:srgbClr val="000000"/>
              </a:solidFill>
            </a:endParaRPr>
          </a:p>
        </p:txBody>
      </p:sp>
    </p:spTree>
    <p:extLst>
      <p:ext uri="{BB962C8B-B14F-4D97-AF65-F5344CB8AC3E}">
        <p14:creationId xmlns:p14="http://schemas.microsoft.com/office/powerpoint/2010/main" val="198180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D04EA-7822-C940-8EEC-01778F0DF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C37B6-B2AB-0D69-6B13-FBC9DEC28D6D}"/>
              </a:ext>
            </a:extLst>
          </p:cNvPr>
          <p:cNvSpPr>
            <a:spLocks noGrp="1"/>
          </p:cNvSpPr>
          <p:nvPr>
            <p:ph type="title"/>
          </p:nvPr>
        </p:nvSpPr>
        <p:spPr>
          <a:xfrm>
            <a:off x="1640156" y="332010"/>
            <a:ext cx="10259744" cy="855412"/>
          </a:xfrm>
        </p:spPr>
        <p:txBody>
          <a:bodyPr>
            <a:noAutofit/>
          </a:bodyPr>
          <a:lstStyle/>
          <a:p>
            <a:r>
              <a:rPr lang="en-US" b="1" dirty="0"/>
              <a:t>Genesis 6:8-12</a:t>
            </a:r>
          </a:p>
        </p:txBody>
      </p:sp>
      <p:sp>
        <p:nvSpPr>
          <p:cNvPr id="12" name="Content Placeholder 2">
            <a:extLst>
              <a:ext uri="{FF2B5EF4-FFF2-40B4-BE49-F238E27FC236}">
                <a16:creationId xmlns:a16="http://schemas.microsoft.com/office/drawing/2014/main" id="{49966E90-6D7F-E110-B340-092FEE1E5CD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QUESTION? How is Noah made righteous?</a:t>
            </a:r>
          </a:p>
          <a:p>
            <a:pPr lvl="1"/>
            <a:r>
              <a:rPr lang="en-US" sz="2200" dirty="0">
                <a:solidFill>
                  <a:srgbClr val="000000"/>
                </a:solidFill>
              </a:rPr>
              <a:t>By faith!</a:t>
            </a:r>
          </a:p>
          <a:p>
            <a:r>
              <a:rPr lang="en-US" sz="2400" i="1" dirty="0">
                <a:solidFill>
                  <a:srgbClr val="000000"/>
                </a:solidFill>
              </a:rPr>
              <a:t>Heb 11:7, </a:t>
            </a:r>
            <a:r>
              <a:rPr lang="en-US" sz="2400" i="1" u="sng" dirty="0">
                <a:solidFill>
                  <a:srgbClr val="000000"/>
                </a:solidFill>
              </a:rPr>
              <a:t>By faith </a:t>
            </a:r>
            <a:r>
              <a:rPr lang="en-US" sz="2400" i="1" dirty="0">
                <a:solidFill>
                  <a:srgbClr val="000000"/>
                </a:solidFill>
              </a:rPr>
              <a:t>Noah, being warned by God about things not yet </a:t>
            </a:r>
            <a:r>
              <a:rPr lang="en-US" sz="2600" i="1" dirty="0">
                <a:solidFill>
                  <a:srgbClr val="000000"/>
                </a:solidFill>
              </a:rPr>
              <a:t>seen, in reverence prepared an ark for the salvation of his household, by </a:t>
            </a:r>
            <a:r>
              <a:rPr lang="en-US" sz="2400" i="1" dirty="0">
                <a:solidFill>
                  <a:srgbClr val="000000"/>
                </a:solidFill>
              </a:rPr>
              <a:t>which he condemned the world, and </a:t>
            </a:r>
            <a:r>
              <a:rPr lang="en-US" sz="2400" i="1" u="sng" dirty="0">
                <a:solidFill>
                  <a:srgbClr val="000000"/>
                </a:solidFill>
              </a:rPr>
              <a:t>became an heir of the righteousness which is according to faith.</a:t>
            </a:r>
          </a:p>
        </p:txBody>
      </p:sp>
    </p:spTree>
    <p:extLst>
      <p:ext uri="{BB962C8B-B14F-4D97-AF65-F5344CB8AC3E}">
        <p14:creationId xmlns:p14="http://schemas.microsoft.com/office/powerpoint/2010/main" val="36048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C2840-2E7C-A649-F4BD-3E569EEA0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E3FE3-3DD4-8F3C-EF8F-3E682FE26180}"/>
              </a:ext>
            </a:extLst>
          </p:cNvPr>
          <p:cNvSpPr>
            <a:spLocks noGrp="1"/>
          </p:cNvSpPr>
          <p:nvPr>
            <p:ph type="title"/>
          </p:nvPr>
        </p:nvSpPr>
        <p:spPr>
          <a:xfrm>
            <a:off x="1640156" y="332010"/>
            <a:ext cx="10259744" cy="855412"/>
          </a:xfrm>
        </p:spPr>
        <p:txBody>
          <a:bodyPr>
            <a:noAutofit/>
          </a:bodyPr>
          <a:lstStyle/>
          <a:p>
            <a:r>
              <a:rPr lang="en-US" b="1" dirty="0"/>
              <a:t>Genesis 6:13-22</a:t>
            </a:r>
          </a:p>
        </p:txBody>
      </p:sp>
      <p:sp>
        <p:nvSpPr>
          <p:cNvPr id="12" name="Content Placeholder 2">
            <a:extLst>
              <a:ext uri="{FF2B5EF4-FFF2-40B4-BE49-F238E27FC236}">
                <a16:creationId xmlns:a16="http://schemas.microsoft.com/office/drawing/2014/main" id="{7D87C5FE-7E97-2367-7F9F-28194A98BE7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rgbClr val="000000"/>
                </a:solidFill>
              </a:rPr>
              <a:t>And God said to Noah, “I have determined to make an end of all flesh, for the earth is filled with violence through them. Behold, I will destroy them with the earth. 14 Make yourself an ark of gopher wood. Make rooms in the ark, and cover it inside and out with pitch. 15 This is how you are to make it: the length of the ark 300 cubits, its breadth 50 cubits, and its height 30 cubits. 16 Make a roof for the ark, and finish it to a cubit above, and set the door of the ark in its side. Make it with lower, second, and third decks. 17 For behold, I will bring a flood of waters upon the earth to destroy all flesh in which is the breath of life under heaven. Everything that is on the earth shall die. 18 But I will establish my covenant with you, and you shall come into the ark, you, your sons, your wife, and your sons' wives with you. </a:t>
            </a:r>
            <a:endParaRPr lang="en-US" sz="2400" b="1" i="1" u="sng" dirty="0">
              <a:solidFill>
                <a:srgbClr val="000000"/>
              </a:solidFill>
            </a:endParaRPr>
          </a:p>
        </p:txBody>
      </p:sp>
    </p:spTree>
    <p:extLst>
      <p:ext uri="{BB962C8B-B14F-4D97-AF65-F5344CB8AC3E}">
        <p14:creationId xmlns:p14="http://schemas.microsoft.com/office/powerpoint/2010/main" val="239295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65A3-524A-191D-44D2-A31C0E01D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4AC006-423F-B293-D1D7-04194FEE2A62}"/>
              </a:ext>
            </a:extLst>
          </p:cNvPr>
          <p:cNvSpPr>
            <a:spLocks noGrp="1"/>
          </p:cNvSpPr>
          <p:nvPr>
            <p:ph type="title"/>
          </p:nvPr>
        </p:nvSpPr>
        <p:spPr>
          <a:xfrm>
            <a:off x="1640156" y="332010"/>
            <a:ext cx="10259744" cy="855412"/>
          </a:xfrm>
        </p:spPr>
        <p:txBody>
          <a:bodyPr>
            <a:noAutofit/>
          </a:bodyPr>
          <a:lstStyle/>
          <a:p>
            <a:r>
              <a:rPr lang="en-US" b="1" dirty="0"/>
              <a:t>Genesis 6:19-22</a:t>
            </a:r>
          </a:p>
        </p:txBody>
      </p:sp>
      <p:sp>
        <p:nvSpPr>
          <p:cNvPr id="12" name="Content Placeholder 2">
            <a:extLst>
              <a:ext uri="{FF2B5EF4-FFF2-40B4-BE49-F238E27FC236}">
                <a16:creationId xmlns:a16="http://schemas.microsoft.com/office/drawing/2014/main" id="{A7A03427-E4D0-6448-5379-5690A1029F0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rgbClr val="000000"/>
                </a:solidFill>
              </a:rPr>
              <a:t>19 And of every living thing of all flesh, you shall bring two of every sort into the ark to keep them alive with you. They shall be male and female. 20 Of the birds according to their kinds, and of the animals according to their kinds, of every creeping thing of the ground, according to its kind, two of every sort shall come in to you to keep them alive. 21 Also take with you every sort of food that is eaten, and store it up. It shall serve as food for you and for them.” 22 Noah did this; he did all that God commanded him.</a:t>
            </a:r>
          </a:p>
          <a:p>
            <a:r>
              <a:rPr lang="en-US" sz="2400" dirty="0">
                <a:solidFill>
                  <a:srgbClr val="000000"/>
                </a:solidFill>
              </a:rPr>
              <a:t>QUESTION? Did this really happen?</a:t>
            </a:r>
          </a:p>
          <a:p>
            <a:pPr lvl="1"/>
            <a:r>
              <a:rPr lang="en-US" sz="2200" dirty="0">
                <a:solidFill>
                  <a:srgbClr val="000000"/>
                </a:solidFill>
              </a:rPr>
              <a:t>Those who don’t believe in Noah’s flood also don’t believe the words of Jesus.</a:t>
            </a:r>
          </a:p>
          <a:p>
            <a:pPr lvl="2"/>
            <a:r>
              <a:rPr lang="en-US" sz="2200" i="1" dirty="0">
                <a:solidFill>
                  <a:srgbClr val="000000"/>
                </a:solidFill>
              </a:rPr>
              <a:t>Luke 17:26, And just as it happened in the days of Noah, so it will be also in the days of the Son of Man:</a:t>
            </a:r>
          </a:p>
          <a:p>
            <a:r>
              <a:rPr lang="en-US" sz="2600" dirty="0">
                <a:solidFill>
                  <a:srgbClr val="000000"/>
                </a:solidFill>
              </a:rPr>
              <a:t>QUESTION? Did Noah need to gather all the the animals?</a:t>
            </a:r>
          </a:p>
        </p:txBody>
      </p:sp>
    </p:spTree>
    <p:extLst>
      <p:ext uri="{BB962C8B-B14F-4D97-AF65-F5344CB8AC3E}">
        <p14:creationId xmlns:p14="http://schemas.microsoft.com/office/powerpoint/2010/main" val="397161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1BFE8-BEEE-C432-987D-959C18C90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7E587-356A-6A24-7248-5F3F8CC6076A}"/>
              </a:ext>
            </a:extLst>
          </p:cNvPr>
          <p:cNvSpPr>
            <a:spLocks noGrp="1"/>
          </p:cNvSpPr>
          <p:nvPr>
            <p:ph type="title"/>
          </p:nvPr>
        </p:nvSpPr>
        <p:spPr>
          <a:xfrm>
            <a:off x="1640156" y="332010"/>
            <a:ext cx="10259744" cy="855412"/>
          </a:xfrm>
        </p:spPr>
        <p:txBody>
          <a:bodyPr>
            <a:noAutofit/>
          </a:bodyPr>
          <a:lstStyle/>
          <a:p>
            <a:r>
              <a:rPr lang="en-US" b="1" dirty="0"/>
              <a:t>Genesis 6:19-22</a:t>
            </a:r>
          </a:p>
        </p:txBody>
      </p:sp>
      <p:sp>
        <p:nvSpPr>
          <p:cNvPr id="12" name="Content Placeholder 2">
            <a:extLst>
              <a:ext uri="{FF2B5EF4-FFF2-40B4-BE49-F238E27FC236}">
                <a16:creationId xmlns:a16="http://schemas.microsoft.com/office/drawing/2014/main" id="{3B8A0B28-A1A6-EFDB-E294-2AF0F8C0D68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The end of all flesh is before me, an expression, the matter is decided.</a:t>
            </a:r>
          </a:p>
          <a:p>
            <a:r>
              <a:rPr lang="en-US" sz="2400" dirty="0">
                <a:solidFill>
                  <a:srgbClr val="000000"/>
                </a:solidFill>
              </a:rPr>
              <a:t>Ark (</a:t>
            </a:r>
            <a:r>
              <a:rPr lang="en-US" sz="2400" dirty="0" err="1">
                <a:solidFill>
                  <a:srgbClr val="000000"/>
                </a:solidFill>
              </a:rPr>
              <a:t>tebah</a:t>
            </a:r>
            <a:r>
              <a:rPr lang="en-US" sz="2400" dirty="0">
                <a:solidFill>
                  <a:srgbClr val="000000"/>
                </a:solidFill>
              </a:rPr>
              <a:t>) – A box! Or a basket</a:t>
            </a:r>
          </a:p>
          <a:p>
            <a:pPr lvl="1"/>
            <a:r>
              <a:rPr lang="en-US" sz="2200" dirty="0">
                <a:solidFill>
                  <a:srgbClr val="000000"/>
                </a:solidFill>
              </a:rPr>
              <a:t>The only other usage is the reed basket that saved Moses</a:t>
            </a:r>
          </a:p>
          <a:p>
            <a:pPr lvl="1"/>
            <a:r>
              <a:rPr lang="en-US" sz="2200" dirty="0">
                <a:solidFill>
                  <a:srgbClr val="000000"/>
                </a:solidFill>
              </a:rPr>
              <a:t>It’s designed to “float”, not to “boat”</a:t>
            </a:r>
          </a:p>
          <a:p>
            <a:pPr lvl="1"/>
            <a:r>
              <a:rPr lang="en-US" sz="2200" dirty="0">
                <a:solidFill>
                  <a:srgbClr val="000000"/>
                </a:solidFill>
              </a:rPr>
              <a:t>Most artist renditions of the ark look like boats</a:t>
            </a:r>
          </a:p>
          <a:p>
            <a:r>
              <a:rPr lang="en-US" sz="2400" dirty="0">
                <a:solidFill>
                  <a:srgbClr val="000000"/>
                </a:solidFill>
              </a:rPr>
              <a:t>Different from Ark of the Covenant (</a:t>
            </a:r>
            <a:r>
              <a:rPr lang="en-US" sz="2400" dirty="0" err="1">
                <a:solidFill>
                  <a:srgbClr val="000000"/>
                </a:solidFill>
              </a:rPr>
              <a:t>aron</a:t>
            </a:r>
            <a:r>
              <a:rPr lang="en-US" sz="2400" dirty="0">
                <a:solidFill>
                  <a:srgbClr val="000000"/>
                </a:solidFill>
              </a:rPr>
              <a:t>), a chest, as opposed to a box -Ex 25:10</a:t>
            </a:r>
          </a:p>
          <a:p>
            <a:pPr lvl="1"/>
            <a:r>
              <a:rPr lang="en-US" sz="2200" dirty="0">
                <a:solidFill>
                  <a:srgbClr val="000000"/>
                </a:solidFill>
              </a:rPr>
              <a:t>The ark was about 45-50 feet tall, 75-80 feet wide, and 450-500 feet long</a:t>
            </a:r>
          </a:p>
        </p:txBody>
      </p:sp>
    </p:spTree>
    <p:extLst>
      <p:ext uri="{BB962C8B-B14F-4D97-AF65-F5344CB8AC3E}">
        <p14:creationId xmlns:p14="http://schemas.microsoft.com/office/powerpoint/2010/main" val="35894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D6289-5B0E-E7D7-17AB-65C9E5056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060F8-E20A-6DF3-1CA6-F72DAD1351C6}"/>
              </a:ext>
            </a:extLst>
          </p:cNvPr>
          <p:cNvSpPr>
            <a:spLocks noGrp="1"/>
          </p:cNvSpPr>
          <p:nvPr>
            <p:ph type="title"/>
          </p:nvPr>
        </p:nvSpPr>
        <p:spPr>
          <a:xfrm>
            <a:off x="1640156" y="332010"/>
            <a:ext cx="10259744" cy="855412"/>
          </a:xfrm>
        </p:spPr>
        <p:txBody>
          <a:bodyPr>
            <a:noAutofit/>
          </a:bodyPr>
          <a:lstStyle/>
          <a:p>
            <a:r>
              <a:rPr lang="en-US" b="1" dirty="0"/>
              <a:t>Genesis 6:19-22</a:t>
            </a:r>
          </a:p>
        </p:txBody>
      </p:sp>
      <p:sp>
        <p:nvSpPr>
          <p:cNvPr id="12" name="Content Placeholder 2">
            <a:extLst>
              <a:ext uri="{FF2B5EF4-FFF2-40B4-BE49-F238E27FC236}">
                <a16:creationId xmlns:a16="http://schemas.microsoft.com/office/drawing/2014/main" id="{22AF0AAA-4C4E-CBCA-ADC8-BD62329DF9C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QUESTION? Were these dimensions important?</a:t>
            </a:r>
          </a:p>
          <a:p>
            <a:pPr lvl="1"/>
            <a:r>
              <a:rPr lang="en-US" sz="2200" dirty="0">
                <a:solidFill>
                  <a:srgbClr val="000000"/>
                </a:solidFill>
              </a:rPr>
              <a:t>Yes, for the sheer size that was needed to hold all the animals</a:t>
            </a:r>
          </a:p>
          <a:p>
            <a:pPr lvl="1"/>
            <a:r>
              <a:rPr lang="en-US" sz="2200" dirty="0">
                <a:solidFill>
                  <a:srgbClr val="000000"/>
                </a:solidFill>
              </a:rPr>
              <a:t>This ratio of L x W x H has been proved over the centuries to lead to the most stable </a:t>
            </a:r>
            <a:r>
              <a:rPr lang="en-US" sz="2400" dirty="0">
                <a:solidFill>
                  <a:srgbClr val="000000"/>
                </a:solidFill>
              </a:rPr>
              <a:t>vessels</a:t>
            </a:r>
          </a:p>
          <a:p>
            <a:pPr lvl="1"/>
            <a:r>
              <a:rPr lang="en-US" sz="2200" dirty="0">
                <a:solidFill>
                  <a:srgbClr val="000000"/>
                </a:solidFill>
              </a:rPr>
              <a:t>This design could tip more than 90 degrees and still not capsize</a:t>
            </a:r>
          </a:p>
          <a:p>
            <a:pPr lvl="1"/>
            <a:r>
              <a:rPr lang="en-US" sz="2200" dirty="0">
                <a:solidFill>
                  <a:srgbClr val="000000"/>
                </a:solidFill>
              </a:rPr>
              <a:t>Length x Width of all modern freighters is between 6:1 and 8:1</a:t>
            </a:r>
          </a:p>
          <a:p>
            <a:pPr lvl="1"/>
            <a:r>
              <a:rPr lang="en-US" sz="2200" dirty="0">
                <a:solidFill>
                  <a:srgbClr val="000000"/>
                </a:solidFill>
              </a:rPr>
              <a:t>The volume is the equivalent of 522 boxcars</a:t>
            </a:r>
          </a:p>
          <a:p>
            <a:pPr lvl="2"/>
            <a:r>
              <a:rPr lang="en-US" sz="2000" dirty="0">
                <a:solidFill>
                  <a:srgbClr val="000000"/>
                </a:solidFill>
              </a:rPr>
              <a:t>Estimates are that it could hold over 125,000 mid-sized animals (sheep sized)</a:t>
            </a:r>
          </a:p>
          <a:p>
            <a:pPr lvl="2"/>
            <a:r>
              <a:rPr lang="en-US" sz="2000" dirty="0">
                <a:solidFill>
                  <a:srgbClr val="000000"/>
                </a:solidFill>
              </a:rPr>
              <a:t>But the average animal is smaller than this</a:t>
            </a:r>
          </a:p>
          <a:p>
            <a:pPr lvl="2"/>
            <a:r>
              <a:rPr lang="en-US" sz="2000" dirty="0">
                <a:solidFill>
                  <a:srgbClr val="000000"/>
                </a:solidFill>
              </a:rPr>
              <a:t>Plus we didn’t have so much variation in the species back then</a:t>
            </a:r>
          </a:p>
          <a:p>
            <a:pPr lvl="2"/>
            <a:r>
              <a:rPr lang="en-US" sz="2000" dirty="0">
                <a:solidFill>
                  <a:srgbClr val="000000"/>
                </a:solidFill>
              </a:rPr>
              <a:t>Large enough to carry two of every species of air-breathing land creatures on the earth </a:t>
            </a:r>
            <a:r>
              <a:rPr lang="en-US" sz="2200" dirty="0">
                <a:solidFill>
                  <a:srgbClr val="000000"/>
                </a:solidFill>
              </a:rPr>
              <a:t>today, with room to spare!</a:t>
            </a:r>
          </a:p>
        </p:txBody>
      </p:sp>
    </p:spTree>
    <p:extLst>
      <p:ext uri="{BB962C8B-B14F-4D97-AF65-F5344CB8AC3E}">
        <p14:creationId xmlns:p14="http://schemas.microsoft.com/office/powerpoint/2010/main" val="86164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20E30-1EAB-B3DA-67FE-DB994376D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7B2BA-CA89-68D3-3BA6-F5D49BD94B2D}"/>
              </a:ext>
            </a:extLst>
          </p:cNvPr>
          <p:cNvSpPr>
            <a:spLocks noGrp="1"/>
          </p:cNvSpPr>
          <p:nvPr>
            <p:ph type="title"/>
          </p:nvPr>
        </p:nvSpPr>
        <p:spPr>
          <a:xfrm>
            <a:off x="1640156" y="332010"/>
            <a:ext cx="10259744" cy="855412"/>
          </a:xfrm>
        </p:spPr>
        <p:txBody>
          <a:bodyPr>
            <a:noAutofit/>
          </a:bodyPr>
          <a:lstStyle/>
          <a:p>
            <a:r>
              <a:rPr lang="en-US" b="1" dirty="0"/>
              <a:t>Genesis 6:19-22</a:t>
            </a:r>
          </a:p>
        </p:txBody>
      </p:sp>
      <p:sp>
        <p:nvSpPr>
          <p:cNvPr id="12" name="Content Placeholder 2">
            <a:extLst>
              <a:ext uri="{FF2B5EF4-FFF2-40B4-BE49-F238E27FC236}">
                <a16:creationId xmlns:a16="http://schemas.microsoft.com/office/drawing/2014/main" id="{E1A415D0-1867-5F22-C9EE-2E70E6F4A4F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The rest of the space was for housing the family and for food.</a:t>
            </a:r>
          </a:p>
          <a:p>
            <a:pPr lvl="1"/>
            <a:r>
              <a:rPr lang="en-US" sz="2200" dirty="0">
                <a:solidFill>
                  <a:srgbClr val="000000"/>
                </a:solidFill>
              </a:rPr>
              <a:t>QUESTION? How did Noah collect all those creatures?</a:t>
            </a:r>
          </a:p>
          <a:p>
            <a:pPr lvl="1"/>
            <a:r>
              <a:rPr lang="en-US" sz="2200" dirty="0">
                <a:solidFill>
                  <a:srgbClr val="000000"/>
                </a:solidFill>
              </a:rPr>
              <a:t>QUESTION? How many decks did the ark have?</a:t>
            </a:r>
          </a:p>
          <a:p>
            <a:pPr lvl="1"/>
            <a:r>
              <a:rPr lang="en-US" sz="2200" dirty="0">
                <a:solidFill>
                  <a:srgbClr val="000000"/>
                </a:solidFill>
              </a:rPr>
              <a:t>QUESTION? Did Noah speak at all during this passage?</a:t>
            </a:r>
          </a:p>
          <a:p>
            <a:pPr lvl="1"/>
            <a:r>
              <a:rPr lang="en-US" sz="2200" dirty="0">
                <a:solidFill>
                  <a:srgbClr val="000000"/>
                </a:solidFill>
              </a:rPr>
              <a:t>QUESTION? What does the bible say that Noah did?</a:t>
            </a:r>
          </a:p>
        </p:txBody>
      </p:sp>
    </p:spTree>
    <p:extLst>
      <p:ext uri="{BB962C8B-B14F-4D97-AF65-F5344CB8AC3E}">
        <p14:creationId xmlns:p14="http://schemas.microsoft.com/office/powerpoint/2010/main" val="128218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6A73-1E57-ACFE-EDAA-201FCDD2E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ED8A4-C72F-EF49-1CDB-34A7404821F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8CF0A3D-CDE0-62DE-8637-21BABA20DCD4}"/>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6043E717-BED1-DAB1-E84F-87220C19ECF5}"/>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A7AAF33A-C5F4-1F6E-EBD4-84323643F219}"/>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7</a:t>
            </a:r>
          </a:p>
        </p:txBody>
      </p:sp>
      <p:sp>
        <p:nvSpPr>
          <p:cNvPr id="6" name="TextBox 5">
            <a:extLst>
              <a:ext uri="{FF2B5EF4-FFF2-40B4-BE49-F238E27FC236}">
                <a16:creationId xmlns:a16="http://schemas.microsoft.com/office/drawing/2014/main" id="{A14C5703-4097-B4C7-1806-DDE767BD0FE5}"/>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7</a:t>
            </a:r>
          </a:p>
        </p:txBody>
      </p:sp>
      <p:pic>
        <p:nvPicPr>
          <p:cNvPr id="9" name="Graphic 8" descr="Bamboo with solid fill">
            <a:hlinkClick r:id="rId4"/>
            <a:extLst>
              <a:ext uri="{FF2B5EF4-FFF2-40B4-BE49-F238E27FC236}">
                <a16:creationId xmlns:a16="http://schemas.microsoft.com/office/drawing/2014/main" id="{815E5C04-8A6E-943A-EC19-00E53E6B3B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2419642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0D35A-A235-5555-23E7-D0D499C26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C98783-DE96-6E19-66A9-81BD03262B50}"/>
              </a:ext>
            </a:extLst>
          </p:cNvPr>
          <p:cNvSpPr>
            <a:spLocks noGrp="1"/>
          </p:cNvSpPr>
          <p:nvPr>
            <p:ph type="title"/>
          </p:nvPr>
        </p:nvSpPr>
        <p:spPr>
          <a:xfrm>
            <a:off x="1640156" y="332010"/>
            <a:ext cx="10259744" cy="855412"/>
          </a:xfrm>
        </p:spPr>
        <p:txBody>
          <a:bodyPr>
            <a:noAutofit/>
          </a:bodyPr>
          <a:lstStyle/>
          <a:p>
            <a:r>
              <a:rPr lang="en-US" sz="2800" b="1" i="1" dirty="0"/>
              <a:t>Genesis 7:1-5, Then the Lord said to Noah, “Go into the ark, you and all your household, for I have seen that you are righteous before me in this generation. 2 Take with you seven pairs of all clean animals, the male and his mate, and a pair of the animals that are not clean, the male and his mate, 3 and seven pairs of the birds of the heavens also, male and female, to keep their offspring alive on the face of all the earth. 4 For in seven days I will send rain on the earth forty days and forty nights, and every living thing that I have made I will blot out from the face of the ground.” 5 And Noah did all that the Lord had commanded him.</a:t>
            </a:r>
          </a:p>
        </p:txBody>
      </p:sp>
      <p:sp>
        <p:nvSpPr>
          <p:cNvPr id="12" name="Content Placeholder 2">
            <a:extLst>
              <a:ext uri="{FF2B5EF4-FFF2-40B4-BE49-F238E27FC236}">
                <a16:creationId xmlns:a16="http://schemas.microsoft.com/office/drawing/2014/main" id="{FD702C78-FCAA-6C0B-EFF7-9F336A6E749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Tree>
    <p:extLst>
      <p:ext uri="{BB962C8B-B14F-4D97-AF65-F5344CB8AC3E}">
        <p14:creationId xmlns:p14="http://schemas.microsoft.com/office/powerpoint/2010/main" val="4266394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17D34-F7F1-BBB4-8422-B467FA095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C841F-4673-C660-6E6B-484E4DFBA92C}"/>
              </a:ext>
            </a:extLst>
          </p:cNvPr>
          <p:cNvSpPr>
            <a:spLocks noGrp="1"/>
          </p:cNvSpPr>
          <p:nvPr>
            <p:ph type="title"/>
          </p:nvPr>
        </p:nvSpPr>
        <p:spPr>
          <a:xfrm>
            <a:off x="1640156" y="332010"/>
            <a:ext cx="10259744" cy="855412"/>
          </a:xfrm>
        </p:spPr>
        <p:txBody>
          <a:bodyPr>
            <a:noAutofit/>
          </a:bodyPr>
          <a:lstStyle/>
          <a:p>
            <a:r>
              <a:rPr lang="en-US" sz="2800" b="1" i="1" dirty="0"/>
              <a:t>Genesis 7:1, Then the Lord said to Noah, “Go into the ark, you and all your household, for I have seen that you are righteous before me in this generation. </a:t>
            </a:r>
          </a:p>
        </p:txBody>
      </p:sp>
      <p:sp>
        <p:nvSpPr>
          <p:cNvPr id="12" name="Content Placeholder 2">
            <a:extLst>
              <a:ext uri="{FF2B5EF4-FFF2-40B4-BE49-F238E27FC236}">
                <a16:creationId xmlns:a16="http://schemas.microsoft.com/office/drawing/2014/main" id="{4BBE9E20-A337-7270-C7D5-6999D40F288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DB78197B-C83E-7331-9AE8-5E976B963737}"/>
              </a:ext>
            </a:extLst>
          </p:cNvPr>
          <p:cNvSpPr txBox="1">
            <a:spLocks/>
          </p:cNvSpPr>
          <p:nvPr/>
        </p:nvSpPr>
        <p:spPr>
          <a:xfrm>
            <a:off x="1640156" y="1908035"/>
            <a:ext cx="10329341" cy="475275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Noah has been building this ark for up to 100 years. There’s no record of God speaking to him during that whole time until now. </a:t>
            </a:r>
          </a:p>
          <a:p>
            <a:pPr lvl="1"/>
            <a:r>
              <a:rPr lang="en-US" sz="2200" dirty="0"/>
              <a:t>QUESTION? How is this a demonstration of Noah’s faithfulness?</a:t>
            </a:r>
          </a:p>
          <a:p>
            <a:pPr lvl="1"/>
            <a:r>
              <a:rPr lang="en-US" sz="2200" dirty="0"/>
              <a:t>QUESTION? Of the billions of people living on earth at that time, how many did God find righteous?</a:t>
            </a:r>
          </a:p>
          <a:p>
            <a:pPr lvl="1"/>
            <a:r>
              <a:rPr lang="en-US" sz="2200" dirty="0"/>
              <a:t>QUESTION? Who is God speaking to in this verse?</a:t>
            </a:r>
          </a:p>
          <a:p>
            <a:pPr lvl="1"/>
            <a:r>
              <a:rPr lang="en-US" sz="2200" dirty="0"/>
              <a:t>NCV renders it, </a:t>
            </a:r>
            <a:r>
              <a:rPr lang="en-US" sz="2200" i="1" dirty="0"/>
              <a:t>“I have seen that you are the best person among the people of this time, so you and your family can go into the boat”</a:t>
            </a:r>
          </a:p>
          <a:p>
            <a:r>
              <a:rPr lang="en-US" sz="2400" dirty="0"/>
              <a:t>QUESTION? Does God’s favor to Noah overflow to his family?</a:t>
            </a:r>
          </a:p>
          <a:p>
            <a:pPr lvl="1"/>
            <a:r>
              <a:rPr lang="en-US" sz="2200" dirty="0"/>
              <a:t>Noah is declared righteous, and his family receives the benefit</a:t>
            </a:r>
            <a:endParaRPr lang="en-US" sz="2400" dirty="0"/>
          </a:p>
          <a:p>
            <a:endParaRPr lang="en-US" sz="2400" dirty="0"/>
          </a:p>
        </p:txBody>
      </p:sp>
    </p:spTree>
    <p:extLst>
      <p:ext uri="{BB962C8B-B14F-4D97-AF65-F5344CB8AC3E}">
        <p14:creationId xmlns:p14="http://schemas.microsoft.com/office/powerpoint/2010/main" val="12389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4"/>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4CD51-583A-7ED3-581F-8A1AEDA05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D0249-76DF-A35A-C45F-CBFE3AC9BF87}"/>
              </a:ext>
            </a:extLst>
          </p:cNvPr>
          <p:cNvSpPr>
            <a:spLocks noGrp="1"/>
          </p:cNvSpPr>
          <p:nvPr>
            <p:ph type="title"/>
          </p:nvPr>
        </p:nvSpPr>
        <p:spPr>
          <a:xfrm>
            <a:off x="1640156" y="332010"/>
            <a:ext cx="10259744" cy="855412"/>
          </a:xfrm>
        </p:spPr>
        <p:txBody>
          <a:bodyPr>
            <a:noAutofit/>
          </a:bodyPr>
          <a:lstStyle/>
          <a:p>
            <a:r>
              <a:rPr lang="en-US" sz="2800" b="1" i="1" dirty="0"/>
              <a:t>Genesis 7:2, Take with you seven pairs of all clean animals, the male and his mate, and a pair of the animals that are not clean, the male and his mate, 3 and seven pairs of the birds of the heavens also, male and female, to keep their offspring alive on the face of all the earth.</a:t>
            </a:r>
          </a:p>
        </p:txBody>
      </p:sp>
      <p:sp>
        <p:nvSpPr>
          <p:cNvPr id="12" name="Content Placeholder 2">
            <a:extLst>
              <a:ext uri="{FF2B5EF4-FFF2-40B4-BE49-F238E27FC236}">
                <a16:creationId xmlns:a16="http://schemas.microsoft.com/office/drawing/2014/main" id="{8E7DFF70-23C6-1FA9-C217-CE81A681D85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C2710B9-B454-4BFF-0199-27FF126FEC36}"/>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DB79D32-9981-2949-3FDF-C6D62220A610}"/>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Why is God making a distinction here? Clean/Unclean</a:t>
            </a:r>
          </a:p>
          <a:p>
            <a:r>
              <a:rPr lang="en-US" sz="2400" dirty="0"/>
              <a:t>QUESTION? Why seven pairs of clean animals?</a:t>
            </a:r>
          </a:p>
          <a:p>
            <a:r>
              <a:rPr lang="en-US" sz="2400" dirty="0"/>
              <a:t>QUESTION? What makes an animal holy or unholy?</a:t>
            </a:r>
          </a:p>
          <a:p>
            <a:r>
              <a:rPr lang="en-US" sz="2400" dirty="0"/>
              <a:t>QUESTION? Can God declare holy something that is unholy?</a:t>
            </a:r>
          </a:p>
          <a:p>
            <a:r>
              <a:rPr lang="en-US" sz="2200" i="1" dirty="0"/>
              <a:t>Acts 10:12-15, In it were all kinds of animals and reptiles and birds of the air. 13 And there came a voice to him: “Rise, Peter; kill and eat.” 14 But Peter said, “By no means, Lord; for I have never eaten anything that is common or unclean.” 15 And the voice came to him again a second time, “What God has made clean, do not call common.”</a:t>
            </a:r>
            <a:endParaRPr lang="en-US" sz="2200" dirty="0"/>
          </a:p>
        </p:txBody>
      </p:sp>
    </p:spTree>
    <p:extLst>
      <p:ext uri="{BB962C8B-B14F-4D97-AF65-F5344CB8AC3E}">
        <p14:creationId xmlns:p14="http://schemas.microsoft.com/office/powerpoint/2010/main" val="196163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054C9-096C-8468-C6D6-1EBE55A06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90B66-83B6-F9FB-A534-82D64751D86B}"/>
              </a:ext>
            </a:extLst>
          </p:cNvPr>
          <p:cNvSpPr>
            <a:spLocks noGrp="1"/>
          </p:cNvSpPr>
          <p:nvPr>
            <p:ph type="title"/>
          </p:nvPr>
        </p:nvSpPr>
        <p:spPr>
          <a:xfrm>
            <a:off x="1640156" y="332010"/>
            <a:ext cx="10259744" cy="855412"/>
          </a:xfrm>
        </p:spPr>
        <p:txBody>
          <a:bodyPr>
            <a:noAutofit/>
          </a:bodyPr>
          <a:lstStyle/>
          <a:p>
            <a:endParaRPr lang="en-US" sz="2800" b="1" i="1" dirty="0"/>
          </a:p>
        </p:txBody>
      </p:sp>
      <p:sp>
        <p:nvSpPr>
          <p:cNvPr id="12" name="Content Placeholder 2">
            <a:extLst>
              <a:ext uri="{FF2B5EF4-FFF2-40B4-BE49-F238E27FC236}">
                <a16:creationId xmlns:a16="http://schemas.microsoft.com/office/drawing/2014/main" id="{48C8D2DA-4E21-530D-BDB1-79C8DFC6863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F26B248-AAAE-BC0A-4EA0-7BC2688AA1B1}"/>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6661D6E-0315-4EC1-2C04-E3C7BE7D5274}"/>
              </a:ext>
            </a:extLst>
          </p:cNvPr>
          <p:cNvSpPr txBox="1">
            <a:spLocks/>
          </p:cNvSpPr>
          <p:nvPr/>
        </p:nvSpPr>
        <p:spPr>
          <a:xfrm>
            <a:off x="1640156" y="946298"/>
            <a:ext cx="10329341" cy="571449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t>The Jews had become separationists</a:t>
            </a:r>
          </a:p>
          <a:p>
            <a:r>
              <a:rPr lang="en-US" sz="2400" i="1" dirty="0"/>
              <a:t>Not associating with Samaritans or Gentiles</a:t>
            </a:r>
          </a:p>
          <a:p>
            <a:r>
              <a:rPr lang="en-US" sz="2400" i="1" dirty="0"/>
              <a:t>And the Roman Centurion knew this</a:t>
            </a:r>
          </a:p>
          <a:p>
            <a:pPr lvl="1"/>
            <a:r>
              <a:rPr lang="en-US" sz="2200" i="1" dirty="0"/>
              <a:t>Acts 10:25-28, When Peter entered, Cornelius met him, and fell at his feet and worshiped him. 26 But Peter raised him up, saying, “Stand up; I too am just a man.” 27 As he talked with him, he entered and found many people assembled. 28 And he said to them, “</a:t>
            </a:r>
            <a:r>
              <a:rPr lang="en-US" sz="2200" i="1" u="sng" dirty="0"/>
              <a:t>You yourselves know </a:t>
            </a:r>
            <a:r>
              <a:rPr lang="en-US" sz="2200" i="1" dirty="0"/>
              <a:t>how unlawful it is for a man who is a Jew to associate with a foreigner or to visit him; and yet God has shown me that I should not call any man unholy or unclean.</a:t>
            </a:r>
          </a:p>
          <a:p>
            <a:r>
              <a:rPr lang="en-US" sz="2400" dirty="0"/>
              <a:t>QUESTION? Do we look down on others who are not believers?</a:t>
            </a:r>
          </a:p>
          <a:p>
            <a:r>
              <a:rPr lang="en-US" sz="2400" dirty="0"/>
              <a:t>QUESTION? What about us? Were we once unholy?</a:t>
            </a:r>
          </a:p>
          <a:p>
            <a:pPr lvl="1"/>
            <a:r>
              <a:rPr lang="en-US" sz="2200" dirty="0"/>
              <a:t>God declares us holy!</a:t>
            </a:r>
          </a:p>
          <a:p>
            <a:endParaRPr lang="en-US" sz="2400" i="1" dirty="0"/>
          </a:p>
          <a:p>
            <a:endParaRPr lang="en-US" sz="2400" i="1" dirty="0"/>
          </a:p>
        </p:txBody>
      </p:sp>
    </p:spTree>
    <p:extLst>
      <p:ext uri="{BB962C8B-B14F-4D97-AF65-F5344CB8AC3E}">
        <p14:creationId xmlns:p14="http://schemas.microsoft.com/office/powerpoint/2010/main" val="328781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598F4-B74A-78BE-A97E-3D7C7876A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5DCAC-5CF0-846C-6882-1C896E4C632C}"/>
              </a:ext>
            </a:extLst>
          </p:cNvPr>
          <p:cNvSpPr>
            <a:spLocks noGrp="1"/>
          </p:cNvSpPr>
          <p:nvPr>
            <p:ph type="title"/>
          </p:nvPr>
        </p:nvSpPr>
        <p:spPr>
          <a:xfrm>
            <a:off x="1640156" y="332010"/>
            <a:ext cx="10259744" cy="855412"/>
          </a:xfrm>
        </p:spPr>
        <p:txBody>
          <a:bodyPr>
            <a:noAutofit/>
          </a:bodyPr>
          <a:lstStyle/>
          <a:p>
            <a:r>
              <a:rPr lang="en-US" sz="2800" b="1" i="1" dirty="0"/>
              <a:t>Genesis 7:4, For in seven days I will send rain on the earth forty days and forty nights, and every living thing that I have made I will blot out from the face of the ground.”</a:t>
            </a:r>
          </a:p>
        </p:txBody>
      </p:sp>
      <p:sp>
        <p:nvSpPr>
          <p:cNvPr id="12" name="Content Placeholder 2">
            <a:extLst>
              <a:ext uri="{FF2B5EF4-FFF2-40B4-BE49-F238E27FC236}">
                <a16:creationId xmlns:a16="http://schemas.microsoft.com/office/drawing/2014/main" id="{E0B96822-1BB3-6ADA-838E-5D0DE0AEB26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D2C7FE45-4D93-9CCC-4BE3-8825852DF2EE}"/>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78CE397-92E3-5E9C-DCFA-32916C37AB57}"/>
              </a:ext>
            </a:extLst>
          </p:cNvPr>
          <p:cNvSpPr txBox="1">
            <a:spLocks/>
          </p:cNvSpPr>
          <p:nvPr/>
        </p:nvSpPr>
        <p:spPr>
          <a:xfrm>
            <a:off x="1640156" y="2073349"/>
            <a:ext cx="10329341" cy="458744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God already asked Noah and family to enter the ark. Why wait seven days?</a:t>
            </a:r>
          </a:p>
          <a:p>
            <a:pPr lvl="1"/>
            <a:r>
              <a:rPr lang="en-US" sz="2200" dirty="0"/>
              <a:t>Perhaps waiting to give people opportunity to repent?</a:t>
            </a:r>
          </a:p>
          <a:p>
            <a:pPr lvl="1"/>
            <a:r>
              <a:rPr lang="en-US" sz="2200" dirty="0"/>
              <a:t>One last chance for anyone else to enter!</a:t>
            </a:r>
          </a:p>
          <a:p>
            <a:pPr lvl="1"/>
            <a:r>
              <a:rPr lang="en-US" sz="2200" dirty="0"/>
              <a:t>The movie </a:t>
            </a:r>
            <a:r>
              <a:rPr lang="en-US" sz="2200" i="1" dirty="0"/>
              <a:t>Noah</a:t>
            </a:r>
            <a:r>
              <a:rPr lang="en-US" sz="2200" dirty="0"/>
              <a:t>, with Russell Crow, 2014, had a stowaway</a:t>
            </a:r>
          </a:p>
          <a:p>
            <a:r>
              <a:rPr lang="en-US" sz="2400" dirty="0"/>
              <a:t>QUESTION? How long will it rain?</a:t>
            </a:r>
          </a:p>
          <a:p>
            <a:r>
              <a:rPr lang="en-US" sz="2400" dirty="0"/>
              <a:t>QUESTION? Do you think the rain was local or global?</a:t>
            </a:r>
          </a:p>
          <a:p>
            <a:pPr lvl="1"/>
            <a:r>
              <a:rPr lang="en-US" sz="2200" dirty="0"/>
              <a:t>And there again is the term “blot out” … Erase everything!</a:t>
            </a:r>
          </a:p>
        </p:txBody>
      </p:sp>
    </p:spTree>
    <p:extLst>
      <p:ext uri="{BB962C8B-B14F-4D97-AF65-F5344CB8AC3E}">
        <p14:creationId xmlns:p14="http://schemas.microsoft.com/office/powerpoint/2010/main" val="8454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513FD-B540-A7A4-0FAB-50359A7CD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7F157-81DC-7691-9EE7-1D9E4CE025AA}"/>
              </a:ext>
            </a:extLst>
          </p:cNvPr>
          <p:cNvSpPr>
            <a:spLocks noGrp="1"/>
          </p:cNvSpPr>
          <p:nvPr>
            <p:ph type="title"/>
          </p:nvPr>
        </p:nvSpPr>
        <p:spPr>
          <a:xfrm>
            <a:off x="1640156" y="332010"/>
            <a:ext cx="10259744" cy="855412"/>
          </a:xfrm>
        </p:spPr>
        <p:txBody>
          <a:bodyPr>
            <a:noAutofit/>
          </a:bodyPr>
          <a:lstStyle/>
          <a:p>
            <a:r>
              <a:rPr lang="en-US" sz="2800" b="1" i="1" dirty="0"/>
              <a:t>Genesis 7:5, And Noah did all that the Lord had commanded him.</a:t>
            </a:r>
          </a:p>
        </p:txBody>
      </p:sp>
      <p:sp>
        <p:nvSpPr>
          <p:cNvPr id="12" name="Content Placeholder 2">
            <a:extLst>
              <a:ext uri="{FF2B5EF4-FFF2-40B4-BE49-F238E27FC236}">
                <a16:creationId xmlns:a16="http://schemas.microsoft.com/office/drawing/2014/main" id="{527455FA-212C-A672-643A-4D9BB431410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5192D08-4C66-4267-D941-BC18D1430DA4}"/>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C5C613E-4108-1BF1-432D-3556137776C2}"/>
              </a:ext>
            </a:extLst>
          </p:cNvPr>
          <p:cNvSpPr txBox="1">
            <a:spLocks/>
          </p:cNvSpPr>
          <p:nvPr/>
        </p:nvSpPr>
        <p:spPr>
          <a:xfrm>
            <a:off x="1640156" y="1594884"/>
            <a:ext cx="10329341" cy="5065905"/>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Did Noah ask God any questions?</a:t>
            </a:r>
          </a:p>
          <a:p>
            <a:pPr lvl="1"/>
            <a:r>
              <a:rPr lang="en-US" sz="2200" dirty="0"/>
              <a:t>Look back to Gen 6:22, </a:t>
            </a:r>
            <a:r>
              <a:rPr lang="en-US" sz="2200" i="1" dirty="0"/>
              <a:t>Thus Noah did; according to all that God had commanded him, so </a:t>
            </a:r>
            <a:r>
              <a:rPr lang="en-US" sz="2400" i="1" dirty="0"/>
              <a:t>he did</a:t>
            </a:r>
            <a:r>
              <a:rPr lang="en-US" sz="2400" dirty="0"/>
              <a:t>.</a:t>
            </a:r>
          </a:p>
          <a:p>
            <a:r>
              <a:rPr lang="en-US" sz="2600" dirty="0"/>
              <a:t>QUESTION? What does this tell us about Noah’s character?</a:t>
            </a:r>
          </a:p>
          <a:p>
            <a:r>
              <a:rPr lang="en-US" sz="2400" dirty="0"/>
              <a:t>QUESTION? Have we ever said to our kids, “Because I said so”?</a:t>
            </a:r>
          </a:p>
          <a:p>
            <a:pPr lvl="1"/>
            <a:r>
              <a:rPr lang="en-US" sz="2200" dirty="0"/>
              <a:t>Why do we have to say that?</a:t>
            </a:r>
          </a:p>
          <a:p>
            <a:pPr lvl="1"/>
            <a:r>
              <a:rPr lang="en-US" sz="2200" dirty="0"/>
              <a:t>Did God have to explain himself to Noah? Do we have to explain ourselves to our children?</a:t>
            </a:r>
            <a:endParaRPr lang="en-US" sz="2000" dirty="0"/>
          </a:p>
        </p:txBody>
      </p:sp>
    </p:spTree>
    <p:extLst>
      <p:ext uri="{BB962C8B-B14F-4D97-AF65-F5344CB8AC3E}">
        <p14:creationId xmlns:p14="http://schemas.microsoft.com/office/powerpoint/2010/main" val="401795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11433-184F-3476-0D38-450C942F4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8A7F3-F274-80FC-0125-B4936FC3C0B7}"/>
              </a:ext>
            </a:extLst>
          </p:cNvPr>
          <p:cNvSpPr>
            <a:spLocks noGrp="1"/>
          </p:cNvSpPr>
          <p:nvPr>
            <p:ph type="title"/>
          </p:nvPr>
        </p:nvSpPr>
        <p:spPr>
          <a:xfrm>
            <a:off x="1640156" y="332010"/>
            <a:ext cx="10259744" cy="855412"/>
          </a:xfrm>
        </p:spPr>
        <p:txBody>
          <a:bodyPr>
            <a:noAutofit/>
          </a:bodyPr>
          <a:lstStyle/>
          <a:p>
            <a:r>
              <a:rPr lang="en-US" sz="2800" b="1" i="1" dirty="0"/>
              <a:t>Genesis 7:6-9, Noah was six hundred years old when the flood of waters came upon the earth. 7 Then Noah and his sons and his wife and his sons’ wives with him entered the ark because of the water of the flood. 8 Of clean animals, and of animals that are not clean, and of birds, and of everything that creeps on the ground, 9 two and two, male and female, went into the ark with Noah, as God had commanded Noah. </a:t>
            </a:r>
          </a:p>
        </p:txBody>
      </p:sp>
      <p:sp>
        <p:nvSpPr>
          <p:cNvPr id="12" name="Content Placeholder 2">
            <a:extLst>
              <a:ext uri="{FF2B5EF4-FFF2-40B4-BE49-F238E27FC236}">
                <a16:creationId xmlns:a16="http://schemas.microsoft.com/office/drawing/2014/main" id="{05FFE6DB-22DF-A2AD-354E-00264CBAAEC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CE405F9-97E4-BCA4-085E-3602FC15DB9D}"/>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725B8E1-8DC3-C6BE-872D-6B8424074D9A}"/>
              </a:ext>
            </a:extLst>
          </p:cNvPr>
          <p:cNvSpPr txBox="1">
            <a:spLocks/>
          </p:cNvSpPr>
          <p:nvPr/>
        </p:nvSpPr>
        <p:spPr>
          <a:xfrm>
            <a:off x="1640156" y="3997842"/>
            <a:ext cx="10329341" cy="266294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Noah gave birth to his sons when he was 500 (Gen 5:32). One hundred years have passed!</a:t>
            </a:r>
          </a:p>
          <a:p>
            <a:r>
              <a:rPr lang="en-US" sz="2400" dirty="0"/>
              <a:t>Noah and his family entered the ark.</a:t>
            </a:r>
          </a:p>
          <a:p>
            <a:r>
              <a:rPr lang="en-US" sz="2400" dirty="0"/>
              <a:t>The animals went into the ark as well</a:t>
            </a:r>
          </a:p>
          <a:p>
            <a:r>
              <a:rPr lang="en-US" sz="2400" dirty="0"/>
              <a:t>QUESTION? Kangaroos, elephants, alligators, pandas? How?</a:t>
            </a:r>
          </a:p>
          <a:p>
            <a:pPr lvl="1"/>
            <a:r>
              <a:rPr lang="en-US" sz="2200" dirty="0"/>
              <a:t>These are typically considered to be isolated to certain geography</a:t>
            </a:r>
          </a:p>
        </p:txBody>
      </p:sp>
    </p:spTree>
    <p:extLst>
      <p:ext uri="{BB962C8B-B14F-4D97-AF65-F5344CB8AC3E}">
        <p14:creationId xmlns:p14="http://schemas.microsoft.com/office/powerpoint/2010/main" val="69742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83C5E-4D46-843B-A801-DDB17205D4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83ADB-3E70-092E-C622-B60FE2FEB69F}"/>
              </a:ext>
            </a:extLst>
          </p:cNvPr>
          <p:cNvSpPr>
            <a:spLocks noGrp="1"/>
          </p:cNvSpPr>
          <p:nvPr>
            <p:ph type="title"/>
          </p:nvPr>
        </p:nvSpPr>
        <p:spPr>
          <a:xfrm>
            <a:off x="1640156" y="332010"/>
            <a:ext cx="10259744" cy="855412"/>
          </a:xfrm>
        </p:spPr>
        <p:txBody>
          <a:bodyPr>
            <a:noAutofit/>
          </a:bodyPr>
          <a:lstStyle/>
          <a:p>
            <a:r>
              <a:rPr lang="en-US" sz="2800" b="1" i="1" dirty="0"/>
              <a:t>Genesis 7:10, And after seven days the waters of the flood came upon the earth. </a:t>
            </a:r>
          </a:p>
        </p:txBody>
      </p:sp>
      <p:sp>
        <p:nvSpPr>
          <p:cNvPr id="12" name="Content Placeholder 2">
            <a:extLst>
              <a:ext uri="{FF2B5EF4-FFF2-40B4-BE49-F238E27FC236}">
                <a16:creationId xmlns:a16="http://schemas.microsoft.com/office/drawing/2014/main" id="{0C69198C-EC2A-82CC-14F4-20331DFB89D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C0B1C15-2149-B799-B0B4-B6B67471C0BC}"/>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F8E7E49-E1EB-737A-9B1E-70E264D98510}"/>
              </a:ext>
            </a:extLst>
          </p:cNvPr>
          <p:cNvSpPr txBox="1">
            <a:spLocks/>
          </p:cNvSpPr>
          <p:nvPr/>
        </p:nvSpPr>
        <p:spPr>
          <a:xfrm>
            <a:off x="1640156" y="1765005"/>
            <a:ext cx="10329341" cy="489578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Did the rain start right away?</a:t>
            </a:r>
          </a:p>
          <a:p>
            <a:pPr lvl="1"/>
            <a:r>
              <a:rPr lang="en-US" sz="2200" dirty="0"/>
              <a:t>God repeats the seven-day delay from Gen 7:4</a:t>
            </a:r>
          </a:p>
          <a:p>
            <a:pPr lvl="1"/>
            <a:r>
              <a:rPr lang="en-US" sz="2200" dirty="0"/>
              <a:t>Some say these seven days correspond to the seven-year tribulation, which is God’s final warning before he brings total destruction to all the unrighteous.</a:t>
            </a:r>
          </a:p>
          <a:p>
            <a:r>
              <a:rPr lang="en-US" sz="2400" dirty="0"/>
              <a:t>QUESTION? Are people saved during the tribulation?</a:t>
            </a:r>
          </a:p>
          <a:p>
            <a:r>
              <a:rPr lang="en-US" sz="2400" dirty="0"/>
              <a:t>QUESTION? Is anyone else saved here on the Ark?</a:t>
            </a:r>
          </a:p>
        </p:txBody>
      </p:sp>
    </p:spTree>
    <p:extLst>
      <p:ext uri="{BB962C8B-B14F-4D97-AF65-F5344CB8AC3E}">
        <p14:creationId xmlns:p14="http://schemas.microsoft.com/office/powerpoint/2010/main" val="337413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43AC9-0405-DAF6-2632-4BFA94B3AE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12C91-5E24-DAA3-2667-4D781D442F9B}"/>
              </a:ext>
            </a:extLst>
          </p:cNvPr>
          <p:cNvSpPr>
            <a:spLocks noGrp="1"/>
          </p:cNvSpPr>
          <p:nvPr>
            <p:ph type="title"/>
          </p:nvPr>
        </p:nvSpPr>
        <p:spPr>
          <a:xfrm>
            <a:off x="1640156" y="332010"/>
            <a:ext cx="10259744" cy="855412"/>
          </a:xfrm>
        </p:spPr>
        <p:txBody>
          <a:bodyPr>
            <a:noAutofit/>
          </a:bodyPr>
          <a:lstStyle/>
          <a:p>
            <a:r>
              <a:rPr lang="en-US" sz="2800" b="1" i="1" dirty="0"/>
              <a:t>Genesis 7:11 In the six hundredth year of Noah's life, in the second month, on the seventeenth day of the month, on that day all the fountains of the great deep burst forth, and the windows of the heavens were opened. 12 And rain fell upon the earth forty days and forty nights.</a:t>
            </a:r>
          </a:p>
        </p:txBody>
      </p:sp>
      <p:sp>
        <p:nvSpPr>
          <p:cNvPr id="12" name="Content Placeholder 2">
            <a:extLst>
              <a:ext uri="{FF2B5EF4-FFF2-40B4-BE49-F238E27FC236}">
                <a16:creationId xmlns:a16="http://schemas.microsoft.com/office/drawing/2014/main" id="{6DAA8C4D-5705-902B-0454-5905AF22FDB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4D5DC9B-A55C-55A3-7FD3-B03328F974CD}"/>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63F10FD-3CF7-A5E2-D0F3-FFE17B929F97}"/>
              </a:ext>
            </a:extLst>
          </p:cNvPr>
          <p:cNvSpPr txBox="1">
            <a:spLocks/>
          </p:cNvSpPr>
          <p:nvPr/>
        </p:nvSpPr>
        <p:spPr>
          <a:xfrm>
            <a:off x="1640156" y="2573079"/>
            <a:ext cx="10329341" cy="408771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Notice the story line is very repetitive</a:t>
            </a:r>
          </a:p>
          <a:p>
            <a:pPr lvl="1"/>
            <a:r>
              <a:rPr lang="en-US" sz="2200" dirty="0"/>
              <a:t>Noah’s age when the flood began</a:t>
            </a:r>
          </a:p>
          <a:p>
            <a:pPr lvl="1"/>
            <a:r>
              <a:rPr lang="en-US" sz="2200" dirty="0"/>
              <a:t>Animals two by two</a:t>
            </a:r>
          </a:p>
          <a:p>
            <a:pPr lvl="1"/>
            <a:r>
              <a:rPr lang="en-US" sz="2200" dirty="0"/>
              <a:t>The seven day wait before destruction</a:t>
            </a:r>
          </a:p>
          <a:p>
            <a:r>
              <a:rPr lang="en-US" sz="2400" dirty="0"/>
              <a:t>QUESTION? Why do it the bible so specific about the exact time?</a:t>
            </a:r>
          </a:p>
          <a:p>
            <a:pPr lvl="1"/>
            <a:r>
              <a:rPr lang="en-US" sz="2200" dirty="0"/>
              <a:t>In 7:4 the Hebrew word for rain </a:t>
            </a:r>
            <a:r>
              <a:rPr lang="en-US" sz="2200" b="1" i="1" dirty="0" err="1"/>
              <a:t>matar</a:t>
            </a:r>
            <a:r>
              <a:rPr lang="en-US" sz="2200" dirty="0"/>
              <a:t> is used. It means normal rain</a:t>
            </a:r>
          </a:p>
          <a:p>
            <a:pPr lvl="1"/>
            <a:r>
              <a:rPr lang="en-US" sz="2200" dirty="0"/>
              <a:t>In 7:12, the Hebrew word for rain </a:t>
            </a:r>
            <a:r>
              <a:rPr lang="en-US" sz="2200" b="1" i="1" dirty="0" err="1"/>
              <a:t>geshem</a:t>
            </a:r>
            <a:r>
              <a:rPr lang="en-US" sz="2200" dirty="0"/>
              <a:t> is used. It means a torrent</a:t>
            </a:r>
          </a:p>
          <a:p>
            <a:pPr lvl="1"/>
            <a:r>
              <a:rPr lang="en-US" sz="2200" dirty="0"/>
              <a:t>40 days of torrential rain would be impossible on today’s earth</a:t>
            </a:r>
          </a:p>
          <a:p>
            <a:endParaRPr lang="en-US" sz="2400" dirty="0"/>
          </a:p>
          <a:p>
            <a:endParaRPr lang="en-US" sz="2200" dirty="0"/>
          </a:p>
        </p:txBody>
      </p:sp>
    </p:spTree>
    <p:extLst>
      <p:ext uri="{BB962C8B-B14F-4D97-AF65-F5344CB8AC3E}">
        <p14:creationId xmlns:p14="http://schemas.microsoft.com/office/powerpoint/2010/main" val="97258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326E-2723-A84C-62A2-953FB0245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BBF71F-5682-8870-5525-3D761D887A56}"/>
              </a:ext>
            </a:extLst>
          </p:cNvPr>
          <p:cNvSpPr>
            <a:spLocks noGrp="1"/>
          </p:cNvSpPr>
          <p:nvPr>
            <p:ph type="title"/>
          </p:nvPr>
        </p:nvSpPr>
        <p:spPr>
          <a:xfrm>
            <a:off x="1640156" y="332010"/>
            <a:ext cx="10259744" cy="855412"/>
          </a:xfrm>
        </p:spPr>
        <p:txBody>
          <a:bodyPr>
            <a:noAutofit/>
          </a:bodyPr>
          <a:lstStyle/>
          <a:p>
            <a:r>
              <a:rPr lang="en-US" sz="2800" b="1" dirty="0"/>
              <a:t>Fountains of the Great Deep</a:t>
            </a:r>
          </a:p>
        </p:txBody>
      </p:sp>
      <p:sp>
        <p:nvSpPr>
          <p:cNvPr id="12" name="Content Placeholder 2">
            <a:extLst>
              <a:ext uri="{FF2B5EF4-FFF2-40B4-BE49-F238E27FC236}">
                <a16:creationId xmlns:a16="http://schemas.microsoft.com/office/drawing/2014/main" id="{444E168F-2B89-9B23-F9DB-4DCF889B78B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05B3D89-7652-4B3C-6AC9-EA9F9EEB205D}"/>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115DF4A-940C-48F5-6637-666ACBDE2A12}"/>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t>Gen 1:6-7, Then God said, “Let there be an expanse in the midst of the waters, and let it separate the waters from the waters.” 7 God made the expanse, and separated the waters which were below the expanse from the waters which were above the expanse; and it was so.</a:t>
            </a:r>
          </a:p>
          <a:p>
            <a:pPr lvl="1"/>
            <a:r>
              <a:rPr lang="en-US" sz="2200" dirty="0"/>
              <a:t>There was water below the earth and water above it</a:t>
            </a:r>
          </a:p>
          <a:p>
            <a:pPr lvl="1"/>
            <a:r>
              <a:rPr lang="en-US" sz="2200" dirty="0"/>
              <a:t>Something catastrophic occurred to break up the super-continent and release the fountains of the abyss</a:t>
            </a:r>
          </a:p>
          <a:p>
            <a:pPr lvl="1"/>
            <a:r>
              <a:rPr lang="en-US" sz="2200" i="1" dirty="0" err="1"/>
              <a:t>Psa</a:t>
            </a:r>
            <a:r>
              <a:rPr lang="en-US" sz="2200" i="1" dirty="0"/>
              <a:t> 104:5-7, He set the earth on its foundations, so that it should never be moved. 6 You covered it with the deep as with a garment; the waters stood above the mountains 7 At your rebuke they fled; at the sound of your thunder they took to flight.</a:t>
            </a:r>
          </a:p>
          <a:p>
            <a:pPr lvl="1"/>
            <a:endParaRPr lang="en-US" sz="2200" dirty="0"/>
          </a:p>
          <a:p>
            <a:endParaRPr lang="en-US" sz="2200" dirty="0"/>
          </a:p>
        </p:txBody>
      </p:sp>
    </p:spTree>
    <p:extLst>
      <p:ext uri="{BB962C8B-B14F-4D97-AF65-F5344CB8AC3E}">
        <p14:creationId xmlns:p14="http://schemas.microsoft.com/office/powerpoint/2010/main" val="346196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2797-DF91-A54E-15A3-E9D17423D5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C3828-18BA-7D73-BAAB-9953931FDB8C}"/>
              </a:ext>
            </a:extLst>
          </p:cNvPr>
          <p:cNvSpPr>
            <a:spLocks noGrp="1"/>
          </p:cNvSpPr>
          <p:nvPr>
            <p:ph type="title"/>
          </p:nvPr>
        </p:nvSpPr>
        <p:spPr>
          <a:xfrm>
            <a:off x="1640156" y="332010"/>
            <a:ext cx="10259744" cy="855412"/>
          </a:xfrm>
        </p:spPr>
        <p:txBody>
          <a:bodyPr>
            <a:noAutofit/>
          </a:bodyPr>
          <a:lstStyle/>
          <a:p>
            <a:r>
              <a:rPr lang="en-US" sz="2800" b="1" dirty="0"/>
              <a:t>Pangea?</a:t>
            </a:r>
          </a:p>
        </p:txBody>
      </p:sp>
      <p:sp>
        <p:nvSpPr>
          <p:cNvPr id="12" name="Content Placeholder 2">
            <a:extLst>
              <a:ext uri="{FF2B5EF4-FFF2-40B4-BE49-F238E27FC236}">
                <a16:creationId xmlns:a16="http://schemas.microsoft.com/office/drawing/2014/main" id="{F62B1250-0272-3C8C-7D05-C83DE7C3DAB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087E8DD-F4A6-119F-B6F8-860BAE5B6EDF}"/>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4" name="TextBox 3">
            <a:extLst>
              <a:ext uri="{FF2B5EF4-FFF2-40B4-BE49-F238E27FC236}">
                <a16:creationId xmlns:a16="http://schemas.microsoft.com/office/drawing/2014/main" id="{939DD208-551E-10F3-C732-56499A565C6A}"/>
              </a:ext>
            </a:extLst>
          </p:cNvPr>
          <p:cNvSpPr txBox="1"/>
          <p:nvPr/>
        </p:nvSpPr>
        <p:spPr>
          <a:xfrm>
            <a:off x="6592186" y="595423"/>
            <a:ext cx="184731" cy="369332"/>
          </a:xfrm>
          <a:prstGeom prst="rect">
            <a:avLst/>
          </a:prstGeom>
          <a:noFill/>
        </p:spPr>
        <p:txBody>
          <a:bodyPr wrap="none" rtlCol="0">
            <a:spAutoFit/>
          </a:bodyPr>
          <a:lstStyle/>
          <a:p>
            <a:endParaRPr lang="en-US" dirty="0"/>
          </a:p>
        </p:txBody>
      </p:sp>
      <p:pic>
        <p:nvPicPr>
          <p:cNvPr id="1026" name="Picture 2" descr="The Pangea Map">
            <a:extLst>
              <a:ext uri="{FF2B5EF4-FFF2-40B4-BE49-F238E27FC236}">
                <a16:creationId xmlns:a16="http://schemas.microsoft.com/office/drawing/2014/main" id="{C5FFA539-B9F7-535B-2805-84715ADD1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457" y="495991"/>
            <a:ext cx="8088443" cy="6164798"/>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Antarctica with solid fill">
            <a:hlinkClick r:id="rId4"/>
            <a:extLst>
              <a:ext uri="{FF2B5EF4-FFF2-40B4-BE49-F238E27FC236}">
                <a16:creationId xmlns:a16="http://schemas.microsoft.com/office/drawing/2014/main" id="{73F56E6E-688A-47E3-F968-B6A422EBA5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73797" y="4275269"/>
            <a:ext cx="2002355" cy="2002355"/>
          </a:xfrm>
          <a:prstGeom prst="rect">
            <a:avLst/>
          </a:prstGeom>
        </p:spPr>
      </p:pic>
    </p:spTree>
    <p:extLst>
      <p:ext uri="{BB962C8B-B14F-4D97-AF65-F5344CB8AC3E}">
        <p14:creationId xmlns:p14="http://schemas.microsoft.com/office/powerpoint/2010/main" val="2857990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7E9B2-9902-9E92-31E5-7D7E46437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CF45B-712A-CBE7-BECB-749ED99817E2}"/>
              </a:ext>
            </a:extLst>
          </p:cNvPr>
          <p:cNvSpPr>
            <a:spLocks noGrp="1"/>
          </p:cNvSpPr>
          <p:nvPr>
            <p:ph type="title"/>
          </p:nvPr>
        </p:nvSpPr>
        <p:spPr>
          <a:xfrm>
            <a:off x="1640156" y="332010"/>
            <a:ext cx="10259744" cy="855412"/>
          </a:xfrm>
        </p:spPr>
        <p:txBody>
          <a:bodyPr>
            <a:noAutofit/>
          </a:bodyPr>
          <a:lstStyle/>
          <a:p>
            <a:r>
              <a:rPr lang="en-US" sz="2800" b="1" dirty="0"/>
              <a:t>Fountains of the Great Deep</a:t>
            </a:r>
          </a:p>
        </p:txBody>
      </p:sp>
      <p:sp>
        <p:nvSpPr>
          <p:cNvPr id="12" name="Content Placeholder 2">
            <a:extLst>
              <a:ext uri="{FF2B5EF4-FFF2-40B4-BE49-F238E27FC236}">
                <a16:creationId xmlns:a16="http://schemas.microsoft.com/office/drawing/2014/main" id="{1595EB8D-FD00-9661-178F-E0F123551E2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90658CF-D33A-F25F-00C9-F3343544F5C1}"/>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2D8FAEF-B76D-58A9-48C7-99BCDD5237EE}"/>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t>QUESTION? So where did all the water go?</a:t>
            </a:r>
          </a:p>
          <a:p>
            <a:pPr lvl="1"/>
            <a:r>
              <a:rPr lang="en-US" sz="2200" i="1" dirty="0"/>
              <a:t>Psalm 104:8-9, The mountains rose; the valleys sank down to the place which you established for them. 9 You set a boundary that they may not pass over, So that they will not return to cover the earth.”</a:t>
            </a:r>
          </a:p>
          <a:p>
            <a:pPr lvl="1"/>
            <a:r>
              <a:rPr lang="en-US" sz="2200" u="sng" dirty="0"/>
              <a:t>The mountains rose up and the valleys sank do</a:t>
            </a:r>
            <a:r>
              <a:rPr lang="en-US" sz="2200" dirty="0"/>
              <a:t>wn to contain all the water after the flood.</a:t>
            </a:r>
          </a:p>
          <a:p>
            <a:r>
              <a:rPr lang="en-US" sz="2400" i="1" dirty="0"/>
              <a:t>THERE ARE FOSSILS in the limestone on the top of Mount Everest!</a:t>
            </a:r>
          </a:p>
          <a:p>
            <a:pPr lvl="1"/>
            <a:r>
              <a:rPr lang="en-US" sz="2200" dirty="0"/>
              <a:t>Jacques Cousteau calculated that if the mountains were brought low and the valleys raised up, water would cover every continent up to two miles deep</a:t>
            </a:r>
          </a:p>
          <a:p>
            <a:pPr lvl="2"/>
            <a:r>
              <a:rPr lang="en-US" sz="2000" dirty="0"/>
              <a:t>Gen 7:20 says 15 cubits (22.5 feet) above the highest mountain</a:t>
            </a:r>
          </a:p>
          <a:p>
            <a:pPr lvl="1"/>
            <a:r>
              <a:rPr lang="en-US" sz="2000" i="1" dirty="0"/>
              <a:t>Isa 24:1, Behold, the LORD lays the earth waste, devastates it, </a:t>
            </a:r>
            <a:r>
              <a:rPr lang="en-US" sz="2000" i="1" u="sng" dirty="0"/>
              <a:t>distorts its surface </a:t>
            </a:r>
            <a:r>
              <a:rPr lang="en-US" sz="2200" i="1" u="sng" dirty="0"/>
              <a:t>and scatters its inhabitants</a:t>
            </a:r>
            <a:r>
              <a:rPr lang="en-US" sz="2200" i="1" dirty="0"/>
              <a:t>.</a:t>
            </a:r>
            <a:endParaRPr lang="en-US" sz="2200" dirty="0"/>
          </a:p>
          <a:p>
            <a:endParaRPr lang="en-US" sz="2200" dirty="0"/>
          </a:p>
        </p:txBody>
      </p:sp>
    </p:spTree>
    <p:extLst>
      <p:ext uri="{BB962C8B-B14F-4D97-AF65-F5344CB8AC3E}">
        <p14:creationId xmlns:p14="http://schemas.microsoft.com/office/powerpoint/2010/main" val="359631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F170F-21C0-4987-D5F3-F35DEDF94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1C4A8-D149-EE1D-D803-8912BEA09904}"/>
              </a:ext>
            </a:extLst>
          </p:cNvPr>
          <p:cNvSpPr>
            <a:spLocks noGrp="1"/>
          </p:cNvSpPr>
          <p:nvPr>
            <p:ph type="title"/>
          </p:nvPr>
        </p:nvSpPr>
        <p:spPr>
          <a:xfrm>
            <a:off x="1640156" y="332010"/>
            <a:ext cx="10259744" cy="855412"/>
          </a:xfrm>
        </p:spPr>
        <p:txBody>
          <a:bodyPr>
            <a:noAutofit/>
          </a:bodyPr>
          <a:lstStyle/>
          <a:p>
            <a:r>
              <a:rPr lang="en-US" sz="2800" b="1" dirty="0"/>
              <a:t>The Floodgates of Heaven</a:t>
            </a:r>
          </a:p>
        </p:txBody>
      </p:sp>
      <p:sp>
        <p:nvSpPr>
          <p:cNvPr id="12" name="Content Placeholder 2">
            <a:extLst>
              <a:ext uri="{FF2B5EF4-FFF2-40B4-BE49-F238E27FC236}">
                <a16:creationId xmlns:a16="http://schemas.microsoft.com/office/drawing/2014/main" id="{882F2142-A56C-0BB6-2889-DC45E534EFC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A5D9299-C343-A5D5-6D4F-F69AA32065B7}"/>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3E25B95-DB05-7141-5DD8-2DA4E2D195B7}"/>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t>Sluice gates: Opening up a dam and letting the water out all at once!</a:t>
            </a:r>
          </a:p>
          <a:p>
            <a:r>
              <a:rPr lang="en-US" sz="2200" dirty="0"/>
              <a:t>For </a:t>
            </a:r>
            <a:r>
              <a:rPr lang="en-US" sz="2200" u="sng" dirty="0"/>
              <a:t>six weeks </a:t>
            </a:r>
            <a:r>
              <a:rPr lang="en-US" sz="2200" dirty="0"/>
              <a:t>the water poured out of the earth and the heavens</a:t>
            </a:r>
          </a:p>
          <a:p>
            <a:r>
              <a:rPr lang="en-US" sz="2200" dirty="0"/>
              <a:t>How did this happen?</a:t>
            </a:r>
          </a:p>
          <a:p>
            <a:pPr lvl="1"/>
            <a:r>
              <a:rPr lang="en-US" sz="2000" dirty="0"/>
              <a:t>A water canopy was bound up as ice encircling the planet?</a:t>
            </a:r>
          </a:p>
          <a:p>
            <a:pPr lvl="1"/>
            <a:r>
              <a:rPr lang="en-US" sz="2000" dirty="0"/>
              <a:t>Plate tectonics and the continent breaking apart?</a:t>
            </a:r>
          </a:p>
          <a:p>
            <a:pPr lvl="1"/>
            <a:r>
              <a:rPr lang="en-US" sz="2000" dirty="0"/>
              <a:t>Intense global volcanic activity sent ash and dust 50,000 feet into the air?</a:t>
            </a:r>
          </a:p>
          <a:p>
            <a:pPr lvl="1"/>
            <a:r>
              <a:rPr lang="en-US" sz="2000" dirty="0"/>
              <a:t>The ice canopy melted, and it came pouring down?</a:t>
            </a:r>
          </a:p>
          <a:p>
            <a:r>
              <a:rPr lang="en-US" sz="2200" i="1" dirty="0"/>
              <a:t>Isa 24:18b-20, For the windows of heaven are opened, and the foundations of the earth tremble. 19 The earth is utterly broken, the earth is split apart, the earth is violently shaken. 20 The earth staggers like a drunken man; it sways like a hut; its transgression lies heavy upon it, and it falls, and will not rise again.</a:t>
            </a:r>
          </a:p>
        </p:txBody>
      </p:sp>
    </p:spTree>
    <p:extLst>
      <p:ext uri="{BB962C8B-B14F-4D97-AF65-F5344CB8AC3E}">
        <p14:creationId xmlns:p14="http://schemas.microsoft.com/office/powerpoint/2010/main" val="427112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61729-8316-D401-E721-B0C6F90AC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F4E3F-CD16-C41D-78AF-D7CA841F248F}"/>
              </a:ext>
            </a:extLst>
          </p:cNvPr>
          <p:cNvSpPr>
            <a:spLocks noGrp="1"/>
          </p:cNvSpPr>
          <p:nvPr>
            <p:ph type="title"/>
          </p:nvPr>
        </p:nvSpPr>
        <p:spPr>
          <a:xfrm>
            <a:off x="1640156" y="332010"/>
            <a:ext cx="10259744" cy="855412"/>
          </a:xfrm>
        </p:spPr>
        <p:txBody>
          <a:bodyPr>
            <a:noAutofit/>
          </a:bodyPr>
          <a:lstStyle/>
          <a:p>
            <a:r>
              <a:rPr lang="en-US" sz="2800" b="1" dirty="0"/>
              <a:t>Floodgates of Heaven</a:t>
            </a:r>
          </a:p>
        </p:txBody>
      </p:sp>
      <p:sp>
        <p:nvSpPr>
          <p:cNvPr id="12" name="Content Placeholder 2">
            <a:extLst>
              <a:ext uri="{FF2B5EF4-FFF2-40B4-BE49-F238E27FC236}">
                <a16:creationId xmlns:a16="http://schemas.microsoft.com/office/drawing/2014/main" id="{45157481-8DFA-2536-1AE1-6D9C57B15E6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D32693A-2273-B102-D1D0-4BFC0B18D343}"/>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7B2DCE9-CCE0-A0A5-DDBC-66E923C7199C}"/>
              </a:ext>
            </a:extLst>
          </p:cNvPr>
          <p:cNvSpPr txBox="1">
            <a:spLocks/>
          </p:cNvSpPr>
          <p:nvPr/>
        </p:nvSpPr>
        <p:spPr>
          <a:xfrm>
            <a:off x="1640156" y="946674"/>
            <a:ext cx="10329341" cy="571411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t>QUESTION? Intense volcanic activity combined with water makes:</a:t>
            </a:r>
          </a:p>
          <a:p>
            <a:pPr lvl="1"/>
            <a:r>
              <a:rPr lang="en-US" sz="2000" dirty="0"/>
              <a:t>Steam vents. Massive mudslides. Entire continents washed into the ocean.</a:t>
            </a:r>
          </a:p>
          <a:p>
            <a:pPr lvl="1"/>
            <a:r>
              <a:rPr lang="en-US" sz="2000" i="1" dirty="0"/>
              <a:t>Jer 4:23-27, I looked on the earth, and behold, it was formless and void; And to the heavens, and they had no light. 24 I looked on the mountains, and behold, they were quaking, And all the hills moved to and </a:t>
            </a:r>
            <a:r>
              <a:rPr lang="en-US" sz="2000" i="1" dirty="0" err="1"/>
              <a:t>fro</a:t>
            </a:r>
            <a:r>
              <a:rPr lang="en-US" sz="2000" i="1" dirty="0"/>
              <a:t>. 25 I looked, and behold, there was no man, And all the birds of the heavens had fled. 26 I looked, and behold, the fruitful land was a wilderness, And all its cities were pulled down Before the LORD, before His fierce anger. 27 For thus says the LORD, “The whole land shall be a desolation, </a:t>
            </a:r>
            <a:r>
              <a:rPr lang="en-US" sz="2000" i="1" u="sng" dirty="0"/>
              <a:t>Yet I will not execute a complete destruction</a:t>
            </a:r>
            <a:r>
              <a:rPr lang="en-US" sz="2200" i="1" dirty="0"/>
              <a:t>.</a:t>
            </a:r>
          </a:p>
          <a:p>
            <a:r>
              <a:rPr lang="en-US" sz="2200" dirty="0"/>
              <a:t>In the midst of devastation, there was preservation!</a:t>
            </a:r>
          </a:p>
          <a:p>
            <a:pPr lvl="1"/>
            <a:r>
              <a:rPr lang="en-US" sz="2000" i="1" dirty="0"/>
              <a:t>Psalm 36:5-7, Your lovingkindness, O LORD, extends to the heavens, Your  faithfulness reaches to the skies. 6 Your righteousness is like the mountains of God; Your judgments are like a great deep. O LORD, You preserve man and beast.7 How precious is Your lovingkindness, O God! And the children of men take refuge in the shadow of Your wings.</a:t>
            </a:r>
          </a:p>
        </p:txBody>
      </p:sp>
    </p:spTree>
    <p:extLst>
      <p:ext uri="{BB962C8B-B14F-4D97-AF65-F5344CB8AC3E}">
        <p14:creationId xmlns:p14="http://schemas.microsoft.com/office/powerpoint/2010/main" val="189492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D9A3-C345-59F7-A9F4-D79557BD1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82FA0-5470-E169-C70B-22228D351251}"/>
              </a:ext>
            </a:extLst>
          </p:cNvPr>
          <p:cNvSpPr>
            <a:spLocks noGrp="1"/>
          </p:cNvSpPr>
          <p:nvPr>
            <p:ph type="title"/>
          </p:nvPr>
        </p:nvSpPr>
        <p:spPr>
          <a:xfrm>
            <a:off x="1640156" y="332010"/>
            <a:ext cx="10259744" cy="855412"/>
          </a:xfrm>
        </p:spPr>
        <p:txBody>
          <a:bodyPr>
            <a:noAutofit/>
          </a:bodyPr>
          <a:lstStyle/>
          <a:p>
            <a:r>
              <a:rPr lang="en-US" sz="2400" b="1" i="1" dirty="0"/>
              <a:t>Gen 7:13-16, On the very same day Noah and his sons, Shem and Ham and Japheth, and Noah's wife and the three wives of his sons with them entered the ark, 14 they and every beast, according to its kind, and all the livestock according to their kinds, and every creeping thing that creeps on the earth, according to its kind, and every bird, according to its kind, every winged creature. 15 They went into the ark with Noah, two and two of all flesh in which there was the breath of life. 16 And those that entered, male and female of all flesh, went in as God had commanded him. And the Lord shut him in.</a:t>
            </a:r>
          </a:p>
        </p:txBody>
      </p:sp>
      <p:sp>
        <p:nvSpPr>
          <p:cNvPr id="12" name="Content Placeholder 2">
            <a:extLst>
              <a:ext uri="{FF2B5EF4-FFF2-40B4-BE49-F238E27FC236}">
                <a16:creationId xmlns:a16="http://schemas.microsoft.com/office/drawing/2014/main" id="{4FA8810D-8B3F-9BC7-F6CD-C85FC221271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4F8E306-903D-FF76-89A4-58B92B944F28}"/>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4AD78618-5C24-74B7-00E6-95DFE4C0A084}"/>
              </a:ext>
            </a:extLst>
          </p:cNvPr>
          <p:cNvSpPr txBox="1">
            <a:spLocks/>
          </p:cNvSpPr>
          <p:nvPr/>
        </p:nvSpPr>
        <p:spPr>
          <a:xfrm>
            <a:off x="1640156" y="4087906"/>
            <a:ext cx="10329341" cy="257288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i="1" dirty="0"/>
              <a:t>Again, God repeats many things here</a:t>
            </a:r>
          </a:p>
          <a:p>
            <a:r>
              <a:rPr lang="en-US" sz="2200" i="1" dirty="0"/>
              <a:t>Notice “according to its kind”</a:t>
            </a:r>
          </a:p>
          <a:p>
            <a:r>
              <a:rPr lang="en-US" sz="2200" i="1" dirty="0"/>
              <a:t>Who, what was saved in the Ark?</a:t>
            </a:r>
          </a:p>
          <a:p>
            <a:pPr lvl="1"/>
            <a:r>
              <a:rPr lang="en-US" sz="2000" dirty="0"/>
              <a:t>Noah and his family</a:t>
            </a:r>
          </a:p>
          <a:p>
            <a:pPr lvl="1"/>
            <a:r>
              <a:rPr lang="en-US" sz="2000" dirty="0"/>
              <a:t>Every beast, livestock, creeping things, every bird and winged </a:t>
            </a:r>
            <a:r>
              <a:rPr lang="en-US" sz="2000" dirty="0" err="1"/>
              <a:t>creatuire</a:t>
            </a:r>
            <a:endParaRPr lang="en-US" sz="2000" dirty="0"/>
          </a:p>
          <a:p>
            <a:pPr lvl="1"/>
            <a:r>
              <a:rPr lang="en-US" sz="2000" dirty="0"/>
              <a:t>What about fish? Insects?</a:t>
            </a:r>
          </a:p>
        </p:txBody>
      </p:sp>
    </p:spTree>
    <p:extLst>
      <p:ext uri="{BB962C8B-B14F-4D97-AF65-F5344CB8AC3E}">
        <p14:creationId xmlns:p14="http://schemas.microsoft.com/office/powerpoint/2010/main" val="148747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B7819-27F3-EDCA-A722-FA66676B5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75FB0E-E60E-91D5-2472-2F3AEEA75B05}"/>
              </a:ext>
            </a:extLst>
          </p:cNvPr>
          <p:cNvSpPr>
            <a:spLocks noGrp="1"/>
          </p:cNvSpPr>
          <p:nvPr>
            <p:ph type="title"/>
          </p:nvPr>
        </p:nvSpPr>
        <p:spPr>
          <a:xfrm>
            <a:off x="1640156" y="332010"/>
            <a:ext cx="10259744" cy="855412"/>
          </a:xfrm>
        </p:spPr>
        <p:txBody>
          <a:bodyPr>
            <a:noAutofit/>
          </a:bodyPr>
          <a:lstStyle/>
          <a:p>
            <a:r>
              <a:rPr lang="en-US" b="1" dirty="0"/>
              <a:t>What?</a:t>
            </a:r>
          </a:p>
        </p:txBody>
      </p:sp>
      <p:sp>
        <p:nvSpPr>
          <p:cNvPr id="12" name="Content Placeholder 2">
            <a:extLst>
              <a:ext uri="{FF2B5EF4-FFF2-40B4-BE49-F238E27FC236}">
                <a16:creationId xmlns:a16="http://schemas.microsoft.com/office/drawing/2014/main" id="{069F9A43-DE55-68B5-303A-85538E3B977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096808D-208D-E66C-B0EC-A4997C6B4C8B}"/>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4B98050-FB81-3A36-6B27-64049D3AD3EC}"/>
              </a:ext>
            </a:extLst>
          </p:cNvPr>
          <p:cNvSpPr txBox="1">
            <a:spLocks/>
          </p:cNvSpPr>
          <p:nvPr/>
        </p:nvSpPr>
        <p:spPr>
          <a:xfrm>
            <a:off x="1640156" y="1398494"/>
            <a:ext cx="10329341" cy="526229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This was a global cataclysmic event</a:t>
            </a:r>
          </a:p>
          <a:p>
            <a:pPr lvl="1"/>
            <a:r>
              <a:rPr lang="en-US" sz="2200" dirty="0"/>
              <a:t>What was wiped out?</a:t>
            </a:r>
          </a:p>
          <a:p>
            <a:r>
              <a:rPr lang="en-US" sz="2400" dirty="0"/>
              <a:t>The earth was shaken to its core</a:t>
            </a:r>
          </a:p>
          <a:p>
            <a:r>
              <a:rPr lang="en-US" sz="2400" dirty="0"/>
              <a:t>The landscape forever changed</a:t>
            </a:r>
          </a:p>
          <a:p>
            <a:r>
              <a:rPr lang="en-US" sz="2400" dirty="0"/>
              <a:t>Did the climate change?</a:t>
            </a:r>
          </a:p>
          <a:p>
            <a:r>
              <a:rPr lang="en-US" sz="2400" dirty="0"/>
              <a:t>Who, what was saved in the Ark?</a:t>
            </a:r>
          </a:p>
          <a:p>
            <a:pPr lvl="1"/>
            <a:r>
              <a:rPr lang="en-US" sz="2400" dirty="0"/>
              <a:t>Noah and his family</a:t>
            </a:r>
          </a:p>
          <a:p>
            <a:pPr lvl="1"/>
            <a:r>
              <a:rPr lang="en-US" sz="2400" dirty="0"/>
              <a:t>beasts, livestock, creeping things, birds and winged creatures</a:t>
            </a:r>
          </a:p>
          <a:p>
            <a:pPr lvl="1"/>
            <a:r>
              <a:rPr lang="en-US" sz="2400" dirty="0"/>
              <a:t>What about fish? Insects?</a:t>
            </a:r>
          </a:p>
          <a:p>
            <a:r>
              <a:rPr lang="en-US" sz="2400" dirty="0"/>
              <a:t>QUESTION? Does earth today look like pre-flood earth?</a:t>
            </a:r>
          </a:p>
        </p:txBody>
      </p:sp>
    </p:spTree>
    <p:extLst>
      <p:ext uri="{BB962C8B-B14F-4D97-AF65-F5344CB8AC3E}">
        <p14:creationId xmlns:p14="http://schemas.microsoft.com/office/powerpoint/2010/main" val="236670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8F0E9-D591-F5E7-ED5C-846CDC977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284CA-88BD-CEE6-DF83-BE28B45893D2}"/>
              </a:ext>
            </a:extLst>
          </p:cNvPr>
          <p:cNvSpPr>
            <a:spLocks noGrp="1"/>
          </p:cNvSpPr>
          <p:nvPr>
            <p:ph type="title"/>
          </p:nvPr>
        </p:nvSpPr>
        <p:spPr>
          <a:xfrm>
            <a:off x="1640156" y="332010"/>
            <a:ext cx="10259744" cy="855412"/>
          </a:xfrm>
        </p:spPr>
        <p:txBody>
          <a:bodyPr>
            <a:noAutofit/>
          </a:bodyPr>
          <a:lstStyle/>
          <a:p>
            <a:r>
              <a:rPr lang="en-US" b="1" dirty="0"/>
              <a:t>Why?</a:t>
            </a:r>
          </a:p>
        </p:txBody>
      </p:sp>
      <p:sp>
        <p:nvSpPr>
          <p:cNvPr id="12" name="Content Placeholder 2">
            <a:extLst>
              <a:ext uri="{FF2B5EF4-FFF2-40B4-BE49-F238E27FC236}">
                <a16:creationId xmlns:a16="http://schemas.microsoft.com/office/drawing/2014/main" id="{12D4FD3E-E3D0-6A4A-A33B-B30F34D9927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5071C68-E26C-3890-C52B-A93CDD7FE5B0}"/>
              </a:ext>
            </a:extLst>
          </p:cNvPr>
          <p:cNvSpPr txBox="1">
            <a:spLocks/>
          </p:cNvSpPr>
          <p:nvPr/>
        </p:nvSpPr>
        <p:spPr>
          <a:xfrm>
            <a:off x="1640156" y="2658141"/>
            <a:ext cx="10329341" cy="400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3633F4F-D8BD-3098-7CE0-92B11515CBB6}"/>
              </a:ext>
            </a:extLst>
          </p:cNvPr>
          <p:cNvSpPr txBox="1">
            <a:spLocks/>
          </p:cNvSpPr>
          <p:nvPr/>
        </p:nvSpPr>
        <p:spPr>
          <a:xfrm>
            <a:off x="1640156" y="1398494"/>
            <a:ext cx="10329341" cy="526229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Why would God do such a thing?</a:t>
            </a:r>
          </a:p>
          <a:p>
            <a:pPr lvl="1"/>
            <a:r>
              <a:rPr lang="en-US" sz="2200" i="1" dirty="0"/>
              <a:t>Job 22:15-18, [Eliphaz Speaks] “Will you keep to the ancient path Which wicked men have </a:t>
            </a:r>
            <a:r>
              <a:rPr lang="en-US" sz="2400" i="1" dirty="0"/>
              <a:t>trod,16 Who were snatched away before their time, Whose foundations were washed away by a flood?17 “They said to God, ‘Depart from us!’ And ‘What can the Almighty do to them?’ “Yet He filled their houses with good things; But the counsel of the wicked is far from me.</a:t>
            </a:r>
          </a:p>
          <a:p>
            <a:r>
              <a:rPr lang="en-US" sz="2400" dirty="0"/>
              <a:t>QUESTION? What was the attitude of pre-flood people?</a:t>
            </a:r>
          </a:p>
          <a:p>
            <a:r>
              <a:rPr lang="en-US" sz="2400" dirty="0"/>
              <a:t>QUESTION? Are there any people like that in our world today?</a:t>
            </a:r>
            <a:endParaRPr lang="en-US" sz="2600" dirty="0"/>
          </a:p>
        </p:txBody>
      </p:sp>
    </p:spTree>
    <p:extLst>
      <p:ext uri="{BB962C8B-B14F-4D97-AF65-F5344CB8AC3E}">
        <p14:creationId xmlns:p14="http://schemas.microsoft.com/office/powerpoint/2010/main" val="285936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95BC-C522-ECE4-7989-2C3F41117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FEC602-379C-5A3A-F141-8C8F7CB4F0EC}"/>
              </a:ext>
            </a:extLst>
          </p:cNvPr>
          <p:cNvSpPr>
            <a:spLocks noGrp="1"/>
          </p:cNvSpPr>
          <p:nvPr>
            <p:ph type="title"/>
          </p:nvPr>
        </p:nvSpPr>
        <p:spPr>
          <a:xfrm>
            <a:off x="1640156" y="332010"/>
            <a:ext cx="10259744" cy="855412"/>
          </a:xfrm>
        </p:spPr>
        <p:txBody>
          <a:bodyPr>
            <a:noAutofit/>
          </a:bodyPr>
          <a:lstStyle/>
          <a:p>
            <a:r>
              <a:rPr lang="en-US" sz="2400" b="1" i="1" dirty="0"/>
              <a:t>Gen 7:17-24, The flood continued forty days on the earth. The waters increased and bore up the ark, and it rose high above the earth. 18 The waters prevailed and increased greatly on the earth, and the ark floated on the face of the waters. 19 And the waters prevailed so mightily on the earth that all the high mountains under the whole heaven were covered. 20 The waters prevailed above the mountains, covering them fifteen cubits deep. 21 And all flesh died that moved on the earth, birds, livestock, beasts, all swarming creatures that swarm on the earth, and all mankind. 22 Everything on the dry land in whose nostrils was the breath of life died. 23 He blotted out every living thing that was on the face of the ground, man and animals and creeping things and birds of the heavens. They were blotted out from the earth. Only Noah was left, and those who were with him in the ark. 24 And the waters prevailed on the earth 150 days.</a:t>
            </a:r>
          </a:p>
        </p:txBody>
      </p:sp>
      <p:sp>
        <p:nvSpPr>
          <p:cNvPr id="12" name="Content Placeholder 2">
            <a:extLst>
              <a:ext uri="{FF2B5EF4-FFF2-40B4-BE49-F238E27FC236}">
                <a16:creationId xmlns:a16="http://schemas.microsoft.com/office/drawing/2014/main" id="{35A1BAFB-EB3A-CC47-EA49-F196C26E4E3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B5DCB29-9448-0145-77D5-18971C19289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705BD43-74B7-FF73-BF29-7057910CA251}"/>
              </a:ext>
            </a:extLst>
          </p:cNvPr>
          <p:cNvSpPr txBox="1">
            <a:spLocks/>
          </p:cNvSpPr>
          <p:nvPr/>
        </p:nvSpPr>
        <p:spPr>
          <a:xfrm>
            <a:off x="1640156" y="6002766"/>
            <a:ext cx="10329341" cy="65802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Was this flood local or global? </a:t>
            </a:r>
            <a:endParaRPr lang="en-US" sz="2600" dirty="0"/>
          </a:p>
        </p:txBody>
      </p:sp>
    </p:spTree>
    <p:extLst>
      <p:ext uri="{BB962C8B-B14F-4D97-AF65-F5344CB8AC3E}">
        <p14:creationId xmlns:p14="http://schemas.microsoft.com/office/powerpoint/2010/main" val="90999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43774-746C-D059-ABF2-3613BED1F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90F2D-B33C-F4F8-6540-E80C421638DD}"/>
              </a:ext>
            </a:extLst>
          </p:cNvPr>
          <p:cNvSpPr>
            <a:spLocks noGrp="1"/>
          </p:cNvSpPr>
          <p:nvPr>
            <p:ph type="title"/>
          </p:nvPr>
        </p:nvSpPr>
        <p:spPr>
          <a:xfrm>
            <a:off x="1640156" y="332010"/>
            <a:ext cx="10259744" cy="855412"/>
          </a:xfrm>
        </p:spPr>
        <p:txBody>
          <a:bodyPr>
            <a:noAutofit/>
          </a:bodyPr>
          <a:lstStyle/>
          <a:p>
            <a:r>
              <a:rPr lang="en-US" b="1" dirty="0"/>
              <a:t>What is the main lesson of Noah’s Flood?</a:t>
            </a:r>
          </a:p>
        </p:txBody>
      </p:sp>
      <p:sp>
        <p:nvSpPr>
          <p:cNvPr id="12" name="Content Placeholder 2">
            <a:extLst>
              <a:ext uri="{FF2B5EF4-FFF2-40B4-BE49-F238E27FC236}">
                <a16:creationId xmlns:a16="http://schemas.microsoft.com/office/drawing/2014/main" id="{A33C96C6-3543-6718-7B0E-8ED40CD7BB5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D5C6480-AB58-BFC1-8907-2EE28989861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845D09F-76C5-5A17-7379-8FDD09FA68A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Why did God do this?</a:t>
            </a:r>
          </a:p>
          <a:p>
            <a:r>
              <a:rPr lang="en-US" sz="2400" dirty="0"/>
              <a:t>As a warning to those who ignore and disobey God!</a:t>
            </a:r>
          </a:p>
          <a:p>
            <a:r>
              <a:rPr lang="en-US" sz="2400" i="1" dirty="0"/>
              <a:t>2 Pet 3:3b-7, scoffers will come in the last days with scoffing, following their own sinful desires. 4 They will say, “Where is the promise of his coming? For ever since the fathers fell asleep, all things are continuing as they were from the beginning of creation.” 5 For they deliberately overlook this fact, that the heavens existed long ago, and the earth was formed out of water and through water by the word of God, 6 and that by means of these the world that then existed was deluged with water and perished. 7 But by the same word the heavens and earth that now exist are stored up for fire, being kept until the day of judgment and destruction of the ungodly.</a:t>
            </a:r>
            <a:endParaRPr lang="en-US" sz="2600" i="1" dirty="0"/>
          </a:p>
        </p:txBody>
      </p:sp>
    </p:spTree>
    <p:extLst>
      <p:ext uri="{BB962C8B-B14F-4D97-AF65-F5344CB8AC3E}">
        <p14:creationId xmlns:p14="http://schemas.microsoft.com/office/powerpoint/2010/main" val="192811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1900B-A7E3-51EC-6F6F-FB97FB8A4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0E447-6C1D-E51F-74B6-57F451787887}"/>
              </a:ext>
            </a:extLst>
          </p:cNvPr>
          <p:cNvSpPr>
            <a:spLocks noGrp="1"/>
          </p:cNvSpPr>
          <p:nvPr>
            <p:ph type="title"/>
          </p:nvPr>
        </p:nvSpPr>
        <p:spPr>
          <a:xfrm>
            <a:off x="1640156" y="332010"/>
            <a:ext cx="10259744" cy="855412"/>
          </a:xfrm>
        </p:spPr>
        <p:txBody>
          <a:bodyPr>
            <a:noAutofit/>
          </a:bodyPr>
          <a:lstStyle/>
          <a:p>
            <a:r>
              <a:rPr lang="en-US" b="1" dirty="0"/>
              <a:t>What is the main lesson of Noah’s Flood?</a:t>
            </a:r>
          </a:p>
        </p:txBody>
      </p:sp>
      <p:sp>
        <p:nvSpPr>
          <p:cNvPr id="12" name="Content Placeholder 2">
            <a:extLst>
              <a:ext uri="{FF2B5EF4-FFF2-40B4-BE49-F238E27FC236}">
                <a16:creationId xmlns:a16="http://schemas.microsoft.com/office/drawing/2014/main" id="{AEAACBEF-C615-5F04-1CA5-FCB068F10BD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569BF1A-366A-F50B-7109-71B71BE0647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A7B7CF8-CEBA-27F2-BC0B-9C838B89B7AA}"/>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i="1" dirty="0"/>
              <a:t>Heb 11:7, By faith Noah, being warned by God concerning events as yet unseen, in reverent fear constructed an ark (a wooden box)for the saving of his household. By this he condemned the world and became an heir of the righteousness that comes by faith.</a:t>
            </a:r>
          </a:p>
          <a:p>
            <a:r>
              <a:rPr lang="en-US" sz="2200" i="1" dirty="0"/>
              <a:t>Deu 32:39, “‘See now that I, even I, am he, and there is no god beside me; I kill and I make alive; I wound and I heal; and there is none that can deliver out of my hand.</a:t>
            </a:r>
          </a:p>
          <a:p>
            <a:r>
              <a:rPr lang="en-US" sz="2200" i="1" dirty="0" err="1"/>
              <a:t>Ezk</a:t>
            </a:r>
            <a:r>
              <a:rPr lang="en-US" sz="2200" i="1" dirty="0"/>
              <a:t> 33:29, Then they will know that I am the Lord, when I have made the land a desolation and a waste because of all their abominations that they have committed.</a:t>
            </a:r>
          </a:p>
          <a:p>
            <a:r>
              <a:rPr lang="en-US" sz="2200" i="1" dirty="0" err="1"/>
              <a:t>Psa</a:t>
            </a:r>
            <a:r>
              <a:rPr lang="en-US" sz="2200" i="1" dirty="0"/>
              <a:t> 34:16, The face of the Lord is against those who do evil, to cut off the memory of them from the earth.</a:t>
            </a:r>
          </a:p>
          <a:p>
            <a:r>
              <a:rPr lang="en-US" sz="2200" i="1" dirty="0"/>
              <a:t>GOD TAKES FULL RESPONSIBILITY FOR THE DESTRUCTION OF EVIL MEN</a:t>
            </a:r>
          </a:p>
          <a:p>
            <a:endParaRPr lang="en-US" sz="2600" i="1" dirty="0"/>
          </a:p>
        </p:txBody>
      </p:sp>
    </p:spTree>
    <p:extLst>
      <p:ext uri="{BB962C8B-B14F-4D97-AF65-F5344CB8AC3E}">
        <p14:creationId xmlns:p14="http://schemas.microsoft.com/office/powerpoint/2010/main" val="370831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B0B07-B55A-A6F1-6439-EF736A9F9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79A59-2111-8D99-7440-A01750493BFD}"/>
              </a:ext>
            </a:extLst>
          </p:cNvPr>
          <p:cNvSpPr>
            <a:spLocks noGrp="1"/>
          </p:cNvSpPr>
          <p:nvPr>
            <p:ph type="title"/>
          </p:nvPr>
        </p:nvSpPr>
        <p:spPr>
          <a:xfrm>
            <a:off x="1640156" y="332010"/>
            <a:ext cx="10259744" cy="855412"/>
          </a:xfrm>
        </p:spPr>
        <p:txBody>
          <a:bodyPr>
            <a:noAutofit/>
          </a:bodyPr>
          <a:lstStyle/>
          <a:p>
            <a:r>
              <a:rPr lang="en-US" b="1" dirty="0"/>
              <a:t>Next Time! Chapter 8-9</a:t>
            </a:r>
          </a:p>
        </p:txBody>
      </p:sp>
      <p:sp>
        <p:nvSpPr>
          <p:cNvPr id="12" name="Content Placeholder 2">
            <a:extLst>
              <a:ext uri="{FF2B5EF4-FFF2-40B4-BE49-F238E27FC236}">
                <a16:creationId xmlns:a16="http://schemas.microsoft.com/office/drawing/2014/main" id="{4B4BFF11-2596-D078-BFE0-94908C30634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0E9C3BC-E5EE-3F8C-64D5-6788A321FE9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CACBC3E-4B4D-5B3C-1996-530349F3FCA2}"/>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The flood ends</a:t>
            </a:r>
          </a:p>
          <a:p>
            <a:r>
              <a:rPr lang="en-US" sz="2600" dirty="0"/>
              <a:t>The ark lands</a:t>
            </a:r>
          </a:p>
          <a:p>
            <a:r>
              <a:rPr lang="en-US" sz="2600" dirty="0"/>
              <a:t>The water subsides</a:t>
            </a:r>
          </a:p>
          <a:p>
            <a:r>
              <a:rPr lang="en-US" sz="2600" dirty="0"/>
              <a:t>God speaks</a:t>
            </a:r>
          </a:p>
          <a:p>
            <a:r>
              <a:rPr lang="en-US" sz="2600" dirty="0"/>
              <a:t>Noah and his family leave the ark</a:t>
            </a:r>
          </a:p>
          <a:p>
            <a:r>
              <a:rPr lang="en-US" sz="2600" dirty="0"/>
              <a:t>The world is changed</a:t>
            </a:r>
          </a:p>
          <a:p>
            <a:r>
              <a:rPr lang="en-US" sz="2600" dirty="0"/>
              <a:t>God makes a covenant with Noah</a:t>
            </a:r>
          </a:p>
          <a:p>
            <a:r>
              <a:rPr lang="en-US" sz="2600"/>
              <a:t>What’s a </a:t>
            </a:r>
            <a:r>
              <a:rPr lang="en-US" sz="2600" dirty="0"/>
              <a:t>rainbow?</a:t>
            </a:r>
          </a:p>
          <a:p>
            <a:endParaRPr lang="en-US" sz="2600" dirty="0"/>
          </a:p>
          <a:p>
            <a:endParaRPr lang="en-US" sz="2600" dirty="0"/>
          </a:p>
        </p:txBody>
      </p:sp>
    </p:spTree>
    <p:extLst>
      <p:ext uri="{BB962C8B-B14F-4D97-AF65-F5344CB8AC3E}">
        <p14:creationId xmlns:p14="http://schemas.microsoft.com/office/powerpoint/2010/main" val="307345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41076</TotalTime>
  <Words>4809</Words>
  <Application>Microsoft Macintosh PowerPoint</Application>
  <PresentationFormat>Widescreen</PresentationFormat>
  <Paragraphs>274</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Aptos</vt:lpstr>
      <vt:lpstr>Arial</vt:lpstr>
      <vt:lpstr>Century Gothic</vt:lpstr>
      <vt:lpstr>Copperplate</vt:lpstr>
      <vt:lpstr>Wingdings 3</vt:lpstr>
      <vt:lpstr>Wisp</vt:lpstr>
      <vt:lpstr>PowerPoint Presentation</vt:lpstr>
      <vt:lpstr>Genesis 6:5-7</vt:lpstr>
      <vt:lpstr>Genesis 6:5-7</vt:lpstr>
      <vt:lpstr>What is God’s heart about wickedness?</vt:lpstr>
      <vt:lpstr>Why a flood?</vt:lpstr>
      <vt:lpstr>What does the fossil record reveal?</vt:lpstr>
      <vt:lpstr>The Lucy Fossil</vt:lpstr>
      <vt:lpstr>The Lucy “Reconstruction”</vt:lpstr>
      <vt:lpstr>So why a flood?</vt:lpstr>
      <vt:lpstr>Genesis 6:8-12</vt:lpstr>
      <vt:lpstr>Genesis 6:8-12</vt:lpstr>
      <vt:lpstr>Genesis 6:13-22</vt:lpstr>
      <vt:lpstr>Genesis 6:19-22</vt:lpstr>
      <vt:lpstr>Genesis 6:19-22</vt:lpstr>
      <vt:lpstr>Genesis 6:19-22</vt:lpstr>
      <vt:lpstr>Genesis 6:19-22</vt:lpstr>
      <vt:lpstr>PowerPoint Presentation</vt:lpstr>
      <vt:lpstr>Genesis 7:1-5, Then the Lord said to Noah, “Go into the ark, you and all your household, for I have seen that you are righteous before me in this generation. 2 Take with you seven pairs of all clean animals, the male and his mate, and a pair of the animals that are not clean, the male and his mate, 3 and seven pairs of the birds of the heavens also, male and female, to keep their offspring alive on the face of all the earth. 4 For in seven days I will send rain on the earth forty days and forty nights, and every living thing that I have made I will blot out from the face of the ground.” 5 And Noah did all that the Lord had commanded him.</vt:lpstr>
      <vt:lpstr>Genesis 7:1, Then the Lord said to Noah, “Go into the ark, you and all your household, for I have seen that you are righteous before me in this generation. </vt:lpstr>
      <vt:lpstr>Genesis 7:2, Take with you seven pairs of all clean animals, the male and his mate, and a pair of the animals that are not clean, the male and his mate, 3 and seven pairs of the birds of the heavens also, male and female, to keep their offspring alive on the face of all the earth.</vt:lpstr>
      <vt:lpstr>PowerPoint Presentation</vt:lpstr>
      <vt:lpstr>Genesis 7:4, For in seven days I will send rain on the earth forty days and forty nights, and every living thing that I have made I will blot out from the face of the ground.”</vt:lpstr>
      <vt:lpstr>Genesis 7:5, And Noah did all that the Lord had commanded him.</vt:lpstr>
      <vt:lpstr>Genesis 7:6-9, Noah was six hundred years old when the flood of waters came upon the earth. 7 Then Noah and his sons and his wife and his sons’ wives with him entered the ark because of the water of the flood. 8 Of clean animals, and of animals that are not clean, and of birds, and of everything that creeps on the ground, 9 two and two, male and female, went into the ark with Noah, as God had commanded Noah. </vt:lpstr>
      <vt:lpstr>Genesis 7:10, And after seven days the waters of the flood came upon the earth. </vt:lpstr>
      <vt:lpstr>Genesis 7:11 In the six hundredth year of Noah's life, in the second month, on the seventeenth day of the month, on that day all the fountains of the great deep burst forth, and the windows of the heavens were opened. 12 And rain fell upon the earth forty days and forty nights.</vt:lpstr>
      <vt:lpstr>Fountains of the Great Deep</vt:lpstr>
      <vt:lpstr>Pangea?</vt:lpstr>
      <vt:lpstr>Fountains of the Great Deep</vt:lpstr>
      <vt:lpstr>The Floodgates of Heaven</vt:lpstr>
      <vt:lpstr>Floodgates of Heaven</vt:lpstr>
      <vt:lpstr>Gen 7:13-16, On the very same day Noah and his sons, Shem and Ham and Japheth, and Noah's wife and the three wives of his sons with them entered the ark, 14 they and every beast, according to its kind, and all the livestock according to their kinds, and every creeping thing that creeps on the earth, according to its kind, and every bird, according to its kind, every winged creature. 15 They went into the ark with Noah, two and two of all flesh in which there was the breath of life. 16 And those that entered, male and female of all flesh, went in as God had commanded him. And the Lord shut him in.</vt:lpstr>
      <vt:lpstr>What?</vt:lpstr>
      <vt:lpstr>Why?</vt:lpstr>
      <vt:lpstr>Gen 7:17-24, The flood continued forty days on the earth. The waters increased and bore up the ark, and it rose high above the earth. 18 The waters prevailed and increased greatly on the earth, and the ark floated on the face of the waters. 19 And the waters prevailed so mightily on the earth that all the high mountains under the whole heaven were covered. 20 The waters prevailed above the mountains, covering them fifteen cubits deep. 21 And all flesh died that moved on the earth, birds, livestock, beasts, all swarming creatures that swarm on the earth, and all mankind. 22 Everything on the dry land in whose nostrils was the breath of life died. 23 He blotted out every living thing that was on the face of the ground, man and animals and creeping things and birds of the heavens. They were blotted out from the earth. Only Noah was left, and those who were with him in the ark. 24 And the waters prevailed on the earth 150 days.</vt:lpstr>
      <vt:lpstr>What is the main lesson of Noah’s Flood?</vt:lpstr>
      <vt:lpstr>What is the main lesson of Noah’s Flood?</vt:lpstr>
      <vt:lpstr>Next Time! Chapter 8-9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348</cp:revision>
  <cp:lastPrinted>2025-02-25T23:07:47Z</cp:lastPrinted>
  <dcterms:created xsi:type="dcterms:W3CDTF">2025-01-12T14:28:36Z</dcterms:created>
  <dcterms:modified xsi:type="dcterms:W3CDTF">2025-03-12T00:33:49Z</dcterms:modified>
</cp:coreProperties>
</file>