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ink/ink2.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3.xml" ContentType="application/inkml+xml"/>
  <Override PartName="/ppt/ink/ink4.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509" r:id="rId2"/>
    <p:sldId id="528" r:id="rId3"/>
    <p:sldId id="529" r:id="rId4"/>
    <p:sldId id="532" r:id="rId5"/>
    <p:sldId id="530" r:id="rId6"/>
    <p:sldId id="531" r:id="rId7"/>
    <p:sldId id="533" r:id="rId8"/>
    <p:sldId id="534" r:id="rId9"/>
    <p:sldId id="536" r:id="rId10"/>
    <p:sldId id="535" r:id="rId11"/>
    <p:sldId id="538" r:id="rId12"/>
    <p:sldId id="539" r:id="rId13"/>
    <p:sldId id="540" r:id="rId14"/>
    <p:sldId id="541" r:id="rId15"/>
    <p:sldId id="542" r:id="rId16"/>
    <p:sldId id="543" r:id="rId17"/>
    <p:sldId id="544" r:id="rId18"/>
    <p:sldId id="537" r:id="rId19"/>
    <p:sldId id="545" r:id="rId20"/>
    <p:sldId id="546" r:id="rId21"/>
    <p:sldId id="547" r:id="rId22"/>
    <p:sldId id="548" r:id="rId23"/>
    <p:sldId id="549" r:id="rId24"/>
    <p:sldId id="550" r:id="rId25"/>
    <p:sldId id="551" r:id="rId26"/>
    <p:sldId id="552" r:id="rId27"/>
    <p:sldId id="553" r:id="rId28"/>
    <p:sldId id="554" r:id="rId29"/>
    <p:sldId id="555" r:id="rId30"/>
    <p:sldId id="55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69"/>
    <p:restoredTop sz="94654"/>
  </p:normalViewPr>
  <p:slideViewPr>
    <p:cSldViewPr snapToGrid="0">
      <p:cViewPr varScale="1">
        <p:scale>
          <a:sx n="136" d="100"/>
          <a:sy n="136" d="100"/>
        </p:scale>
        <p:origin x="33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8T22:30:35.890"/>
    </inkml:context>
    <inkml:brush xml:id="br0">
      <inkml:brushProperty name="width" value="0.1" units="cm"/>
      <inkml:brushProperty name="height" value="0.1" units="cm"/>
      <inkml:brushProperty name="color" value="#E71224"/>
    </inkml:brush>
  </inkml:definitions>
  <inkml:trace contextRef="#ctx0" brushRef="#br0">0 1 24575,'49'33'0,"-10"-4"0,4 5 0,6 3 0,2 3 0,18 12 0,3 2 0,-18-14 0,2 0 0,-2-2 0,15 11 0,1-1 0,7 5 0,-5-2 0,-29-19 0,-1-3 0,8 2 0,0-1 0,25 16 0,-32-22 0,2 2 0,2 5 0,-1 1 0,30 29 0,-28-21 0,0 1 0,-6-1 0,2 0 0,9 1 0,2-2 0,-7-2 0,0-2 0,5-5 0,-1-2 0,-4 1 0,-2-1 0,23 7 0,-8 4 0,-4-6 0,11 9 0,-24-13 0,2 2 0,3 0 0,2 2 0,2 3 0,1 0 0,0 1 0,1 1 0,5 3 0,2 2 0,6 4 0,-1 0 0,-8-6 0,0 0 0,6 3 0,0-1 0,-7-5 0,-3-2 0,-6-4 0,1 0 0,14 9 0,0-1 0,-16-11 0,0 0 0,9 7 0,0-1 0,-12-8 0,-1-2 0,30 19 0,-1-3 0,2 0 0,-6 1 0,-24-13 0,1 0 0,39 19 0,-34-18 0,1 1 0,-3-5 0,0-1 0,-2 0 0,-1-1 0,37 20 0,-14-8 0,10 7 0,-5-2 0,3 1 0,-2-2 0,-7-7 0,-2 1 0,8 4 0,-1 4 0,13 8 0,-7-9 0,0 2 0,-21-17 0,-10-1 0,-11-4 0,-6-3 0,8 7 0,-3 1 0,7 4 0,-2-1 0,-2-1 0,8 2 0,-4-1 0,2 0 0,-8-1 0,0 1 0,-7-3 0,5 6 0,-4-5 0,2 3 0,6 1 0,-4 0 0,7 5 0,-12-9 0,9 5 0,-8-3 0,3 0 0,-2 2 0,-8-10 0,6 5 0,-9-8 0,10 5 0,0 1 0,-1 2 0,6 1 0,-12-4 0,2-3 0,-6-1 0,0-2 0,-1 0 0,2 3 0,-1-1 0,0 3 0,0-3 0,-1-4 0,-5 1 0,1-2 0,2 4 0,1-1 0,8 7 0,-3-3 0,3 9 0,7 3 0,-2-3 0,6 2 0,-6-7 0,5 0 0,-2 1 0,4 0 0,-9-4 0,-2-5 0,-9-4 0,1-1 0,-5 0 0,5 1 0,-1-2 0,-1 0 0,0-2 0,-2 0 0,1 3 0,0-1 0,-1-1 0,1-2 0,-4-1 0,1-1 0,-3 1 0,3 1 0,3 1 0,-1-1 0,0 0 0,-4 0 0,1 1 0,7 3 0,5 5 0,0-3 0,0 5 0,-10-11 0,-1 2 0,-6-5 0,6 4 0,-1-1 0,4 2 0,1 1 0,-1-1 0,3 1 0,-5-4 0,-3-1 0,-4-3 0,5 4 0,-4-1 0,9 5 0,-1-3 0,-2 1 0,4-3 0,-10-2 0,4 4 0,-2 0 0,0 1 0,-2-1 0,-3-5 0,2 1 0,-2-1 0,1-1 0,-5-2 0,0-4 0,-1-6 0,-1-4 0,-1-8 0,-3 0 0,0 0 0,-2-3 0,-1 3 0,0 0 0,0 2 0,1 0 0,2 6 0,-1-1 0,2 5 0,-1-2 0,1-2 0,2 5 0,0-1 0,2 9 0,-3-3 0,2 1 0,-1-1 0,0 3 0,-1 0 0,-1 1 0,0 0 0,2 0 0,1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8T22:30:41.853"/>
    </inkml:context>
    <inkml:brush xml:id="br0">
      <inkml:brushProperty name="width" value="0.1" units="cm"/>
      <inkml:brushProperty name="height" value="0.1" units="cm"/>
      <inkml:brushProperty name="color" value="#E71224"/>
    </inkml:brush>
  </inkml:definitions>
  <inkml:trace contextRef="#ctx0" brushRef="#br0">581 0 24575,'-24'0'0,"-35"0"0,-40 6 0,47-4 0,-2 1 0,-12 3 0,3 1 0,1 0 0,2 0 0,44-5 0,8-1 0,4-1 0,-2 0 0,3 2 0,-1-2 0,4 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8T23:13:10.195"/>
    </inkml:context>
    <inkml:brush xml:id="br0">
      <inkml:brushProperty name="width" value="0.1" units="cm"/>
      <inkml:brushProperty name="height" value="0.1" units="cm"/>
      <inkml:brushProperty name="color" value="#E71224"/>
    </inkml:brush>
  </inkml:definitions>
  <inkml:trace contextRef="#ctx0" brushRef="#br0">147 0 24575,'2'12'0,"-1"2"0,-5 1 0,1 2 0,-3 0 0,4-3 0,-3 4 0,2-6 0,-1 5 0,1-2 0,0-2 0,2-2 0,-2-2 0,3-3 0,-2-2 0,2 0 0,-3 0 0,2 2 0,-1-2 0,0 12 0,2-10 0,-2 10 0,2-8 0,-2-2 0,1 2 0,0-2 0,-1 1 0,2-1 0,-1 4 0,1-4 0,0 3 0,-1-3 0,0 0 0,-1 1 0,1 0 0,0 3 0,1-2 0,0 1 0,0-2 0,0 0 0,0 1 0,0 0 0,0 2 0,0 0 0,-1 5 0,0 1 0,0-1 0,0 2 0,0-6 0,0 6 0,0-5 0,-1 1 0,1-2 0,-1-4 0,-1 5 0,3-4 0,-1 4 0,1-2 0,0 0 0,0 3 0,0-2 0,0 3 0,-2-2 0,2-1 0,-1 5 0,1-5 0,0 3 0,-1-6 0,0 0 0,0-3 0,0 4 0,-1-2 0,1 6 0,0-5 0,1 4 0,-1-4 0,1 1 0,-2-3 0,2 0 0,-1-2 0,1 3 0,0 0 0,-1 5 0,0-1 0,-2 3 0,2-3 0,-1-2 0,1 1 0,0 0 0,1 1 0,-1 1 0,-1-1 0,2 1 0,-1-4 0,-1 2 0,2-3 0,-3 3 0,3-3 0,-2 1 0,1-1 0,1-1 0,-1 2 0,0 2 0,-1-3 0,1 2 0,0-2 0,0 0 0,1-2 0,0-2 0,0-1 0,-2 3 0,2 1 0,-3 3 0,2 0 0,-2 2 0,2-5 0,-2-1 0,3-1 0,-1-2 0,1 5 0,0-4 0,0 0 0,-2 0 0,2 1 0,-1 1 0,0 1 0,1 0 0,-1-2 0,1-1 0,0-1 0,0 3 0,-1-1 0,1 2 0,-1-2 0,0 0 0,0 0 0,0-1 0,0 0 0,1 0 0,-1 0 0,1 1 0,-1-1 0,2 0 0,4-5 0,-1-1 0,7-2 0,-3-1 0,10-3 0,-1-2 0,8 0 0,-9 2 0,-1 4 0,-8 0 0,-5 4 0,6-3 0,0 2 0,5-5 0,-1 2 0,-4-1 0,-1 2 0,-5 3 0,2-2 0,-3 2 0,0-2 0,-1 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8T23:13:12.637"/>
    </inkml:context>
    <inkml:brush xml:id="br0">
      <inkml:brushProperty name="width" value="0.1" units="cm"/>
      <inkml:brushProperty name="height" value="0.1" units="cm"/>
      <inkml:brushProperty name="color" value="#E71224"/>
    </inkml:brush>
  </inkml:definitions>
  <inkml:trace contextRef="#ctx0" brushRef="#br0">105 245 24575,'-1'-14'0,"0"-1"0,0 1 0,-1-1 0,-1 2 0,-1-1 0,2 4 0,-2-2 0,1 4 0,-1-2 0,0 3 0,1-1 0,-1 1 0,1 2 0,0-1 0,1 2 0,0 0 0,-1-1 0,1 3 0,-3-4 0,2 3 0,-2-2 0,1 1 0,-1-6 0,1 5 0,0-3 0,-1 3 0,1 0 0,-1 0 0,1 0 0,0 1 0,3 0 0,0 2 0,4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3/18/25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29A21-943A-6152-583A-61F297194B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A7236-7478-D8BE-2421-A202031498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6EC00-1A6D-2784-559D-356F6FF2C4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CA20EB-E82C-F026-C742-4D60D5024FC3}"/>
              </a:ext>
            </a:extLst>
          </p:cNvPr>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3451937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B3BE6-880D-879E-05CE-1ED7B71745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DD1C5-6EED-D926-B031-0AC550B603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AD1FF-BA16-4EFA-458A-52F29FDFBE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7E4DB4-BB6D-C6E3-2C06-871AB44EDA17}"/>
              </a:ext>
            </a:extLst>
          </p:cNvPr>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1020549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DA64F-310B-0AD9-6E76-5927F6CC1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3B2FFC-8883-F013-96DC-8A600D156D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88232-CE0F-505F-25AE-CFF85DBF56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EA75F1-91FF-427B-3685-D375299A9BE1}"/>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3519768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2B30D-BE00-E126-45D8-3811DE349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2E8D9F-E808-14E5-A50D-B39A264257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3FF45D-AAFF-F05D-3266-87AA2C3E65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7C7C96-5344-F685-FD7E-8B75BE2BC4E5}"/>
              </a:ext>
            </a:extLst>
          </p:cNvPr>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2409463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03A3-3EE7-6C17-FA6B-0DE9AFD1C0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6FB752-DAD9-6A5F-3FFD-1C8CDBEDF1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0FEA9-8035-CC36-C5F5-18F9469C9F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D54D4F-A38A-92B3-9807-0E0CCD427F3F}"/>
              </a:ext>
            </a:extLst>
          </p:cNvPr>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3732732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30F68-D1D5-697C-3C82-BEFCA2014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F32B7-273E-6636-B31E-A39B3DA651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2BA18-11AB-F39E-43D7-9E0E554D29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6EB02E-A229-E86F-8943-002A404D473A}"/>
              </a:ext>
            </a:extLst>
          </p:cNvPr>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112820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027F1-EE04-C2FF-EA19-D76C35A53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555028-57FF-C46B-92B3-5EC8095567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F1B9A-5E65-9075-428F-1EDA7A1D24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04EE5B-687F-88F5-7CC1-EE48BD4341D6}"/>
              </a:ext>
            </a:extLst>
          </p:cNvPr>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4135333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BBFC-C2B3-8B97-1A97-BADC716BE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9151B7-D3C1-C73C-A0AB-C655586CB9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2C0E9A-57AB-93C2-ED89-5EC348FC03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8632F0-ED08-3376-0FEF-71114CE1AE9C}"/>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2507368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2A60F-E19B-E514-4822-87027F00B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43D6B-4320-79D4-D3F3-5137E138C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A8DBF7-224F-0D74-E02A-479CEB21AE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87E118-D425-09CA-A915-B8F56CB7EB6D}"/>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4101685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AC8DE-CFBC-8F31-3472-B0A8CDC5D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B0101-7B2B-B92C-6F6E-C22A9D4D6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8B6E58-F739-9A5B-F659-1E85774E40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5B81DF-22CC-5287-31FE-595E5A98A302}"/>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1675659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D7C8F-5553-EBC5-75EF-AC749BA516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C0570B-D9F2-4C62-D078-E6A9B83B74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0178F8-BCA7-490E-AE5E-9B9F07F286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C55744-6B81-626D-5D7A-76E759FFFF57}"/>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33311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2B4DF-4ECC-1239-36C5-717469F36A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5EAEB-6FEC-244E-A510-AA8128DD9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8C2724-998C-0450-03FB-57F916075E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BA69ED-28FB-8B6F-C911-8E1E6D1578FB}"/>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62732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57CB0-99DE-294E-98CF-F9D23AC289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B2BBA-0C5A-69A8-A8EB-3E5C156DE5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C4BC78-045A-044D-656D-85DBA4E910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876E28-5E94-8DBA-F8CA-C619E4CF4A14}"/>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2390957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24691-8635-4C1A-B993-7DBE54197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201B32-C15D-256B-08B8-4429996F31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E1C165-80A5-E9CA-E760-7E581D8274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3E30EF-6F33-6C60-F985-DE4D180B3985}"/>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282625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DF43C-9419-6FE7-FCB6-7664E3260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E46CD-0410-3B55-ECBA-47DB82F67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7B4EA-2E23-0EF6-03C0-F7C409ED6F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35244C-FE86-0D43-37D5-8AD29F0FDFC7}"/>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3323443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46EB0-07A6-5EA4-5B86-9D8903ED66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AF94C-8AD1-3481-B4C1-DA8110787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06A03E-6D1E-FDA9-AA21-35FCE5B1A2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2E9168-CD71-5316-AC1A-9D101EDE59BA}"/>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1756481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D60F0-63ED-1E56-8249-B80F76BE4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BAD13-53BC-9884-8865-60E345439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2A53EC-0522-7CB2-D587-EABA67934E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9942B0-5C38-9301-1638-01EA6174EF24}"/>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2355979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8A33C-C1B4-DC2C-7A81-5D6A3E8BE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959AB-ABD0-A7F7-645B-5EB711C597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2A52D-6B54-0651-D7DE-2F791F265F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5E65EE-6A8E-282C-B225-00C992EBCB5C}"/>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2556523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5E78A-A834-B499-BA7F-B84151260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F0C69-25CE-8E8C-00B7-CE925D28F7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7B6E09-C9CA-C9C9-A1E3-A6A03F8C95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1F6F96-49C4-F5D4-0911-819D9802D1C4}"/>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3549744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093D0-645E-448F-4033-3640965395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C47737-78A0-0E9C-8A06-2E7CB196AB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334281-C6D8-6ED1-DCB5-6FD5348A62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9601FC-7EA7-13BA-A394-C9EB5EC9A506}"/>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29711069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D54A3-6761-FED2-5A30-4F7BD0753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5E0B6-E637-DA4C-0D03-46BC06CB12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C63291-35F6-B78B-3B0D-DB6839D42B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8172C3-E1D0-AC7B-5FFF-7850E60F619E}"/>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2607839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173C7-922C-341B-F0B7-A25AA67C41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9055F-D745-7B20-117F-2A7A704C6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A1D2D-7E9A-8DF1-750D-5C3734C8B0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E6BEA4-5D7D-BBAA-3314-4011A28CD7C7}"/>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3236163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B1838-5342-213E-343E-CBDCEE1DF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14322-098C-5765-D429-AE4CA10C2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24A93F-55E4-1A69-8342-544231F88D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A99EDE-1140-6B8B-54FB-BDD554BF9D71}"/>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1549244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B5748-00FD-EB04-596F-A396CBC60B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5DEE0-59BF-55BB-59DD-E99C8BA56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F60FB-4E3E-5343-1B8A-D8D92C8D7F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AA34C5-B3D1-996E-2895-215D117B43A5}"/>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173335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6FA49-A1D5-991D-1F64-007355333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D15E-9366-E1FB-AC9C-19404388FC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B0B4EA-1764-18E4-2E55-7DE164F6B3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7533A8-BB44-9BDD-5CBB-2095F8E6548C}"/>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1956545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B3AE8-D551-38DB-4BF9-D3C820D5A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60806-E86E-ACEE-AC42-E2AD6E6CB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273F18-F15A-C5B0-8902-6B6A4A07B7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EE6654-0DB1-F625-1E9F-65B88FC03723}"/>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1373231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A09D0-055F-1AF5-1641-ADF3362C3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B77971-B239-43C1-2926-7FE22408A7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260823-53D1-5D53-8A40-3D29453561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5B7B06-6B23-6061-86CF-076C8957AC99}"/>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27286989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00AFB-2742-E70E-BE09-D59F2C105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C9928-DFA0-530A-5706-39772CD71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3039E-FB23-F10C-ACF4-A0C3230589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DA748F-EF81-8600-3CED-8FB28CAF7BAD}"/>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33071594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9F185-BC6D-5610-B13C-77CEC25F9C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6ABC6-1EA5-A7E3-776D-F8776A0D7B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320DA-61E3-0DE4-FD64-EF7CB6CEBD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B3A75B-D29F-50F8-6276-B6FFFB4AF27F}"/>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40528153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22E40-4E6F-AEE7-C067-181891042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297A6-B372-9FCF-7B8E-8507CDC5E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2660DA-67EB-A5BC-BBDA-02A54998DE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E23035-755D-7E10-48A9-DE3E15C12CFB}"/>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669698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3/18/25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ustomXml" Target="../ink/ink2.xml"/><Relationship Id="rId5" Type="http://schemas.openxmlformats.org/officeDocument/2006/relationships/image" Target="../media/image7.png"/><Relationship Id="rId4" Type="http://schemas.openxmlformats.org/officeDocument/2006/relationships/customXml" Target="../ink/ink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customXml" Target="../ink/ink3.xml"/><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A6A73-1E57-ACFE-EDAA-201FCDD2EB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ED8A4-C72F-EF49-1CDB-34A7404821F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8CF0A3D-CDE0-62DE-8637-21BABA20DCD4}"/>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6043E717-BED1-DAB1-E84F-87220C19ECF5}"/>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A7AAF33A-C5F4-1F6E-EBD4-84323643F219}"/>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7</a:t>
            </a:r>
          </a:p>
        </p:txBody>
      </p:sp>
      <p:sp>
        <p:nvSpPr>
          <p:cNvPr id="6" name="TextBox 5">
            <a:extLst>
              <a:ext uri="{FF2B5EF4-FFF2-40B4-BE49-F238E27FC236}">
                <a16:creationId xmlns:a16="http://schemas.microsoft.com/office/drawing/2014/main" id="{A14C5703-4097-B4C7-1806-DDE767BD0FE5}"/>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7</a:t>
            </a:r>
          </a:p>
        </p:txBody>
      </p:sp>
      <p:pic>
        <p:nvPicPr>
          <p:cNvPr id="9" name="Graphic 8" descr="Bamboo with solid fill">
            <a:hlinkClick r:id="rId4"/>
            <a:extLst>
              <a:ext uri="{FF2B5EF4-FFF2-40B4-BE49-F238E27FC236}">
                <a16:creationId xmlns:a16="http://schemas.microsoft.com/office/drawing/2014/main" id="{815E5C04-8A6E-943A-EC19-00E53E6B3B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2419642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E95BC-C522-ECE4-7989-2C3F411174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FEC602-379C-5A3A-F141-8C8F7CB4F0EC}"/>
              </a:ext>
            </a:extLst>
          </p:cNvPr>
          <p:cNvSpPr>
            <a:spLocks noGrp="1"/>
          </p:cNvSpPr>
          <p:nvPr>
            <p:ph type="title"/>
          </p:nvPr>
        </p:nvSpPr>
        <p:spPr>
          <a:xfrm>
            <a:off x="1640156" y="332010"/>
            <a:ext cx="10259744" cy="855412"/>
          </a:xfrm>
        </p:spPr>
        <p:txBody>
          <a:bodyPr>
            <a:noAutofit/>
          </a:bodyPr>
          <a:lstStyle/>
          <a:p>
            <a:r>
              <a:rPr lang="en-US" sz="2400" b="1" i="1" dirty="0"/>
              <a:t>Gen 7:17-24, The flood continued forty days on the earth. The waters increased and bore up the ark, and it rose high above the earth. 18 The waters prevailed and increased greatly on the earth, and the ark floated on the face of the waters. 19 And the waters prevailed so mightily on the earth that </a:t>
            </a:r>
            <a:r>
              <a:rPr lang="en-US" sz="2400" b="1" i="1" u="sng" dirty="0"/>
              <a:t>all the high mountains under the whole heaven were covered</a:t>
            </a:r>
            <a:r>
              <a:rPr lang="en-US" sz="2400" b="1" i="1" dirty="0"/>
              <a:t>. 20 The waters prevailed above the mountains, covering them </a:t>
            </a:r>
            <a:r>
              <a:rPr lang="en-US" sz="2400" b="1" i="1" u="sng" dirty="0"/>
              <a:t>fifteen cubits deep</a:t>
            </a:r>
            <a:r>
              <a:rPr lang="en-US" sz="2400" b="1" i="1" dirty="0"/>
              <a:t>. 21 </a:t>
            </a:r>
            <a:r>
              <a:rPr lang="en-US" sz="2400" b="1" i="1" u="sng" dirty="0"/>
              <a:t>And all flesh died that moved on the earth</a:t>
            </a:r>
            <a:r>
              <a:rPr lang="en-US" sz="2400" b="1" i="1" dirty="0"/>
              <a:t>, birds, livestock, beasts, all swarming creatures that swarm on the earth, and </a:t>
            </a:r>
            <a:r>
              <a:rPr lang="en-US" sz="2400" b="1" i="1" u="sng" dirty="0"/>
              <a:t>all mankind</a:t>
            </a:r>
            <a:r>
              <a:rPr lang="en-US" sz="2400" b="1" i="1" dirty="0"/>
              <a:t>. 22 </a:t>
            </a:r>
            <a:r>
              <a:rPr lang="en-US" sz="2400" b="1" i="1" u="sng" dirty="0"/>
              <a:t>Everything on the dry land in whose nostrils was the breath of life died</a:t>
            </a:r>
            <a:r>
              <a:rPr lang="en-US" sz="2400" b="1" i="1" dirty="0"/>
              <a:t>. 23 He </a:t>
            </a:r>
            <a:r>
              <a:rPr lang="en-US" sz="2400" b="1" i="1" u="sng" dirty="0"/>
              <a:t>blotted out</a:t>
            </a:r>
            <a:r>
              <a:rPr lang="en-US" sz="2400" b="1" i="1" dirty="0"/>
              <a:t> every living thing that was on the face of the ground, man and animals and creeping things and birds of the heavens. They were blotted out from the earth. Only Noah was left, and those who were with him in the ark. 24 And the waters prevailed on the earth 150 days.</a:t>
            </a:r>
          </a:p>
        </p:txBody>
      </p:sp>
      <p:sp>
        <p:nvSpPr>
          <p:cNvPr id="12" name="Content Placeholder 2">
            <a:extLst>
              <a:ext uri="{FF2B5EF4-FFF2-40B4-BE49-F238E27FC236}">
                <a16:creationId xmlns:a16="http://schemas.microsoft.com/office/drawing/2014/main" id="{35A1BAFB-EB3A-CC47-EA49-F196C26E4E3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6B5DCB29-9448-0145-77D5-18971C192898}"/>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705BD43-74B7-FF73-BF29-7057910CA251}"/>
              </a:ext>
            </a:extLst>
          </p:cNvPr>
          <p:cNvSpPr txBox="1">
            <a:spLocks/>
          </p:cNvSpPr>
          <p:nvPr/>
        </p:nvSpPr>
        <p:spPr>
          <a:xfrm>
            <a:off x="1640156" y="6002766"/>
            <a:ext cx="10329341" cy="65802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600" dirty="0"/>
          </a:p>
        </p:txBody>
      </p:sp>
    </p:spTree>
    <p:extLst>
      <p:ext uri="{BB962C8B-B14F-4D97-AF65-F5344CB8AC3E}">
        <p14:creationId xmlns:p14="http://schemas.microsoft.com/office/powerpoint/2010/main" val="909997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43774-746C-D059-ABF2-3613BED1FF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90F2D-B33C-F4F8-6540-E80C421638DD}"/>
              </a:ext>
            </a:extLst>
          </p:cNvPr>
          <p:cNvSpPr>
            <a:spLocks noGrp="1"/>
          </p:cNvSpPr>
          <p:nvPr>
            <p:ph type="title"/>
          </p:nvPr>
        </p:nvSpPr>
        <p:spPr>
          <a:xfrm>
            <a:off x="1640156" y="332010"/>
            <a:ext cx="10259744" cy="855412"/>
          </a:xfrm>
        </p:spPr>
        <p:txBody>
          <a:bodyPr>
            <a:noAutofit/>
          </a:bodyPr>
          <a:lstStyle/>
          <a:p>
            <a:r>
              <a:rPr lang="en-US" b="1" dirty="0"/>
              <a:t>Gen 7:17-24, Fact check questions</a:t>
            </a:r>
          </a:p>
        </p:txBody>
      </p:sp>
      <p:sp>
        <p:nvSpPr>
          <p:cNvPr id="12" name="Content Placeholder 2">
            <a:extLst>
              <a:ext uri="{FF2B5EF4-FFF2-40B4-BE49-F238E27FC236}">
                <a16:creationId xmlns:a16="http://schemas.microsoft.com/office/drawing/2014/main" id="{A33C96C6-3543-6718-7B0E-8ED40CD7BB5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D5C6480-AB58-BFC1-8907-2EE28989861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845D09F-76C5-5A17-7379-8FDD09FA68A4}"/>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How long did the flood waters prevail?</a:t>
            </a:r>
          </a:p>
          <a:p>
            <a:r>
              <a:rPr lang="en-US" sz="2400" dirty="0"/>
              <a:t>What was covered by the flood?</a:t>
            </a:r>
          </a:p>
          <a:p>
            <a:r>
              <a:rPr lang="en-US" sz="2400" dirty="0"/>
              <a:t>How deep was the water?</a:t>
            </a:r>
          </a:p>
          <a:p>
            <a:r>
              <a:rPr lang="en-US" sz="2400" dirty="0"/>
              <a:t>What flesh died?</a:t>
            </a:r>
          </a:p>
          <a:p>
            <a:pPr lvl="1"/>
            <a:r>
              <a:rPr lang="en-US" sz="2200" dirty="0"/>
              <a:t>“In whose nostrils was the breath of life”</a:t>
            </a:r>
          </a:p>
          <a:p>
            <a:r>
              <a:rPr lang="en-US" sz="2400" dirty="0"/>
              <a:t>The flood came due to man’s sin. Why did animals have to die?</a:t>
            </a:r>
          </a:p>
          <a:p>
            <a:r>
              <a:rPr lang="en-US" sz="2400" dirty="0"/>
              <a:t>Was creation subjected to corruption because of man’s sin?</a:t>
            </a:r>
          </a:p>
          <a:p>
            <a:r>
              <a:rPr lang="en-US" sz="2400" dirty="0"/>
              <a:t>Was creation subjected to judgement because of man’s sin?</a:t>
            </a:r>
          </a:p>
          <a:p>
            <a:r>
              <a:rPr lang="en-US" sz="2400" dirty="0"/>
              <a:t>Why does creation also have to pay for man’s sin?</a:t>
            </a:r>
          </a:p>
          <a:p>
            <a:pPr lvl="1"/>
            <a:r>
              <a:rPr lang="en-US" sz="2200" dirty="0"/>
              <a:t>Interesting the ark was as much about saving animals as humans.</a:t>
            </a:r>
          </a:p>
          <a:p>
            <a:r>
              <a:rPr lang="en-US" sz="2400" dirty="0"/>
              <a:t>Because of “dominion” we are intimately connected to creation.</a:t>
            </a:r>
          </a:p>
          <a:p>
            <a:endParaRPr lang="en-US" sz="2400" dirty="0"/>
          </a:p>
          <a:p>
            <a:endParaRPr lang="en-US" sz="2400" dirty="0"/>
          </a:p>
        </p:txBody>
      </p:sp>
    </p:spTree>
    <p:extLst>
      <p:ext uri="{BB962C8B-B14F-4D97-AF65-F5344CB8AC3E}">
        <p14:creationId xmlns:p14="http://schemas.microsoft.com/office/powerpoint/2010/main" val="192811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AE1EC-D2FF-5256-B813-023A3F3648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F0C468-7938-6FF0-816C-CAA65559F3A8}"/>
              </a:ext>
            </a:extLst>
          </p:cNvPr>
          <p:cNvSpPr>
            <a:spLocks noGrp="1"/>
          </p:cNvSpPr>
          <p:nvPr>
            <p:ph type="title"/>
          </p:nvPr>
        </p:nvSpPr>
        <p:spPr>
          <a:xfrm>
            <a:off x="1640156" y="332010"/>
            <a:ext cx="10259744" cy="855412"/>
          </a:xfrm>
        </p:spPr>
        <p:txBody>
          <a:bodyPr>
            <a:noAutofit/>
          </a:bodyPr>
          <a:lstStyle/>
          <a:p>
            <a:r>
              <a:rPr lang="en-US" b="1" dirty="0"/>
              <a:t>What is the main lesson of Noah’s Flood?</a:t>
            </a:r>
          </a:p>
        </p:txBody>
      </p:sp>
      <p:sp>
        <p:nvSpPr>
          <p:cNvPr id="12" name="Content Placeholder 2">
            <a:extLst>
              <a:ext uri="{FF2B5EF4-FFF2-40B4-BE49-F238E27FC236}">
                <a16:creationId xmlns:a16="http://schemas.microsoft.com/office/drawing/2014/main" id="{1664CBBC-B4A2-4124-2615-D21235785B8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8A60AE2-937A-6A06-4B98-BC0B13682AD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392F024A-0DBE-39F8-6893-73549966F071}"/>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Why did God destroy the world?</a:t>
            </a:r>
          </a:p>
          <a:p>
            <a:pPr lvl="1"/>
            <a:r>
              <a:rPr lang="en-US" sz="2200" dirty="0"/>
              <a:t>As a warning to those who ignore and disobey God!</a:t>
            </a:r>
          </a:p>
          <a:p>
            <a:r>
              <a:rPr lang="en-US" sz="2400" i="1" dirty="0"/>
              <a:t>2 Pet 3:3b-7, scoffers will come in the last days with scoffing, following their own sinful desires. 4 They will say, “Where is the promise of his coming? For ever since the fathers fell asleep, all things are continuing as they were from the beginning of creation.” 5 For they deliberately overlook this fact, that the heavens existed long ago, and the earth was formed out of water and through water by the word of God, 6 and that by means of these the world that then existed was deluged with water and perished. 7 But by the same word the heavens and earth that now exist are stored up for fire, being kept until the day of judgment and destruction of the ungodly.</a:t>
            </a:r>
            <a:endParaRPr lang="en-US" sz="2600" i="1" dirty="0"/>
          </a:p>
        </p:txBody>
      </p:sp>
    </p:spTree>
    <p:extLst>
      <p:ext uri="{BB962C8B-B14F-4D97-AF65-F5344CB8AC3E}">
        <p14:creationId xmlns:p14="http://schemas.microsoft.com/office/powerpoint/2010/main" val="282052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1900B-A7E3-51EC-6F6F-FB97FB8A4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00E447-6C1D-E51F-74B6-57F451787887}"/>
              </a:ext>
            </a:extLst>
          </p:cNvPr>
          <p:cNvSpPr>
            <a:spLocks noGrp="1"/>
          </p:cNvSpPr>
          <p:nvPr>
            <p:ph type="title"/>
          </p:nvPr>
        </p:nvSpPr>
        <p:spPr>
          <a:xfrm>
            <a:off x="1640156" y="332010"/>
            <a:ext cx="10259744" cy="855412"/>
          </a:xfrm>
        </p:spPr>
        <p:txBody>
          <a:bodyPr>
            <a:noAutofit/>
          </a:bodyPr>
          <a:lstStyle/>
          <a:p>
            <a:r>
              <a:rPr lang="en-US" b="1" dirty="0"/>
              <a:t>What is the main lesson of Noah’s Flood?</a:t>
            </a:r>
          </a:p>
        </p:txBody>
      </p:sp>
      <p:sp>
        <p:nvSpPr>
          <p:cNvPr id="12" name="Content Placeholder 2">
            <a:extLst>
              <a:ext uri="{FF2B5EF4-FFF2-40B4-BE49-F238E27FC236}">
                <a16:creationId xmlns:a16="http://schemas.microsoft.com/office/drawing/2014/main" id="{AEAACBEF-C615-5F04-1CA5-FCB068F10BD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569BF1A-366A-F50B-7109-71B71BE06475}"/>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A7B7CF8-CEBA-27F2-BC0B-9C838B89B7AA}"/>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dirty="0"/>
              <a:t>A lesson in faith in God: </a:t>
            </a:r>
            <a:r>
              <a:rPr lang="en-US" sz="2200" i="1" dirty="0"/>
              <a:t>Heb 11:7, By faith Noah, being warned by God concerning events as yet unseen, in reverent fear constructed an ark (a wooden box) for the saving of his household. By this he condemned the world and became an heir of the righteousness that comes by faith.</a:t>
            </a:r>
          </a:p>
          <a:p>
            <a:r>
              <a:rPr lang="en-US" sz="2200" b="1" dirty="0"/>
              <a:t>A lesson in the nature of God: </a:t>
            </a:r>
            <a:r>
              <a:rPr lang="en-US" sz="2200" i="1" dirty="0"/>
              <a:t>Deu 32:39, “‘See now that I, even I, am he, and there is no god beside me; I kill and I make alive; I wound and I heal; and there is none that can deliver out of my hand.</a:t>
            </a:r>
          </a:p>
          <a:p>
            <a:r>
              <a:rPr lang="en-US" sz="2200" b="1" dirty="0"/>
              <a:t>A lesson in reverent fear of God: </a:t>
            </a:r>
            <a:r>
              <a:rPr lang="en-US" sz="2200" i="1" dirty="0" err="1"/>
              <a:t>Ezk</a:t>
            </a:r>
            <a:r>
              <a:rPr lang="en-US" sz="2200" i="1" dirty="0"/>
              <a:t> 33:29, Then they will know that I am the Lord, when I have made the land a desolation and a waste because of all their abominations that they have committed.</a:t>
            </a:r>
          </a:p>
          <a:p>
            <a:r>
              <a:rPr lang="en-US" sz="2200" b="1" i="1" dirty="0"/>
              <a:t>A lesson in the judgement of God: </a:t>
            </a:r>
            <a:r>
              <a:rPr lang="en-US" sz="2200" i="1" dirty="0" err="1"/>
              <a:t>Psa</a:t>
            </a:r>
            <a:r>
              <a:rPr lang="en-US" sz="2200" i="1" dirty="0"/>
              <a:t> 34:16, The face of the Lord is against those who do evil, to cut off the memory of them from the earth.</a:t>
            </a:r>
          </a:p>
          <a:p>
            <a:r>
              <a:rPr lang="en-US" sz="2200" i="1" dirty="0"/>
              <a:t>GOD TAKES FULL RESPONSIBILITY FOR THE DESTRUCTION OF EVIL MEN</a:t>
            </a:r>
          </a:p>
          <a:p>
            <a:endParaRPr lang="en-US" sz="2600" i="1" dirty="0"/>
          </a:p>
        </p:txBody>
      </p:sp>
    </p:spTree>
    <p:extLst>
      <p:ext uri="{BB962C8B-B14F-4D97-AF65-F5344CB8AC3E}">
        <p14:creationId xmlns:p14="http://schemas.microsoft.com/office/powerpoint/2010/main" val="370831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B0B07-B55A-A6F1-6439-EF736A9F99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79A59-2111-8D99-7440-A01750493BFD}"/>
              </a:ext>
            </a:extLst>
          </p:cNvPr>
          <p:cNvSpPr>
            <a:spLocks noGrp="1"/>
          </p:cNvSpPr>
          <p:nvPr>
            <p:ph type="title"/>
          </p:nvPr>
        </p:nvSpPr>
        <p:spPr>
          <a:xfrm>
            <a:off x="1640156" y="332010"/>
            <a:ext cx="10259744" cy="855412"/>
          </a:xfrm>
        </p:spPr>
        <p:txBody>
          <a:bodyPr>
            <a:noAutofit/>
          </a:bodyPr>
          <a:lstStyle/>
          <a:p>
            <a:r>
              <a:rPr lang="en-US" b="1" dirty="0"/>
              <a:t>Coming up! Chapter 8</a:t>
            </a:r>
          </a:p>
        </p:txBody>
      </p:sp>
      <p:sp>
        <p:nvSpPr>
          <p:cNvPr id="12" name="Content Placeholder 2">
            <a:extLst>
              <a:ext uri="{FF2B5EF4-FFF2-40B4-BE49-F238E27FC236}">
                <a16:creationId xmlns:a16="http://schemas.microsoft.com/office/drawing/2014/main" id="{4B4BFF11-2596-D078-BFE0-94908C30634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0E9C3BC-E5EE-3F8C-64D5-6788A321FE99}"/>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ECACBC3E-4B4D-5B3C-1996-530349F3FCA2}"/>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The flood ends</a:t>
            </a:r>
          </a:p>
          <a:p>
            <a:r>
              <a:rPr lang="en-US" sz="2600" dirty="0"/>
              <a:t>The ark lands</a:t>
            </a:r>
          </a:p>
          <a:p>
            <a:r>
              <a:rPr lang="en-US" sz="2600" dirty="0"/>
              <a:t>The water subsides</a:t>
            </a:r>
          </a:p>
          <a:p>
            <a:r>
              <a:rPr lang="en-US" sz="2600" dirty="0"/>
              <a:t>God speaks</a:t>
            </a:r>
          </a:p>
          <a:p>
            <a:r>
              <a:rPr lang="en-US" sz="2600" dirty="0"/>
              <a:t>Noah and his family leave the ark</a:t>
            </a:r>
          </a:p>
          <a:p>
            <a:r>
              <a:rPr lang="en-US" sz="2600" dirty="0"/>
              <a:t>The world is changed</a:t>
            </a:r>
          </a:p>
          <a:p>
            <a:r>
              <a:rPr lang="en-US" sz="2600" dirty="0"/>
              <a:t>God makes a covenant with Noah</a:t>
            </a:r>
          </a:p>
          <a:p>
            <a:r>
              <a:rPr lang="en-US" sz="2600"/>
              <a:t>What’s a </a:t>
            </a:r>
            <a:r>
              <a:rPr lang="en-US" sz="2600" dirty="0"/>
              <a:t>rainbow?</a:t>
            </a:r>
          </a:p>
          <a:p>
            <a:endParaRPr lang="en-US" sz="2600" dirty="0"/>
          </a:p>
          <a:p>
            <a:endParaRPr lang="en-US" sz="2600" dirty="0"/>
          </a:p>
        </p:txBody>
      </p:sp>
    </p:spTree>
    <p:extLst>
      <p:ext uri="{BB962C8B-B14F-4D97-AF65-F5344CB8AC3E}">
        <p14:creationId xmlns:p14="http://schemas.microsoft.com/office/powerpoint/2010/main" val="307345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BE065-CF07-415E-C8F7-5C60C768CC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1B74BC-A56C-857F-05F4-2ABC70A8BDD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B130552-74E7-B85F-3B66-CFBB65AC4EC0}"/>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1553980A-97F7-E470-D99D-F3ED83E83DB8}"/>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DDA8981B-508E-D6DA-733F-A6F17D647216}"/>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8</a:t>
            </a:r>
          </a:p>
        </p:txBody>
      </p:sp>
      <p:sp>
        <p:nvSpPr>
          <p:cNvPr id="6" name="TextBox 5">
            <a:extLst>
              <a:ext uri="{FF2B5EF4-FFF2-40B4-BE49-F238E27FC236}">
                <a16:creationId xmlns:a16="http://schemas.microsoft.com/office/drawing/2014/main" id="{16B1E958-AC5F-0E26-A9A8-5F867F10AFBC}"/>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8</a:t>
            </a:r>
          </a:p>
        </p:txBody>
      </p:sp>
      <p:pic>
        <p:nvPicPr>
          <p:cNvPr id="9" name="Graphic 8" descr="Bamboo with solid fill">
            <a:hlinkClick r:id="rId4"/>
            <a:extLst>
              <a:ext uri="{FF2B5EF4-FFF2-40B4-BE49-F238E27FC236}">
                <a16:creationId xmlns:a16="http://schemas.microsoft.com/office/drawing/2014/main" id="{36253BFB-3679-5C2A-28CF-F77A41C661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1041448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DA26E-29B2-CAB0-A70B-2AF7B0B26B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91D7C-120E-8FFA-F023-084B0CCB6290}"/>
              </a:ext>
            </a:extLst>
          </p:cNvPr>
          <p:cNvSpPr>
            <a:spLocks noGrp="1"/>
          </p:cNvSpPr>
          <p:nvPr>
            <p:ph type="title"/>
          </p:nvPr>
        </p:nvSpPr>
        <p:spPr>
          <a:xfrm>
            <a:off x="1640156" y="332010"/>
            <a:ext cx="10259744" cy="855412"/>
          </a:xfrm>
        </p:spPr>
        <p:txBody>
          <a:bodyPr>
            <a:noAutofit/>
          </a:bodyPr>
          <a:lstStyle/>
          <a:p>
            <a:r>
              <a:rPr lang="en-US" b="1" dirty="0"/>
              <a:t>Genesis 8:1</a:t>
            </a:r>
          </a:p>
        </p:txBody>
      </p:sp>
      <p:sp>
        <p:nvSpPr>
          <p:cNvPr id="12" name="Content Placeholder 2">
            <a:extLst>
              <a:ext uri="{FF2B5EF4-FFF2-40B4-BE49-F238E27FC236}">
                <a16:creationId xmlns:a16="http://schemas.microsoft.com/office/drawing/2014/main" id="{E9BDCEA4-9BF5-63ED-D945-AFB377C1F13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A5F6F4D3-5FB5-2534-9ED5-2A0788678342}"/>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F23CDD64-752B-68E0-84D8-8C4A1ACF301A}"/>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But </a:t>
            </a:r>
            <a:r>
              <a:rPr lang="en-US" sz="2400" b="1" i="1" u="sng" dirty="0"/>
              <a:t>God remembered Noah </a:t>
            </a:r>
            <a:r>
              <a:rPr lang="en-US" sz="2400" b="1" i="1" dirty="0"/>
              <a:t>and all the beasts and all the livestock that were with him in the ark. And God made a wind blow over the earth, and the waters subsided.</a:t>
            </a:r>
          </a:p>
          <a:p>
            <a:r>
              <a:rPr lang="en-US" sz="2400" dirty="0"/>
              <a:t>God remembered, a Hebrew idiom, to be mindful, thinking of</a:t>
            </a:r>
          </a:p>
          <a:p>
            <a:pPr lvl="1"/>
            <a:r>
              <a:rPr lang="en-US" sz="2200" i="1" dirty="0"/>
              <a:t>Gen 19:29, So it was that, when God destroyed the cities of the valley, </a:t>
            </a:r>
            <a:r>
              <a:rPr lang="en-US" sz="2200" i="1" u="sng" dirty="0"/>
              <a:t>God remembered Abraham</a:t>
            </a:r>
            <a:r>
              <a:rPr lang="en-US" sz="2200" i="1" dirty="0"/>
              <a:t> and sent Lot out of the midst of the overthrow when he overthrew the cities in which Lot had lived.</a:t>
            </a:r>
          </a:p>
          <a:p>
            <a:pPr lvl="1"/>
            <a:r>
              <a:rPr lang="en-US" sz="2200" i="1" dirty="0"/>
              <a:t>Jer 31:20, Is Ephraim my dear son? Is he my darling child? For as often as I speak against him, </a:t>
            </a:r>
            <a:r>
              <a:rPr lang="en-US" sz="2200" i="1" u="sng" dirty="0"/>
              <a:t>I do remember him still</a:t>
            </a:r>
            <a:r>
              <a:rPr lang="en-US" sz="2200" i="1" dirty="0"/>
              <a:t>. Therefore my heart yearns for him; I will surely have mercy on him, declares the Lord.</a:t>
            </a:r>
          </a:p>
          <a:p>
            <a:r>
              <a:rPr lang="en-US" sz="2400" dirty="0"/>
              <a:t>God made a wind to blow…</a:t>
            </a:r>
          </a:p>
          <a:p>
            <a:pPr lvl="1"/>
            <a:r>
              <a:rPr lang="en-US" sz="2200" dirty="0"/>
              <a:t>God uses natural means to make the waters subside</a:t>
            </a:r>
          </a:p>
          <a:p>
            <a:pPr lvl="1"/>
            <a:r>
              <a:rPr lang="en-US" sz="2200" dirty="0"/>
              <a:t>QUESTION? Did God use natural means to destroy the earth?</a:t>
            </a:r>
          </a:p>
          <a:p>
            <a:endParaRPr lang="en-US" sz="2400" i="1" dirty="0"/>
          </a:p>
          <a:p>
            <a:pPr lvl="1"/>
            <a:endParaRPr lang="en-US" sz="2200" dirty="0"/>
          </a:p>
          <a:p>
            <a:endParaRPr lang="en-US" sz="2600" i="1" dirty="0"/>
          </a:p>
        </p:txBody>
      </p:sp>
    </p:spTree>
    <p:extLst>
      <p:ext uri="{BB962C8B-B14F-4D97-AF65-F5344CB8AC3E}">
        <p14:creationId xmlns:p14="http://schemas.microsoft.com/office/powerpoint/2010/main" val="97030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870F8-48F5-E218-8DC5-2AA8282AFA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9DCCC2-1B2C-8B31-3544-7B30F5E3715D}"/>
              </a:ext>
            </a:extLst>
          </p:cNvPr>
          <p:cNvSpPr>
            <a:spLocks noGrp="1"/>
          </p:cNvSpPr>
          <p:nvPr>
            <p:ph type="title"/>
          </p:nvPr>
        </p:nvSpPr>
        <p:spPr>
          <a:xfrm>
            <a:off x="1640156" y="332010"/>
            <a:ext cx="10259744" cy="855412"/>
          </a:xfrm>
        </p:spPr>
        <p:txBody>
          <a:bodyPr>
            <a:noAutofit/>
          </a:bodyPr>
          <a:lstStyle/>
          <a:p>
            <a:r>
              <a:rPr lang="en-US" b="1" dirty="0"/>
              <a:t>The Flood Story is a Chiasm</a:t>
            </a:r>
          </a:p>
        </p:txBody>
      </p:sp>
      <p:sp>
        <p:nvSpPr>
          <p:cNvPr id="12" name="Content Placeholder 2">
            <a:extLst>
              <a:ext uri="{FF2B5EF4-FFF2-40B4-BE49-F238E27FC236}">
                <a16:creationId xmlns:a16="http://schemas.microsoft.com/office/drawing/2014/main" id="{9C405D1D-F123-E104-0FE8-BCD248A9510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DA6C17B-8DED-399E-52FB-DC3310DFFB3F}"/>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12A5E6B8-DFF3-16C8-FF9F-8B8F1DD02A2E}"/>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i="1" dirty="0"/>
          </a:p>
          <a:p>
            <a:pPr lvl="1"/>
            <a:endParaRPr lang="en-US" sz="2200" dirty="0"/>
          </a:p>
          <a:p>
            <a:endParaRPr lang="en-US" sz="2600" i="1" dirty="0"/>
          </a:p>
        </p:txBody>
      </p:sp>
      <p:pic>
        <p:nvPicPr>
          <p:cNvPr id="1026" name="Picture 2" descr="Chiastic Structure of Gen. 9:8-17 | kdmanestreet">
            <a:extLst>
              <a:ext uri="{FF2B5EF4-FFF2-40B4-BE49-F238E27FC236}">
                <a16:creationId xmlns:a16="http://schemas.microsoft.com/office/drawing/2014/main" id="{3FABF6B7-111B-472C-EB0E-83CB0D52D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803" y="1093136"/>
            <a:ext cx="5397694" cy="566193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DD5AC5A-7D7D-5067-7699-AA0E2E3C8C53}"/>
              </a:ext>
            </a:extLst>
          </p:cNvPr>
          <p:cNvSpPr txBox="1"/>
          <p:nvPr/>
        </p:nvSpPr>
        <p:spPr>
          <a:xfrm>
            <a:off x="2073897" y="2090172"/>
            <a:ext cx="4497906" cy="3416320"/>
          </a:xfrm>
          <a:prstGeom prst="rect">
            <a:avLst/>
          </a:prstGeom>
          <a:noFill/>
        </p:spPr>
        <p:txBody>
          <a:bodyPr wrap="square" rtlCol="0">
            <a:spAutoFit/>
          </a:bodyPr>
          <a:lstStyle/>
          <a:p>
            <a:r>
              <a:rPr lang="en-US" sz="2400" dirty="0"/>
              <a:t>A chiasm (or chiasmus) is a literary device where a sequence of ideas or words is repeated in reverse order, creating a "mirror" or "X" effect, often used for emphasis and rhythm.</a:t>
            </a:r>
          </a:p>
          <a:p>
            <a:endParaRPr lang="en-US" sz="2400" dirty="0"/>
          </a:p>
          <a:p>
            <a:r>
              <a:rPr lang="en-US" sz="2400" dirty="0"/>
              <a:t>We are at the mid-point</a:t>
            </a:r>
          </a:p>
        </p:txBody>
      </p:sp>
    </p:spTree>
    <p:extLst>
      <p:ext uri="{BB962C8B-B14F-4D97-AF65-F5344CB8AC3E}">
        <p14:creationId xmlns:p14="http://schemas.microsoft.com/office/powerpoint/2010/main" val="86453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EDFA5-644A-6019-57AD-F834EF87A9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2C314-C2FA-169B-8638-827D4301F478}"/>
              </a:ext>
            </a:extLst>
          </p:cNvPr>
          <p:cNvSpPr>
            <a:spLocks noGrp="1"/>
          </p:cNvSpPr>
          <p:nvPr>
            <p:ph type="title"/>
          </p:nvPr>
        </p:nvSpPr>
        <p:spPr>
          <a:xfrm>
            <a:off x="1640156" y="332010"/>
            <a:ext cx="10259744" cy="855412"/>
          </a:xfrm>
        </p:spPr>
        <p:txBody>
          <a:bodyPr>
            <a:noAutofit/>
          </a:bodyPr>
          <a:lstStyle/>
          <a:p>
            <a:r>
              <a:rPr lang="en-US" b="1" dirty="0"/>
              <a:t>Genesis 8:2-3</a:t>
            </a:r>
          </a:p>
        </p:txBody>
      </p:sp>
      <p:sp>
        <p:nvSpPr>
          <p:cNvPr id="12" name="Content Placeholder 2">
            <a:extLst>
              <a:ext uri="{FF2B5EF4-FFF2-40B4-BE49-F238E27FC236}">
                <a16:creationId xmlns:a16="http://schemas.microsoft.com/office/drawing/2014/main" id="{1841FF77-9929-A7EE-1E4C-D5933501C34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5AB8C4EA-2D7C-5467-C626-FFC482D4046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647A6CD-5918-97E3-0D1E-711122DEE025}"/>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The fountains of the deep and the windows of the heavens were closed, the rain from the heavens was restrained, 3 and the waters receded from the earth continually. At the end of 150 days the waters had abated</a:t>
            </a:r>
          </a:p>
          <a:p>
            <a:r>
              <a:rPr lang="en-US" sz="2400" dirty="0"/>
              <a:t>When God “remembers”, it is followed by action</a:t>
            </a:r>
          </a:p>
          <a:p>
            <a:pPr lvl="1"/>
            <a:r>
              <a:rPr lang="en-US" sz="2200" dirty="0"/>
              <a:t>He causes a wind to blow</a:t>
            </a:r>
          </a:p>
          <a:p>
            <a:pPr lvl="1"/>
            <a:r>
              <a:rPr lang="en-US" sz="2200" dirty="0"/>
              <a:t>He closes the fountains of the deep</a:t>
            </a:r>
          </a:p>
          <a:p>
            <a:pPr lvl="1"/>
            <a:r>
              <a:rPr lang="en-US" sz="2200" dirty="0"/>
              <a:t>He restrains the windows of heaven</a:t>
            </a:r>
          </a:p>
          <a:p>
            <a:r>
              <a:rPr lang="en-US" sz="2400" dirty="0"/>
              <a:t>And history records how long, 150 days</a:t>
            </a:r>
          </a:p>
          <a:p>
            <a:r>
              <a:rPr lang="en-US" sz="2400" dirty="0"/>
              <a:t>“abated”, began to decrease, this was the peak of the flood</a:t>
            </a:r>
          </a:p>
          <a:p>
            <a:endParaRPr lang="en-US" sz="2400" dirty="0"/>
          </a:p>
          <a:p>
            <a:pPr lvl="1"/>
            <a:endParaRPr lang="en-US" sz="2200" dirty="0"/>
          </a:p>
          <a:p>
            <a:endParaRPr lang="en-US" sz="2600" i="1" dirty="0"/>
          </a:p>
        </p:txBody>
      </p:sp>
    </p:spTree>
    <p:extLst>
      <p:ext uri="{BB962C8B-B14F-4D97-AF65-F5344CB8AC3E}">
        <p14:creationId xmlns:p14="http://schemas.microsoft.com/office/powerpoint/2010/main" val="137280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9BB9A-28D4-2FDC-73C3-C2607E5F86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71D161-BCF9-6AD4-5CDE-69D7DDD1AA77}"/>
              </a:ext>
            </a:extLst>
          </p:cNvPr>
          <p:cNvSpPr>
            <a:spLocks noGrp="1"/>
          </p:cNvSpPr>
          <p:nvPr>
            <p:ph type="title"/>
          </p:nvPr>
        </p:nvSpPr>
        <p:spPr>
          <a:xfrm>
            <a:off x="1640156" y="332010"/>
            <a:ext cx="10259744" cy="855412"/>
          </a:xfrm>
        </p:spPr>
        <p:txBody>
          <a:bodyPr>
            <a:noAutofit/>
          </a:bodyPr>
          <a:lstStyle/>
          <a:p>
            <a:r>
              <a:rPr lang="en-US" b="1" dirty="0"/>
              <a:t>Genesis 8:4-5</a:t>
            </a:r>
          </a:p>
        </p:txBody>
      </p:sp>
      <p:sp>
        <p:nvSpPr>
          <p:cNvPr id="12" name="Content Placeholder 2">
            <a:extLst>
              <a:ext uri="{FF2B5EF4-FFF2-40B4-BE49-F238E27FC236}">
                <a16:creationId xmlns:a16="http://schemas.microsoft.com/office/drawing/2014/main" id="{8890B2B1-47E7-EDDD-FB2E-714EA920336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8FA4FA3-813D-E5B0-491A-BD5A3EDBE79A}"/>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9CB0F89-5C5C-E659-6A77-059C8BEA9F1A}"/>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and in the seventh month, on the seventeenth day of the month, the ark came to rest on the mountains of Ararat. 5 And the waters continued to abate until the tenth month; in the tenth month, on the first day of the month, the tops of the mountains were seen.</a:t>
            </a:r>
          </a:p>
          <a:p>
            <a:r>
              <a:rPr lang="en-US" sz="2400" dirty="0"/>
              <a:t>This is history! Notice the attention to detail.</a:t>
            </a:r>
          </a:p>
          <a:p>
            <a:r>
              <a:rPr lang="en-US" sz="2400" dirty="0"/>
              <a:t>So, at the peak of the flood the ark came to rest</a:t>
            </a:r>
            <a:br>
              <a:rPr lang="en-US" sz="2400" dirty="0"/>
            </a:br>
            <a:r>
              <a:rPr lang="en-US" sz="2400" dirty="0"/>
              <a:t>“on the mountains of Ararat”</a:t>
            </a:r>
          </a:p>
          <a:p>
            <a:pPr lvl="1"/>
            <a:r>
              <a:rPr lang="en-US" sz="2200" dirty="0"/>
              <a:t>A mountain range traversing</a:t>
            </a:r>
            <a:br>
              <a:rPr lang="en-US" sz="2200" dirty="0"/>
            </a:br>
            <a:r>
              <a:rPr lang="en-US" sz="2200" dirty="0"/>
              <a:t>Turkey, Armenia, and Iran</a:t>
            </a:r>
          </a:p>
          <a:p>
            <a:r>
              <a:rPr lang="en-US" sz="2400" dirty="0"/>
              <a:t>74 days later the tops of the</a:t>
            </a:r>
            <a:br>
              <a:rPr lang="en-US" sz="2400" dirty="0"/>
            </a:br>
            <a:r>
              <a:rPr lang="en-US" sz="2400" dirty="0"/>
              <a:t>mountains could be seen</a:t>
            </a:r>
          </a:p>
          <a:p>
            <a:r>
              <a:rPr lang="en-US" sz="2400" dirty="0"/>
              <a:t>Many have failed trying to find</a:t>
            </a:r>
            <a:br>
              <a:rPr lang="en-US" sz="2400" dirty="0"/>
            </a:br>
            <a:r>
              <a:rPr lang="en-US" sz="2400" dirty="0"/>
              <a:t>Noah’s Ark</a:t>
            </a:r>
          </a:p>
          <a:p>
            <a:pPr lvl="1"/>
            <a:endParaRPr lang="en-US" sz="2200" dirty="0"/>
          </a:p>
          <a:p>
            <a:endParaRPr lang="en-US" sz="2600" i="1" dirty="0"/>
          </a:p>
        </p:txBody>
      </p:sp>
      <p:pic>
        <p:nvPicPr>
          <p:cNvPr id="4098" name="Picture 2" descr="Climb Mount Ararat - the highest mountain in Turkey">
            <a:extLst>
              <a:ext uri="{FF2B5EF4-FFF2-40B4-BE49-F238E27FC236}">
                <a16:creationId xmlns:a16="http://schemas.microsoft.com/office/drawing/2014/main" id="{49BE907F-AF23-AE93-2808-5DB4D6F05B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4016" y="3789306"/>
            <a:ext cx="4875884" cy="2982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63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E3266-8AF0-20D4-EE9F-873BFABB5E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671B5C-A724-C49C-0B12-A028974BFC7A}"/>
              </a:ext>
            </a:extLst>
          </p:cNvPr>
          <p:cNvSpPr>
            <a:spLocks noGrp="1"/>
          </p:cNvSpPr>
          <p:nvPr>
            <p:ph type="title"/>
          </p:nvPr>
        </p:nvSpPr>
        <p:spPr>
          <a:xfrm>
            <a:off x="1640156" y="332010"/>
            <a:ext cx="10259744" cy="855412"/>
          </a:xfrm>
        </p:spPr>
        <p:txBody>
          <a:bodyPr>
            <a:noAutofit/>
          </a:bodyPr>
          <a:lstStyle/>
          <a:p>
            <a:r>
              <a:rPr lang="en-US" b="1" dirty="0"/>
              <a:t>Genesis 8:4-5</a:t>
            </a:r>
          </a:p>
        </p:txBody>
      </p:sp>
      <p:sp>
        <p:nvSpPr>
          <p:cNvPr id="12" name="Content Placeholder 2">
            <a:extLst>
              <a:ext uri="{FF2B5EF4-FFF2-40B4-BE49-F238E27FC236}">
                <a16:creationId xmlns:a16="http://schemas.microsoft.com/office/drawing/2014/main" id="{414BA652-620F-B07D-7BCC-BA566A0C11D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59C07A7-60C5-3ED3-97E8-77E630947C6F}"/>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pic>
        <p:nvPicPr>
          <p:cNvPr id="6146" name="Picture 2" descr="Where is Armenia - Maps, History and Facts">
            <a:extLst>
              <a:ext uri="{FF2B5EF4-FFF2-40B4-BE49-F238E27FC236}">
                <a16:creationId xmlns:a16="http://schemas.microsoft.com/office/drawing/2014/main" id="{40A693B4-E0E0-3A5C-DD4D-C33D3F9F4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5951" y="1104171"/>
            <a:ext cx="7503949" cy="542181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4">
            <p14:nvContentPartPr>
              <p14:cNvPr id="10" name="Ink 9">
                <a:extLst>
                  <a:ext uri="{FF2B5EF4-FFF2-40B4-BE49-F238E27FC236}">
                    <a16:creationId xmlns:a16="http://schemas.microsoft.com/office/drawing/2014/main" id="{155FAEA0-2535-B904-4701-1F52BC341D33}"/>
                  </a:ext>
                </a:extLst>
              </p14:cNvPr>
              <p14:cNvContentPartPr/>
              <p14:nvPr/>
            </p14:nvContentPartPr>
            <p14:xfrm>
              <a:off x="4385654" y="3303850"/>
              <a:ext cx="2893680" cy="1951920"/>
            </p14:xfrm>
          </p:contentPart>
        </mc:Choice>
        <mc:Fallback>
          <p:pic>
            <p:nvPicPr>
              <p:cNvPr id="10" name="Ink 9">
                <a:extLst>
                  <a:ext uri="{FF2B5EF4-FFF2-40B4-BE49-F238E27FC236}">
                    <a16:creationId xmlns:a16="http://schemas.microsoft.com/office/drawing/2014/main" id="{155FAEA0-2535-B904-4701-1F52BC341D33}"/>
                  </a:ext>
                </a:extLst>
              </p:cNvPr>
              <p:cNvPicPr/>
              <p:nvPr/>
            </p:nvPicPr>
            <p:blipFill>
              <a:blip r:embed="rId5"/>
              <a:stretch>
                <a:fillRect/>
              </a:stretch>
            </p:blipFill>
            <p:spPr>
              <a:xfrm>
                <a:off x="4367654" y="3286210"/>
                <a:ext cx="2929320" cy="19875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5" name="Ink 14">
                <a:extLst>
                  <a:ext uri="{FF2B5EF4-FFF2-40B4-BE49-F238E27FC236}">
                    <a16:creationId xmlns:a16="http://schemas.microsoft.com/office/drawing/2014/main" id="{0FA509FE-DDE0-F76F-6D04-F8A7889047EA}"/>
                  </a:ext>
                </a:extLst>
              </p14:cNvPr>
              <p14:cNvContentPartPr/>
              <p14:nvPr/>
            </p14:nvContentPartPr>
            <p14:xfrm>
              <a:off x="7069094" y="5276290"/>
              <a:ext cx="209160" cy="16200"/>
            </p14:xfrm>
          </p:contentPart>
        </mc:Choice>
        <mc:Fallback>
          <p:pic>
            <p:nvPicPr>
              <p:cNvPr id="15" name="Ink 14">
                <a:extLst>
                  <a:ext uri="{FF2B5EF4-FFF2-40B4-BE49-F238E27FC236}">
                    <a16:creationId xmlns:a16="http://schemas.microsoft.com/office/drawing/2014/main" id="{0FA509FE-DDE0-F76F-6D04-F8A7889047EA}"/>
                  </a:ext>
                </a:extLst>
              </p:cNvPr>
              <p:cNvPicPr/>
              <p:nvPr/>
            </p:nvPicPr>
            <p:blipFill>
              <a:blip r:embed="rId7"/>
              <a:stretch>
                <a:fillRect/>
              </a:stretch>
            </p:blipFill>
            <p:spPr>
              <a:xfrm>
                <a:off x="7051454" y="5258290"/>
                <a:ext cx="244800" cy="51840"/>
              </a:xfrm>
              <a:prstGeom prst="rect">
                <a:avLst/>
              </a:prstGeom>
            </p:spPr>
          </p:pic>
        </mc:Fallback>
      </mc:AlternateContent>
    </p:spTree>
    <p:extLst>
      <p:ext uri="{BB962C8B-B14F-4D97-AF65-F5344CB8AC3E}">
        <p14:creationId xmlns:p14="http://schemas.microsoft.com/office/powerpoint/2010/main" val="3704594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B2774-5838-AA10-89BE-428572784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4EF44-3172-C5CC-0214-C3218F9C7E01}"/>
              </a:ext>
            </a:extLst>
          </p:cNvPr>
          <p:cNvSpPr>
            <a:spLocks noGrp="1"/>
          </p:cNvSpPr>
          <p:nvPr>
            <p:ph type="title"/>
          </p:nvPr>
        </p:nvSpPr>
        <p:spPr>
          <a:xfrm>
            <a:off x="1640156" y="332010"/>
            <a:ext cx="10259744" cy="855412"/>
          </a:xfrm>
        </p:spPr>
        <p:txBody>
          <a:bodyPr>
            <a:noAutofit/>
          </a:bodyPr>
          <a:lstStyle/>
          <a:p>
            <a:r>
              <a:rPr lang="en-US" b="1" dirty="0"/>
              <a:t>So, is the Ark still there?</a:t>
            </a:r>
          </a:p>
        </p:txBody>
      </p:sp>
      <p:sp>
        <p:nvSpPr>
          <p:cNvPr id="12" name="Content Placeholder 2">
            <a:extLst>
              <a:ext uri="{FF2B5EF4-FFF2-40B4-BE49-F238E27FC236}">
                <a16:creationId xmlns:a16="http://schemas.microsoft.com/office/drawing/2014/main" id="{BF0FD2F5-7388-6D21-31B0-3C71003A3FBF}"/>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23BCD305-035A-8EE4-E482-EB54DDCBEFB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265A424C-39B6-CD8F-BB26-356EA0610470}"/>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From Flavius Josephus in </a:t>
            </a:r>
            <a:r>
              <a:rPr lang="en-US" sz="2400" b="1" i="1" dirty="0"/>
              <a:t>Antiquities</a:t>
            </a:r>
            <a:r>
              <a:rPr lang="en-US" sz="2400" b="1" dirty="0"/>
              <a:t> (94 AD, about 2400 yrs later)</a:t>
            </a:r>
          </a:p>
          <a:p>
            <a:pPr lvl="1"/>
            <a:r>
              <a:rPr lang="en-US" sz="2200" i="1" dirty="0"/>
              <a:t>The ark rested on the top of a certain mountain in Armenia. However, Armenians call this place [</a:t>
            </a:r>
            <a:r>
              <a:rPr lang="en-US" sz="2200" i="1" dirty="0" err="1"/>
              <a:t>apobaterion</a:t>
            </a:r>
            <a:r>
              <a:rPr lang="en-US" sz="2200" i="1" dirty="0"/>
              <a:t>] ‘The Place of Descent’, for the ark being saved in that place, its remains are shown there by the inhabitant to this day. Now all the writers of barbarian histories make mention of this flood, and of this ark, among whom is Berossus [a Chaldean Priest of Babylon]. For when he is describing the circumstances of the flood he goes on thus: “It is said there is still some part of the ship in Armenia, at the mountain of the </a:t>
            </a:r>
            <a:r>
              <a:rPr lang="en-US" sz="2200" i="1" dirty="0" err="1"/>
              <a:t>Cordyaeans</a:t>
            </a:r>
            <a:r>
              <a:rPr lang="en-US" sz="2200" i="1" dirty="0"/>
              <a:t>; and that some people carry off pieces of the bitumen, which they take away, and use chiefly as amulets for the averting of mischiefs.”</a:t>
            </a:r>
          </a:p>
          <a:p>
            <a:r>
              <a:rPr lang="en-US" sz="2400" dirty="0"/>
              <a:t>Noah may have also used pieces of the ark for firewood!</a:t>
            </a:r>
          </a:p>
          <a:p>
            <a:r>
              <a:rPr lang="en-US" sz="2400" dirty="0"/>
              <a:t>QUESTION? Would finding the ark change anything?</a:t>
            </a:r>
          </a:p>
          <a:p>
            <a:pPr lvl="1"/>
            <a:endParaRPr lang="en-US" sz="2200" dirty="0"/>
          </a:p>
          <a:p>
            <a:endParaRPr lang="en-US" sz="2600" i="1" dirty="0"/>
          </a:p>
        </p:txBody>
      </p:sp>
    </p:spTree>
    <p:extLst>
      <p:ext uri="{BB962C8B-B14F-4D97-AF65-F5344CB8AC3E}">
        <p14:creationId xmlns:p14="http://schemas.microsoft.com/office/powerpoint/2010/main" val="195896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2655D-1A5D-825D-C9A0-F945ED072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C510FB-631C-A765-AE40-E1326DFF4C3B}"/>
              </a:ext>
            </a:extLst>
          </p:cNvPr>
          <p:cNvSpPr>
            <a:spLocks noGrp="1"/>
          </p:cNvSpPr>
          <p:nvPr>
            <p:ph type="title"/>
          </p:nvPr>
        </p:nvSpPr>
        <p:spPr>
          <a:xfrm>
            <a:off x="1640156" y="332010"/>
            <a:ext cx="10259744" cy="855412"/>
          </a:xfrm>
        </p:spPr>
        <p:txBody>
          <a:bodyPr>
            <a:noAutofit/>
          </a:bodyPr>
          <a:lstStyle/>
          <a:p>
            <a:r>
              <a:rPr lang="en-US" b="1" dirty="0"/>
              <a:t>Genesis 8:6-9</a:t>
            </a:r>
          </a:p>
        </p:txBody>
      </p:sp>
      <p:sp>
        <p:nvSpPr>
          <p:cNvPr id="12" name="Content Placeholder 2">
            <a:extLst>
              <a:ext uri="{FF2B5EF4-FFF2-40B4-BE49-F238E27FC236}">
                <a16:creationId xmlns:a16="http://schemas.microsoft.com/office/drawing/2014/main" id="{F9E03798-213D-C32A-5C43-E35218AE234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25F7833-DDB6-007A-CA81-B0665B2C0BD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B765A92-7995-C5A5-0311-9F358AE15F1B}"/>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At the end of forty days Noah opened the window of the ark that he had made 7 and sent forth a raven. It went to and </a:t>
            </a:r>
            <a:r>
              <a:rPr lang="en-US" sz="2400" b="1" i="1" dirty="0" err="1"/>
              <a:t>fro</a:t>
            </a:r>
            <a:r>
              <a:rPr lang="en-US" sz="2400" b="1" i="1" dirty="0"/>
              <a:t> until the waters were dried up from the earth. 8 Then he sent forth a dove from him, to see if the waters had subsided from the face of the ground. 9 But the dove found no place to set her foot, and she returned to him to the ark, for the waters were still on the face of the whole earth. So he put out his hand and took her and brought her into the ark with him.</a:t>
            </a:r>
          </a:p>
          <a:p>
            <a:r>
              <a:rPr lang="en-US" sz="2400" dirty="0"/>
              <a:t>40 days after the mountaintops became visible</a:t>
            </a:r>
          </a:p>
          <a:p>
            <a:r>
              <a:rPr lang="en-US" sz="2400" dirty="0"/>
              <a:t>The raven never came back (plenty of carrion out there?)</a:t>
            </a:r>
          </a:p>
          <a:p>
            <a:r>
              <a:rPr lang="en-US" sz="2400" dirty="0"/>
              <a:t>The first dove came back without finding a place to land</a:t>
            </a:r>
          </a:p>
          <a:p>
            <a:endParaRPr lang="en-US" sz="2200" dirty="0"/>
          </a:p>
          <a:p>
            <a:endParaRPr lang="en-US" sz="2600" i="1" dirty="0"/>
          </a:p>
        </p:txBody>
      </p:sp>
    </p:spTree>
    <p:extLst>
      <p:ext uri="{BB962C8B-B14F-4D97-AF65-F5344CB8AC3E}">
        <p14:creationId xmlns:p14="http://schemas.microsoft.com/office/powerpoint/2010/main" val="119347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27566-F4F5-1051-8CBC-CE05EF5106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1CB068-EE8A-8FB6-284C-D97E84833909}"/>
              </a:ext>
            </a:extLst>
          </p:cNvPr>
          <p:cNvSpPr>
            <a:spLocks noGrp="1"/>
          </p:cNvSpPr>
          <p:nvPr>
            <p:ph type="title"/>
          </p:nvPr>
        </p:nvSpPr>
        <p:spPr>
          <a:xfrm>
            <a:off x="1640156" y="332010"/>
            <a:ext cx="10259744" cy="855412"/>
          </a:xfrm>
        </p:spPr>
        <p:txBody>
          <a:bodyPr>
            <a:noAutofit/>
          </a:bodyPr>
          <a:lstStyle/>
          <a:p>
            <a:r>
              <a:rPr lang="en-US" b="1" dirty="0"/>
              <a:t>Genesis 8:10-12</a:t>
            </a:r>
          </a:p>
        </p:txBody>
      </p:sp>
      <p:sp>
        <p:nvSpPr>
          <p:cNvPr id="12" name="Content Placeholder 2">
            <a:extLst>
              <a:ext uri="{FF2B5EF4-FFF2-40B4-BE49-F238E27FC236}">
                <a16:creationId xmlns:a16="http://schemas.microsoft.com/office/drawing/2014/main" id="{ABF598F0-799B-4FB1-2BD7-D864657904BE}"/>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E7A4D70D-CC63-43F7-F6FD-D2ED1CA9953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D2C2405-B2D4-5298-AB56-1FDCEA45E6FD}"/>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10 He waited another seven days, and again he sent forth the dove out of the ark. 11 And the dove came back to him in the evening, and behold, in her mouth was a freshly plucked olive leaf. So Noah knew that the waters had subsided from the earth. 12 Then he waited another seven days and sent forth the dove, and she did not return to him anymore. </a:t>
            </a:r>
          </a:p>
          <a:p>
            <a:r>
              <a:rPr lang="en-US" sz="2400" dirty="0"/>
              <a:t>The second flight of the dove returned with an Olive leaf</a:t>
            </a:r>
          </a:p>
          <a:p>
            <a:r>
              <a:rPr lang="en-US" sz="2400" dirty="0"/>
              <a:t>The third flight of the dove, she never came back</a:t>
            </a:r>
          </a:p>
          <a:p>
            <a:r>
              <a:rPr lang="en-US" sz="2400" dirty="0"/>
              <a:t>QUESTION? How is a dove different from a Raven?</a:t>
            </a:r>
          </a:p>
          <a:p>
            <a:pPr lvl="1"/>
            <a:r>
              <a:rPr lang="en-US" sz="2200" dirty="0"/>
              <a:t>Ravens eat carrion, Doves eat vegetation</a:t>
            </a:r>
          </a:p>
          <a:p>
            <a:pPr lvl="1"/>
            <a:r>
              <a:rPr lang="en-US" sz="2200" dirty="0"/>
              <a:t>Doves </a:t>
            </a:r>
            <a:r>
              <a:rPr lang="en-US" sz="2000" dirty="0"/>
              <a:t>can cover long distances</a:t>
            </a:r>
          </a:p>
          <a:p>
            <a:pPr lvl="2"/>
            <a:r>
              <a:rPr lang="en-US" sz="2000" dirty="0"/>
              <a:t>They prefer valleys to mountains and like clean dry places for nesting</a:t>
            </a:r>
          </a:p>
          <a:p>
            <a:endParaRPr lang="en-US" sz="2200" dirty="0"/>
          </a:p>
          <a:p>
            <a:endParaRPr lang="en-US" sz="2600" i="1" dirty="0"/>
          </a:p>
        </p:txBody>
      </p:sp>
    </p:spTree>
    <p:extLst>
      <p:ext uri="{BB962C8B-B14F-4D97-AF65-F5344CB8AC3E}">
        <p14:creationId xmlns:p14="http://schemas.microsoft.com/office/powerpoint/2010/main" val="284861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F17F8-DC31-E5CE-B81B-C96F8A89E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E88B1A-FF39-FF7D-FCD3-26DE6961C2F2}"/>
              </a:ext>
            </a:extLst>
          </p:cNvPr>
          <p:cNvSpPr>
            <a:spLocks noGrp="1"/>
          </p:cNvSpPr>
          <p:nvPr>
            <p:ph type="title"/>
          </p:nvPr>
        </p:nvSpPr>
        <p:spPr>
          <a:xfrm>
            <a:off x="1640156" y="332010"/>
            <a:ext cx="10259744" cy="855412"/>
          </a:xfrm>
        </p:spPr>
        <p:txBody>
          <a:bodyPr>
            <a:noAutofit/>
          </a:bodyPr>
          <a:lstStyle/>
          <a:p>
            <a:r>
              <a:rPr lang="en-US" b="1" dirty="0"/>
              <a:t>Genesis 8:13-15</a:t>
            </a:r>
          </a:p>
        </p:txBody>
      </p:sp>
      <p:sp>
        <p:nvSpPr>
          <p:cNvPr id="12" name="Content Placeholder 2">
            <a:extLst>
              <a:ext uri="{FF2B5EF4-FFF2-40B4-BE49-F238E27FC236}">
                <a16:creationId xmlns:a16="http://schemas.microsoft.com/office/drawing/2014/main" id="{8F813172-2063-29EF-1BB6-2E90BADCFDD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295C05A2-C7AD-D668-F431-C73C84627763}"/>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10F85BF-DE29-0BA6-7229-B0B4BC094518}"/>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In the six hundred and first year, in the first month, the first day of the month, the waters were dried from off the earth. And Noah removed the covering of the ark and looked, and behold, the face of the ground was dry. 14 In the second month, on the twenty-seventh day of the month, the earth had dried out. 15 Then God said to Noah, 16 “Go out from the ark, you and your wife, and your sons and your sons' wives with you.</a:t>
            </a:r>
          </a:p>
          <a:p>
            <a:r>
              <a:rPr lang="en-US" sz="2400" dirty="0"/>
              <a:t>Removed the covering, he actually removed the roof</a:t>
            </a:r>
          </a:p>
          <a:p>
            <a:r>
              <a:rPr lang="en-US" sz="2400" dirty="0"/>
              <a:t>But he stayed in the ark another 26, days! Why?</a:t>
            </a:r>
          </a:p>
          <a:p>
            <a:r>
              <a:rPr lang="en-US" sz="2400" dirty="0"/>
              <a:t>God spoke!</a:t>
            </a:r>
          </a:p>
          <a:p>
            <a:r>
              <a:rPr lang="en-US" sz="2400" dirty="0"/>
              <a:t>Noah was again obedient to God’s Word</a:t>
            </a:r>
            <a:endParaRPr lang="en-US" sz="2200" dirty="0"/>
          </a:p>
          <a:p>
            <a:endParaRPr lang="en-US" sz="2600" i="1" dirty="0"/>
          </a:p>
        </p:txBody>
      </p:sp>
    </p:spTree>
    <p:extLst>
      <p:ext uri="{BB962C8B-B14F-4D97-AF65-F5344CB8AC3E}">
        <p14:creationId xmlns:p14="http://schemas.microsoft.com/office/powerpoint/2010/main" val="422417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3EF1F-6620-3C8E-9C33-D5C1FEEA98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2042E-3968-1361-0374-9F62A0D36279}"/>
              </a:ext>
            </a:extLst>
          </p:cNvPr>
          <p:cNvSpPr>
            <a:spLocks noGrp="1"/>
          </p:cNvSpPr>
          <p:nvPr>
            <p:ph type="title"/>
          </p:nvPr>
        </p:nvSpPr>
        <p:spPr>
          <a:xfrm>
            <a:off x="1640156" y="332010"/>
            <a:ext cx="10259744" cy="855412"/>
          </a:xfrm>
        </p:spPr>
        <p:txBody>
          <a:bodyPr>
            <a:noAutofit/>
          </a:bodyPr>
          <a:lstStyle/>
          <a:p>
            <a:r>
              <a:rPr lang="en-US" b="1" dirty="0"/>
              <a:t>Genesis 8:17-19</a:t>
            </a:r>
          </a:p>
        </p:txBody>
      </p:sp>
      <p:sp>
        <p:nvSpPr>
          <p:cNvPr id="12" name="Content Placeholder 2">
            <a:extLst>
              <a:ext uri="{FF2B5EF4-FFF2-40B4-BE49-F238E27FC236}">
                <a16:creationId xmlns:a16="http://schemas.microsoft.com/office/drawing/2014/main" id="{2BBC082F-F77B-53EA-56B1-FB03CC7D77D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6EC47CF7-750E-7CE9-D801-A4A00541E5C5}"/>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CDC0D0C-C2CD-C8C7-6266-7C4FA5926E04}"/>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Bring out with you every living thing that is with you of all flesh—birds and animals and every creeping thing that creeps on the earth—that they may swarm on the earth, and be fruitful and multiply on the earth.” 18 So Noah went out, and his sons and his wife and his sons' wives with him. 19 Every beast, every creeping thing, and every bird, everything that moves on the earth, </a:t>
            </a:r>
            <a:r>
              <a:rPr lang="en-US" sz="2400" b="1" i="1" u="sng" dirty="0"/>
              <a:t>went out by families from the ark</a:t>
            </a:r>
            <a:r>
              <a:rPr lang="en-US" sz="2400" b="1" i="1" dirty="0"/>
              <a:t>.</a:t>
            </a:r>
          </a:p>
          <a:p>
            <a:r>
              <a:rPr lang="en-US" sz="2600" i="1" dirty="0"/>
              <a:t>Hebrew for “family” is mishpachah</a:t>
            </a:r>
          </a:p>
          <a:p>
            <a:r>
              <a:rPr lang="en-US" sz="2600" i="1" dirty="0"/>
              <a:t>It seems God wanted the animals to depart by kinds</a:t>
            </a:r>
          </a:p>
        </p:txBody>
      </p:sp>
    </p:spTree>
    <p:extLst>
      <p:ext uri="{BB962C8B-B14F-4D97-AF65-F5344CB8AC3E}">
        <p14:creationId xmlns:p14="http://schemas.microsoft.com/office/powerpoint/2010/main" val="238324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253D7-D177-B0F2-73FD-0FE49EF310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F6DE69-5F6F-9A35-1CF3-589AF599DE17}"/>
              </a:ext>
            </a:extLst>
          </p:cNvPr>
          <p:cNvSpPr>
            <a:spLocks noGrp="1"/>
          </p:cNvSpPr>
          <p:nvPr>
            <p:ph type="title"/>
          </p:nvPr>
        </p:nvSpPr>
        <p:spPr>
          <a:xfrm>
            <a:off x="1640156" y="332010"/>
            <a:ext cx="10259744" cy="855412"/>
          </a:xfrm>
        </p:spPr>
        <p:txBody>
          <a:bodyPr>
            <a:noAutofit/>
          </a:bodyPr>
          <a:lstStyle/>
          <a:p>
            <a:r>
              <a:rPr lang="en-US" b="1" dirty="0"/>
              <a:t>The Flood </a:t>
            </a:r>
            <a:r>
              <a:rPr lang="en-US" b="1" u="sng" dirty="0"/>
              <a:t>itself</a:t>
            </a:r>
            <a:r>
              <a:rPr lang="en-US" b="1" dirty="0"/>
              <a:t> is a type of Chiasm</a:t>
            </a:r>
          </a:p>
        </p:txBody>
      </p:sp>
      <p:sp>
        <p:nvSpPr>
          <p:cNvPr id="12" name="Content Placeholder 2">
            <a:extLst>
              <a:ext uri="{FF2B5EF4-FFF2-40B4-BE49-F238E27FC236}">
                <a16:creationId xmlns:a16="http://schemas.microsoft.com/office/drawing/2014/main" id="{132BBA27-4C71-563D-FAEF-C2B33331399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3ABAC019-828C-09AF-ABE2-4516CCCADC50}"/>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26953FB-A712-BDC4-22A5-62A32E11971D}"/>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i="1" dirty="0"/>
          </a:p>
          <a:p>
            <a:pPr lvl="1"/>
            <a:endParaRPr lang="en-US" sz="2200" dirty="0"/>
          </a:p>
          <a:p>
            <a:endParaRPr lang="en-US" sz="2600" i="1" dirty="0"/>
          </a:p>
        </p:txBody>
      </p:sp>
      <p:pic>
        <p:nvPicPr>
          <p:cNvPr id="3074" name="Picture 2" descr="How did an olive tree survive the salt water during Noah's ...">
            <a:extLst>
              <a:ext uri="{FF2B5EF4-FFF2-40B4-BE49-F238E27FC236}">
                <a16:creationId xmlns:a16="http://schemas.microsoft.com/office/drawing/2014/main" id="{BFB2C8AF-C8C0-0952-6141-1234B41B2A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7871" y="1106774"/>
            <a:ext cx="9132029" cy="55705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AEF89E1-89DB-D72F-FD6C-0C7C2FFAC26D}"/>
              </a:ext>
            </a:extLst>
          </p:cNvPr>
          <p:cNvSpPr txBox="1"/>
          <p:nvPr/>
        </p:nvSpPr>
        <p:spPr>
          <a:xfrm>
            <a:off x="3186260" y="4197482"/>
            <a:ext cx="1093509" cy="338554"/>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2/17/600</a:t>
            </a:r>
          </a:p>
        </p:txBody>
      </p:sp>
      <p:sp>
        <p:nvSpPr>
          <p:cNvPr id="7" name="TextBox 6">
            <a:extLst>
              <a:ext uri="{FF2B5EF4-FFF2-40B4-BE49-F238E27FC236}">
                <a16:creationId xmlns:a16="http://schemas.microsoft.com/office/drawing/2014/main" id="{A522D4C6-BCC8-F75C-57B1-E7F9DC523710}"/>
              </a:ext>
            </a:extLst>
          </p:cNvPr>
          <p:cNvSpPr txBox="1"/>
          <p:nvPr/>
        </p:nvSpPr>
        <p:spPr>
          <a:xfrm>
            <a:off x="4055097" y="3960806"/>
            <a:ext cx="1093509" cy="338554"/>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3/27/600</a:t>
            </a:r>
          </a:p>
        </p:txBody>
      </p:sp>
      <p:pic>
        <p:nvPicPr>
          <p:cNvPr id="8" name="Picture 7">
            <a:extLst>
              <a:ext uri="{FF2B5EF4-FFF2-40B4-BE49-F238E27FC236}">
                <a16:creationId xmlns:a16="http://schemas.microsoft.com/office/drawing/2014/main" id="{3D594B3C-A0E2-7875-FC5E-6D84C2761467}"/>
              </a:ext>
            </a:extLst>
          </p:cNvPr>
          <p:cNvPicPr>
            <a:picLocks noChangeAspect="1"/>
          </p:cNvPicPr>
          <p:nvPr/>
        </p:nvPicPr>
        <p:blipFill>
          <a:blip r:embed="rId4"/>
          <a:stretch>
            <a:fillRect/>
          </a:stretch>
        </p:blipFill>
        <p:spPr>
          <a:xfrm>
            <a:off x="6096000" y="2753947"/>
            <a:ext cx="1193800" cy="596900"/>
          </a:xfrm>
          <a:prstGeom prst="rect">
            <a:avLst/>
          </a:prstGeom>
        </p:spPr>
      </p:pic>
      <p:sp>
        <p:nvSpPr>
          <p:cNvPr id="9" name="TextBox 8">
            <a:extLst>
              <a:ext uri="{FF2B5EF4-FFF2-40B4-BE49-F238E27FC236}">
                <a16:creationId xmlns:a16="http://schemas.microsoft.com/office/drawing/2014/main" id="{20CBD924-5608-5B3F-279D-A4E040316200}"/>
              </a:ext>
            </a:extLst>
          </p:cNvPr>
          <p:cNvSpPr txBox="1"/>
          <p:nvPr/>
        </p:nvSpPr>
        <p:spPr>
          <a:xfrm>
            <a:off x="6096000" y="2484874"/>
            <a:ext cx="1093509" cy="338554"/>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7/17/600</a:t>
            </a:r>
          </a:p>
        </p:txBody>
      </p:sp>
      <p:pic>
        <p:nvPicPr>
          <p:cNvPr id="10" name="Picture 9">
            <a:extLst>
              <a:ext uri="{FF2B5EF4-FFF2-40B4-BE49-F238E27FC236}">
                <a16:creationId xmlns:a16="http://schemas.microsoft.com/office/drawing/2014/main" id="{85C16036-AAE5-B082-BE72-2C7B91548F2F}"/>
              </a:ext>
            </a:extLst>
          </p:cNvPr>
          <p:cNvPicPr>
            <a:picLocks noChangeAspect="1"/>
          </p:cNvPicPr>
          <p:nvPr/>
        </p:nvPicPr>
        <p:blipFill>
          <a:blip r:embed="rId5"/>
          <a:stretch>
            <a:fillRect/>
          </a:stretch>
        </p:blipFill>
        <p:spPr>
          <a:xfrm>
            <a:off x="7657052" y="3231997"/>
            <a:ext cx="1346200" cy="787400"/>
          </a:xfrm>
          <a:prstGeom prst="rect">
            <a:avLst/>
          </a:prstGeom>
        </p:spPr>
      </p:pic>
      <p:sp>
        <p:nvSpPr>
          <p:cNvPr id="11" name="TextBox 10">
            <a:extLst>
              <a:ext uri="{FF2B5EF4-FFF2-40B4-BE49-F238E27FC236}">
                <a16:creationId xmlns:a16="http://schemas.microsoft.com/office/drawing/2014/main" id="{4C8E0DED-836C-4C76-16E0-D235AE88A6F9}"/>
              </a:ext>
            </a:extLst>
          </p:cNvPr>
          <p:cNvSpPr txBox="1"/>
          <p:nvPr/>
        </p:nvSpPr>
        <p:spPr>
          <a:xfrm>
            <a:off x="7344593" y="2957491"/>
            <a:ext cx="1658659" cy="830997"/>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10/01/600</a:t>
            </a:r>
          </a:p>
          <a:p>
            <a:pPr algn="ctr"/>
            <a:r>
              <a:rPr lang="en-US" sz="1600" dirty="0">
                <a:solidFill>
                  <a:srgbClr val="FF0000"/>
                </a:solidFill>
                <a:latin typeface="Arial" panose="020B0604020202020204" pitchFamily="34" charset="0"/>
                <a:cs typeface="Arial" panose="020B0604020202020204" pitchFamily="34" charset="0"/>
              </a:rPr>
              <a:t>Mountaintops</a:t>
            </a:r>
            <a:br>
              <a:rPr lang="en-US" sz="1600" dirty="0">
                <a:solidFill>
                  <a:srgbClr val="FF0000"/>
                </a:solidFill>
                <a:latin typeface="Arial" panose="020B0604020202020204" pitchFamily="34" charset="0"/>
                <a:cs typeface="Arial" panose="020B0604020202020204" pitchFamily="34" charset="0"/>
              </a:rPr>
            </a:br>
            <a:r>
              <a:rPr lang="en-US" sz="1600" dirty="0">
                <a:solidFill>
                  <a:srgbClr val="FF0000"/>
                </a:solidFill>
                <a:latin typeface="Arial" panose="020B0604020202020204" pitchFamily="34" charset="0"/>
                <a:cs typeface="Arial" panose="020B0604020202020204" pitchFamily="34" charset="0"/>
              </a:rPr>
              <a:t>visible</a:t>
            </a:r>
          </a:p>
        </p:txBody>
      </p:sp>
      <p:grpSp>
        <p:nvGrpSpPr>
          <p:cNvPr id="16" name="Group 15">
            <a:extLst>
              <a:ext uri="{FF2B5EF4-FFF2-40B4-BE49-F238E27FC236}">
                <a16:creationId xmlns:a16="http://schemas.microsoft.com/office/drawing/2014/main" id="{70B10568-FB0F-B5DD-B28E-D53C5FBE1244}"/>
              </a:ext>
            </a:extLst>
          </p:cNvPr>
          <p:cNvGrpSpPr/>
          <p:nvPr/>
        </p:nvGrpSpPr>
        <p:grpSpPr>
          <a:xfrm>
            <a:off x="7975154" y="3774730"/>
            <a:ext cx="105120" cy="439560"/>
            <a:chOff x="7975154" y="3774730"/>
            <a:chExt cx="105120" cy="439560"/>
          </a:xfrm>
        </p:grpSpPr>
        <mc:AlternateContent xmlns:mc="http://schemas.openxmlformats.org/markup-compatibility/2006">
          <mc:Choice xmlns:p14="http://schemas.microsoft.com/office/powerpoint/2010/main" Requires="p14">
            <p:contentPart p14:bwMode="auto" r:id="rId6">
              <p14:nvContentPartPr>
                <p14:cNvPr id="13" name="Ink 12">
                  <a:extLst>
                    <a:ext uri="{FF2B5EF4-FFF2-40B4-BE49-F238E27FC236}">
                      <a16:creationId xmlns:a16="http://schemas.microsoft.com/office/drawing/2014/main" id="{77BB25F3-2D3B-F964-D2A5-1ED794764721}"/>
                    </a:ext>
                  </a:extLst>
                </p14:cNvPr>
                <p14:cNvContentPartPr/>
                <p14:nvPr/>
              </p14:nvContentPartPr>
              <p14:xfrm>
                <a:off x="8010074" y="3774730"/>
                <a:ext cx="70200" cy="439560"/>
              </p14:xfrm>
            </p:contentPart>
          </mc:Choice>
          <mc:Fallback>
            <p:pic>
              <p:nvPicPr>
                <p:cNvPr id="13" name="Ink 12">
                  <a:extLst>
                    <a:ext uri="{FF2B5EF4-FFF2-40B4-BE49-F238E27FC236}">
                      <a16:creationId xmlns:a16="http://schemas.microsoft.com/office/drawing/2014/main" id="{77BB25F3-2D3B-F964-D2A5-1ED794764721}"/>
                    </a:ext>
                  </a:extLst>
                </p:cNvPr>
                <p:cNvPicPr/>
                <p:nvPr/>
              </p:nvPicPr>
              <p:blipFill>
                <a:blip r:embed="rId7"/>
                <a:stretch>
                  <a:fillRect/>
                </a:stretch>
              </p:blipFill>
              <p:spPr>
                <a:xfrm>
                  <a:off x="7992434" y="3756730"/>
                  <a:ext cx="105840" cy="4752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4" name="Ink 13">
                  <a:extLst>
                    <a:ext uri="{FF2B5EF4-FFF2-40B4-BE49-F238E27FC236}">
                      <a16:creationId xmlns:a16="http://schemas.microsoft.com/office/drawing/2014/main" id="{F7651879-7588-DA93-9FD5-F88035D9C53A}"/>
                    </a:ext>
                  </a:extLst>
                </p14:cNvPr>
                <p14:cNvContentPartPr/>
                <p14:nvPr/>
              </p14:nvContentPartPr>
              <p14:xfrm>
                <a:off x="7975154" y="4124290"/>
                <a:ext cx="38160" cy="88560"/>
              </p14:xfrm>
            </p:contentPart>
          </mc:Choice>
          <mc:Fallback>
            <p:pic>
              <p:nvPicPr>
                <p:cNvPr id="14" name="Ink 13">
                  <a:extLst>
                    <a:ext uri="{FF2B5EF4-FFF2-40B4-BE49-F238E27FC236}">
                      <a16:creationId xmlns:a16="http://schemas.microsoft.com/office/drawing/2014/main" id="{F7651879-7588-DA93-9FD5-F88035D9C53A}"/>
                    </a:ext>
                  </a:extLst>
                </p:cNvPr>
                <p:cNvPicPr/>
                <p:nvPr/>
              </p:nvPicPr>
              <p:blipFill>
                <a:blip r:embed="rId9"/>
                <a:stretch>
                  <a:fillRect/>
                </a:stretch>
              </p:blipFill>
              <p:spPr>
                <a:xfrm>
                  <a:off x="7957154" y="4106290"/>
                  <a:ext cx="73800" cy="124200"/>
                </a:xfrm>
                <a:prstGeom prst="rect">
                  <a:avLst/>
                </a:prstGeom>
              </p:spPr>
            </p:pic>
          </mc:Fallback>
        </mc:AlternateContent>
      </p:grpSp>
      <p:sp>
        <p:nvSpPr>
          <p:cNvPr id="17" name="TextBox 16">
            <a:extLst>
              <a:ext uri="{FF2B5EF4-FFF2-40B4-BE49-F238E27FC236}">
                <a16:creationId xmlns:a16="http://schemas.microsoft.com/office/drawing/2014/main" id="{1DB81494-6A35-AFFC-ACBF-90ABA7DABF18}"/>
              </a:ext>
            </a:extLst>
          </p:cNvPr>
          <p:cNvSpPr txBox="1"/>
          <p:nvPr/>
        </p:nvSpPr>
        <p:spPr>
          <a:xfrm>
            <a:off x="8173922" y="3881100"/>
            <a:ext cx="1093509" cy="338554"/>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11/14/600</a:t>
            </a:r>
          </a:p>
        </p:txBody>
      </p:sp>
      <p:sp>
        <p:nvSpPr>
          <p:cNvPr id="18" name="TextBox 17">
            <a:extLst>
              <a:ext uri="{FF2B5EF4-FFF2-40B4-BE49-F238E27FC236}">
                <a16:creationId xmlns:a16="http://schemas.microsoft.com/office/drawing/2014/main" id="{1D554FC7-B12F-C409-FFB6-B6D6B3EB2B9B}"/>
              </a:ext>
            </a:extLst>
          </p:cNvPr>
          <p:cNvSpPr txBox="1"/>
          <p:nvPr/>
        </p:nvSpPr>
        <p:spPr>
          <a:xfrm>
            <a:off x="9490156" y="3881100"/>
            <a:ext cx="1093509" cy="338554"/>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10/25/600</a:t>
            </a:r>
          </a:p>
        </p:txBody>
      </p:sp>
      <p:sp>
        <p:nvSpPr>
          <p:cNvPr id="19" name="TextBox 18">
            <a:extLst>
              <a:ext uri="{FF2B5EF4-FFF2-40B4-BE49-F238E27FC236}">
                <a16:creationId xmlns:a16="http://schemas.microsoft.com/office/drawing/2014/main" id="{50401A3C-AE30-53A8-93D7-8683791DC99C}"/>
              </a:ext>
            </a:extLst>
          </p:cNvPr>
          <p:cNvSpPr txBox="1"/>
          <p:nvPr/>
        </p:nvSpPr>
        <p:spPr>
          <a:xfrm>
            <a:off x="10294435" y="4497402"/>
            <a:ext cx="1093509" cy="338554"/>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01/01/601</a:t>
            </a:r>
          </a:p>
        </p:txBody>
      </p:sp>
      <p:sp>
        <p:nvSpPr>
          <p:cNvPr id="20" name="TextBox 19">
            <a:extLst>
              <a:ext uri="{FF2B5EF4-FFF2-40B4-BE49-F238E27FC236}">
                <a16:creationId xmlns:a16="http://schemas.microsoft.com/office/drawing/2014/main" id="{4FCD4E11-9D31-4F4A-49EE-E9BA585E19D9}"/>
              </a:ext>
            </a:extLst>
          </p:cNvPr>
          <p:cNvSpPr txBox="1"/>
          <p:nvPr/>
        </p:nvSpPr>
        <p:spPr>
          <a:xfrm>
            <a:off x="3077029" y="2158615"/>
            <a:ext cx="2071577" cy="830997"/>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Using Noah’s age as the year, and 30-day months</a:t>
            </a:r>
          </a:p>
        </p:txBody>
      </p:sp>
      <p:sp>
        <p:nvSpPr>
          <p:cNvPr id="21" name="TextBox 20">
            <a:extLst>
              <a:ext uri="{FF2B5EF4-FFF2-40B4-BE49-F238E27FC236}">
                <a16:creationId xmlns:a16="http://schemas.microsoft.com/office/drawing/2014/main" id="{F398C081-AC05-D006-19EE-E8DD7A2A6189}"/>
              </a:ext>
            </a:extLst>
          </p:cNvPr>
          <p:cNvSpPr txBox="1"/>
          <p:nvPr/>
        </p:nvSpPr>
        <p:spPr>
          <a:xfrm>
            <a:off x="3019308" y="3182821"/>
            <a:ext cx="2071577" cy="584775"/>
          </a:xfrm>
          <a:prstGeom prst="rect">
            <a:avLst/>
          </a:prstGeom>
          <a:noFill/>
        </p:spPr>
        <p:txBody>
          <a:bodyPr wrap="square" rtlCol="0">
            <a:spAutoFit/>
          </a:bodyPr>
          <a:lstStyle/>
          <a:p>
            <a:pPr algn="ctr"/>
            <a:r>
              <a:rPr lang="en-US" sz="1600" dirty="0">
                <a:solidFill>
                  <a:srgbClr val="FF0000"/>
                </a:solidFill>
                <a:highlight>
                  <a:srgbClr val="FFFF00"/>
                </a:highlight>
                <a:latin typeface="Arial" panose="020B0604020202020204" pitchFamily="34" charset="0"/>
                <a:cs typeface="Arial" panose="020B0604020202020204" pitchFamily="34" charset="0"/>
              </a:rPr>
              <a:t>Noah enters the ark</a:t>
            </a:r>
          </a:p>
          <a:p>
            <a:pPr algn="ctr"/>
            <a:r>
              <a:rPr lang="en-US" sz="1600" dirty="0">
                <a:solidFill>
                  <a:srgbClr val="FF0000"/>
                </a:solidFill>
                <a:highlight>
                  <a:srgbClr val="FFFF00"/>
                </a:highlight>
                <a:latin typeface="Arial" panose="020B0604020202020204" pitchFamily="34" charset="0"/>
                <a:cs typeface="Arial" panose="020B0604020202020204" pitchFamily="34" charset="0"/>
              </a:rPr>
              <a:t>2/10/600</a:t>
            </a:r>
          </a:p>
        </p:txBody>
      </p:sp>
      <p:sp>
        <p:nvSpPr>
          <p:cNvPr id="22" name="TextBox 21">
            <a:extLst>
              <a:ext uri="{FF2B5EF4-FFF2-40B4-BE49-F238E27FC236}">
                <a16:creationId xmlns:a16="http://schemas.microsoft.com/office/drawing/2014/main" id="{177087A9-7DB8-9EEC-F29C-1686FFD0B601}"/>
              </a:ext>
            </a:extLst>
          </p:cNvPr>
          <p:cNvSpPr txBox="1"/>
          <p:nvPr/>
        </p:nvSpPr>
        <p:spPr>
          <a:xfrm>
            <a:off x="9547876" y="3136612"/>
            <a:ext cx="2071577" cy="584775"/>
          </a:xfrm>
          <a:prstGeom prst="rect">
            <a:avLst/>
          </a:prstGeom>
          <a:noFill/>
        </p:spPr>
        <p:txBody>
          <a:bodyPr wrap="square" rtlCol="0">
            <a:spAutoFit/>
          </a:bodyPr>
          <a:lstStyle/>
          <a:p>
            <a:pPr algn="ctr"/>
            <a:r>
              <a:rPr lang="en-US" sz="1600" dirty="0">
                <a:solidFill>
                  <a:srgbClr val="FF0000"/>
                </a:solidFill>
                <a:highlight>
                  <a:srgbClr val="FFFF00"/>
                </a:highlight>
                <a:latin typeface="Arial" panose="020B0604020202020204" pitchFamily="34" charset="0"/>
                <a:cs typeface="Arial" panose="020B0604020202020204" pitchFamily="34" charset="0"/>
              </a:rPr>
              <a:t>Noah leaves the ark</a:t>
            </a:r>
          </a:p>
          <a:p>
            <a:pPr algn="ctr"/>
            <a:r>
              <a:rPr lang="en-US" sz="1600" dirty="0">
                <a:solidFill>
                  <a:srgbClr val="FF0000"/>
                </a:solidFill>
                <a:highlight>
                  <a:srgbClr val="FFFF00"/>
                </a:highlight>
                <a:latin typeface="Arial" panose="020B0604020202020204" pitchFamily="34" charset="0"/>
                <a:cs typeface="Arial" panose="020B0604020202020204" pitchFamily="34" charset="0"/>
              </a:rPr>
              <a:t>2/27/601</a:t>
            </a:r>
          </a:p>
        </p:txBody>
      </p:sp>
    </p:spTree>
    <p:extLst>
      <p:ext uri="{BB962C8B-B14F-4D97-AF65-F5344CB8AC3E}">
        <p14:creationId xmlns:p14="http://schemas.microsoft.com/office/powerpoint/2010/main" val="3885594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B769A-226C-E2B0-FF34-FFC40CD68B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A5C2B1-23A5-31C6-2556-55A7F6D8E474}"/>
              </a:ext>
            </a:extLst>
          </p:cNvPr>
          <p:cNvSpPr>
            <a:spLocks noGrp="1"/>
          </p:cNvSpPr>
          <p:nvPr>
            <p:ph type="title"/>
          </p:nvPr>
        </p:nvSpPr>
        <p:spPr>
          <a:xfrm>
            <a:off x="1640156" y="332010"/>
            <a:ext cx="10259744" cy="855412"/>
          </a:xfrm>
        </p:spPr>
        <p:txBody>
          <a:bodyPr>
            <a:noAutofit/>
          </a:bodyPr>
          <a:lstStyle/>
          <a:p>
            <a:r>
              <a:rPr lang="en-US" b="1" dirty="0"/>
              <a:t>Is the Bible the only “flood story”?</a:t>
            </a:r>
          </a:p>
        </p:txBody>
      </p:sp>
      <p:sp>
        <p:nvSpPr>
          <p:cNvPr id="12" name="Content Placeholder 2">
            <a:extLst>
              <a:ext uri="{FF2B5EF4-FFF2-40B4-BE49-F238E27FC236}">
                <a16:creationId xmlns:a16="http://schemas.microsoft.com/office/drawing/2014/main" id="{5C007743-A438-ABC8-4FE0-A16C3CEEE9E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83638092-E4F7-D647-B591-5B2AF6D5E66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7A5DD9C9-7E78-C447-73B9-BED1B2FA0F04}"/>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dirty="0"/>
              <a:t>There are 270 cultures around the world with flood stories</a:t>
            </a:r>
          </a:p>
          <a:p>
            <a:pPr lvl="1"/>
            <a:r>
              <a:rPr lang="en-US" sz="2200" dirty="0"/>
              <a:t>88% say that a favored family was spared</a:t>
            </a:r>
          </a:p>
          <a:p>
            <a:pPr lvl="1"/>
            <a:r>
              <a:rPr lang="en-US" sz="2200" dirty="0"/>
              <a:t>70% say their survival was because they built a boat</a:t>
            </a:r>
          </a:p>
          <a:p>
            <a:pPr lvl="1"/>
            <a:r>
              <a:rPr lang="en-US" sz="2200" dirty="0"/>
              <a:t>66% say the flood came because of man’s wickedness</a:t>
            </a:r>
          </a:p>
          <a:p>
            <a:pPr lvl="1"/>
            <a:r>
              <a:rPr lang="en-US" sz="2200" dirty="0"/>
              <a:t>67% say that animals were also saved from the flood</a:t>
            </a:r>
          </a:p>
          <a:p>
            <a:pPr lvl="1"/>
            <a:r>
              <a:rPr lang="en-US" sz="2200" dirty="0"/>
              <a:t>57% say the boat came to rest on a mountain</a:t>
            </a:r>
          </a:p>
          <a:p>
            <a:r>
              <a:rPr lang="en-US" sz="2200" dirty="0"/>
              <a:t>The water grew higher and higher until all the earth was covered . . . A single family remained alive. —the </a:t>
            </a:r>
            <a:r>
              <a:rPr lang="en-US" sz="2200" dirty="0" err="1"/>
              <a:t>Chimila</a:t>
            </a:r>
            <a:r>
              <a:rPr lang="en-US" sz="2200" dirty="0"/>
              <a:t> tribe of northern Colombia</a:t>
            </a:r>
          </a:p>
          <a:p>
            <a:r>
              <a:rPr lang="en-US" sz="2200" dirty="0"/>
              <a:t>Then the waters went up, up and up, flooding all the mountains and highest hills and killing all that had life on the earth. Only one house had been raised over the waters, which had covered all the species of animals. —Mayan ancestors of the </a:t>
            </a:r>
            <a:r>
              <a:rPr lang="en-US" sz="2200" dirty="0" err="1"/>
              <a:t>Jakalteks</a:t>
            </a:r>
            <a:r>
              <a:rPr lang="en-US" sz="2200" dirty="0"/>
              <a:t> of northwestern Guatemala</a:t>
            </a:r>
          </a:p>
          <a:p>
            <a:pPr lvl="1"/>
            <a:endParaRPr lang="en-US" sz="2200" dirty="0"/>
          </a:p>
          <a:p>
            <a:pPr lvl="1"/>
            <a:endParaRPr lang="en-US" sz="2200" dirty="0"/>
          </a:p>
        </p:txBody>
      </p:sp>
    </p:spTree>
    <p:extLst>
      <p:ext uri="{BB962C8B-B14F-4D97-AF65-F5344CB8AC3E}">
        <p14:creationId xmlns:p14="http://schemas.microsoft.com/office/powerpoint/2010/main" val="88761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BDF12-5FC8-0A2F-E9CE-6C6F9AB856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8FC9C-22F5-CB1B-E164-2198714EB11B}"/>
              </a:ext>
            </a:extLst>
          </p:cNvPr>
          <p:cNvSpPr>
            <a:spLocks noGrp="1"/>
          </p:cNvSpPr>
          <p:nvPr>
            <p:ph type="title"/>
          </p:nvPr>
        </p:nvSpPr>
        <p:spPr>
          <a:xfrm>
            <a:off x="1640156" y="332010"/>
            <a:ext cx="10259744" cy="855412"/>
          </a:xfrm>
        </p:spPr>
        <p:txBody>
          <a:bodyPr>
            <a:noAutofit/>
          </a:bodyPr>
          <a:lstStyle/>
          <a:p>
            <a:r>
              <a:rPr lang="en-US" b="1" dirty="0"/>
              <a:t>Other evidence for the validity of the bible?</a:t>
            </a:r>
          </a:p>
        </p:txBody>
      </p:sp>
      <p:sp>
        <p:nvSpPr>
          <p:cNvPr id="12" name="Content Placeholder 2">
            <a:extLst>
              <a:ext uri="{FF2B5EF4-FFF2-40B4-BE49-F238E27FC236}">
                <a16:creationId xmlns:a16="http://schemas.microsoft.com/office/drawing/2014/main" id="{4B7F4BCE-EA3A-7AF5-5F9A-A7DBA189EBA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2512260E-985F-E007-0DB2-9F031581C629}"/>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3A6C7B2-457B-5BF3-25D4-4BDC2DA0B2EB}"/>
              </a:ext>
            </a:extLst>
          </p:cNvPr>
          <p:cNvSpPr txBox="1">
            <a:spLocks/>
          </p:cNvSpPr>
          <p:nvPr/>
        </p:nvSpPr>
        <p:spPr>
          <a:xfrm>
            <a:off x="1640156" y="1018078"/>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A Chinese word for CREATE, </a:t>
            </a:r>
            <a:r>
              <a:rPr lang="en-US" sz="2400" b="1" dirty="0" err="1"/>
              <a:t>zào</a:t>
            </a:r>
            <a:r>
              <a:rPr lang="en-US" sz="2400" dirty="0"/>
              <a:t>, unmistakably shows the creation of man. It is a combination of WALK and TALK. Adam was created a full grown man, able both to walk and talk. But the word TALK (</a:t>
            </a:r>
            <a:r>
              <a:rPr lang="en-US" sz="2400" dirty="0" err="1"/>
              <a:t>gào</a:t>
            </a:r>
            <a:r>
              <a:rPr lang="en-US" sz="2400" dirty="0"/>
              <a:t>) breaks down further, with compelling details that leave no doubt it is Adam being pictured. He is revealed to be the LIVING DUST MAN! </a:t>
            </a:r>
          </a:p>
          <a:p>
            <a:endParaRPr lang="en-US" sz="2400" dirty="0"/>
          </a:p>
          <a:p>
            <a:endParaRPr lang="en-US" sz="2400" i="1" dirty="0"/>
          </a:p>
          <a:p>
            <a:endParaRPr lang="en-US" sz="2400" i="1" dirty="0"/>
          </a:p>
          <a:p>
            <a:endParaRPr lang="en-US" sz="2400" i="1" dirty="0"/>
          </a:p>
          <a:p>
            <a:r>
              <a:rPr lang="en-US" sz="2400" i="1" dirty="0"/>
              <a:t>And the Lord God formed man of the dust of the ground and breathed into his nostrils the breath of life, and man became a living being.</a:t>
            </a:r>
          </a:p>
          <a:p>
            <a:pPr lvl="1"/>
            <a:endParaRPr lang="en-US" sz="2200" dirty="0"/>
          </a:p>
        </p:txBody>
      </p:sp>
      <p:pic>
        <p:nvPicPr>
          <p:cNvPr id="9220" name="Picture 4">
            <a:extLst>
              <a:ext uri="{FF2B5EF4-FFF2-40B4-BE49-F238E27FC236}">
                <a16:creationId xmlns:a16="http://schemas.microsoft.com/office/drawing/2014/main" id="{A9B0ABFD-B401-0310-6375-AC27FC01BE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652" y="3469259"/>
            <a:ext cx="8151530" cy="1630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76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220"/>
                                        </p:tgtEl>
                                        <p:attrNameLst>
                                          <p:attrName>style.visibility</p:attrName>
                                        </p:attrNameLst>
                                      </p:cBhvr>
                                      <p:to>
                                        <p:strVal val="visible"/>
                                      </p:to>
                                    </p:set>
                                    <p:anim calcmode="lin" valueType="num">
                                      <p:cBhvr additive="base">
                                        <p:cTn id="19" dur="500" fill="hold"/>
                                        <p:tgtEl>
                                          <p:spTgt spid="9220"/>
                                        </p:tgtEl>
                                        <p:attrNameLst>
                                          <p:attrName>ppt_x</p:attrName>
                                        </p:attrNameLst>
                                      </p:cBhvr>
                                      <p:tavLst>
                                        <p:tav tm="0">
                                          <p:val>
                                            <p:strVal val="#ppt_x"/>
                                          </p:val>
                                        </p:tav>
                                        <p:tav tm="100000">
                                          <p:val>
                                            <p:strVal val="#ppt_x"/>
                                          </p:val>
                                        </p:tav>
                                      </p:tavLst>
                                    </p:anim>
                                    <p:anim calcmode="lin" valueType="num">
                                      <p:cBhvr additive="base">
                                        <p:cTn id="20"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EAB0A-BD05-3FBB-FE3D-BF131C7AC9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055D2-3496-F752-2C5F-678EF210F57D}"/>
              </a:ext>
            </a:extLst>
          </p:cNvPr>
          <p:cNvSpPr>
            <a:spLocks noGrp="1"/>
          </p:cNvSpPr>
          <p:nvPr>
            <p:ph type="title"/>
          </p:nvPr>
        </p:nvSpPr>
        <p:spPr>
          <a:xfrm>
            <a:off x="1640156" y="332010"/>
            <a:ext cx="10259744" cy="855412"/>
          </a:xfrm>
        </p:spPr>
        <p:txBody>
          <a:bodyPr>
            <a:noAutofit/>
          </a:bodyPr>
          <a:lstStyle/>
          <a:p>
            <a:r>
              <a:rPr lang="en-US" b="1" dirty="0"/>
              <a:t>Other evidence for the validity of the bible?</a:t>
            </a:r>
          </a:p>
        </p:txBody>
      </p:sp>
      <p:sp>
        <p:nvSpPr>
          <p:cNvPr id="12" name="Content Placeholder 2">
            <a:extLst>
              <a:ext uri="{FF2B5EF4-FFF2-40B4-BE49-F238E27FC236}">
                <a16:creationId xmlns:a16="http://schemas.microsoft.com/office/drawing/2014/main" id="{315C1D55-FBA6-9883-394D-F7A0DEDD7841}"/>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E11C5F0F-856C-A72E-E890-B07D95FD385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87045E1-56B6-12F4-B0AC-5B0EAAF7429B}"/>
              </a:ext>
            </a:extLst>
          </p:cNvPr>
          <p:cNvSpPr txBox="1">
            <a:spLocks/>
          </p:cNvSpPr>
          <p:nvPr/>
        </p:nvSpPr>
        <p:spPr>
          <a:xfrm>
            <a:off x="1640156" y="1018078"/>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r>
              <a:rPr lang="en-US" sz="2400" dirty="0"/>
              <a:t>The image for </a:t>
            </a:r>
            <a:r>
              <a:rPr lang="en-US" sz="2400" b="1" dirty="0"/>
              <a:t>GARDEN in the Chinese is </a:t>
            </a:r>
            <a:r>
              <a:rPr lang="en-US" sz="2400" b="1" dirty="0" err="1"/>
              <a:t>yuán</a:t>
            </a:r>
            <a:r>
              <a:rPr lang="en-US" sz="2400" dirty="0"/>
              <a:t>. This image has amazing detail in it.</a:t>
            </a:r>
            <a:endParaRPr lang="en-US" sz="2200" dirty="0"/>
          </a:p>
        </p:txBody>
      </p:sp>
      <p:pic>
        <p:nvPicPr>
          <p:cNvPr id="12292" name="Picture 4">
            <a:extLst>
              <a:ext uri="{FF2B5EF4-FFF2-40B4-BE49-F238E27FC236}">
                <a16:creationId xmlns:a16="http://schemas.microsoft.com/office/drawing/2014/main" id="{AC7FE274-E861-B691-FE7A-20BB9C03CB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505" y="2933300"/>
            <a:ext cx="9981030" cy="1712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26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292"/>
                                        </p:tgtEl>
                                        <p:attrNameLst>
                                          <p:attrName>style.visibility</p:attrName>
                                        </p:attrNameLst>
                                      </p:cBhvr>
                                      <p:to>
                                        <p:strVal val="visible"/>
                                      </p:to>
                                    </p:set>
                                    <p:anim calcmode="lin" valueType="num">
                                      <p:cBhvr additive="base">
                                        <p:cTn id="13" dur="500" fill="hold"/>
                                        <p:tgtEl>
                                          <p:spTgt spid="12292"/>
                                        </p:tgtEl>
                                        <p:attrNameLst>
                                          <p:attrName>ppt_x</p:attrName>
                                        </p:attrNameLst>
                                      </p:cBhvr>
                                      <p:tavLst>
                                        <p:tav tm="0">
                                          <p:val>
                                            <p:strVal val="#ppt_x"/>
                                          </p:val>
                                        </p:tav>
                                        <p:tav tm="100000">
                                          <p:val>
                                            <p:strVal val="#ppt_x"/>
                                          </p:val>
                                        </p:tav>
                                      </p:tavLst>
                                    </p:anim>
                                    <p:anim calcmode="lin" valueType="num">
                                      <p:cBhvr additive="base">
                                        <p:cTn id="14" dur="500" fill="hold"/>
                                        <p:tgtEl>
                                          <p:spTgt spid="122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21BA4-A46B-9E0B-23FF-4D1F4EAF97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3C742D-46DE-66A7-664F-D4C20ADD3C37}"/>
              </a:ext>
            </a:extLst>
          </p:cNvPr>
          <p:cNvSpPr>
            <a:spLocks noGrp="1"/>
          </p:cNvSpPr>
          <p:nvPr>
            <p:ph type="title"/>
          </p:nvPr>
        </p:nvSpPr>
        <p:spPr>
          <a:xfrm>
            <a:off x="1640156" y="332010"/>
            <a:ext cx="10259744" cy="855412"/>
          </a:xfrm>
        </p:spPr>
        <p:txBody>
          <a:bodyPr>
            <a:noAutofit/>
          </a:bodyPr>
          <a:lstStyle/>
          <a:p>
            <a:r>
              <a:rPr lang="en-US" b="1" dirty="0"/>
              <a:t>Other evidence for the validity of the flood?</a:t>
            </a:r>
          </a:p>
        </p:txBody>
      </p:sp>
      <p:sp>
        <p:nvSpPr>
          <p:cNvPr id="12" name="Content Placeholder 2">
            <a:extLst>
              <a:ext uri="{FF2B5EF4-FFF2-40B4-BE49-F238E27FC236}">
                <a16:creationId xmlns:a16="http://schemas.microsoft.com/office/drawing/2014/main" id="{8AF50888-304B-E540-80D2-9B33935F4AA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A237A00-FBED-89F1-9EF2-D39C8D486461}"/>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D21D885-9817-EEA9-632C-38ACC50019F0}"/>
              </a:ext>
            </a:extLst>
          </p:cNvPr>
          <p:cNvSpPr txBox="1">
            <a:spLocks/>
          </p:cNvSpPr>
          <p:nvPr/>
        </p:nvSpPr>
        <p:spPr>
          <a:xfrm>
            <a:off x="1605357"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The word for </a:t>
            </a:r>
            <a:r>
              <a:rPr lang="en-US" sz="2400" b="1" dirty="0"/>
              <a:t>ARK in Chinese is </a:t>
            </a:r>
            <a:r>
              <a:rPr lang="en-US" sz="2400" b="1" dirty="0" err="1"/>
              <a:t>fangzhou</a:t>
            </a:r>
            <a:r>
              <a:rPr lang="en-US" sz="2400" dirty="0"/>
              <a:t>. This is a combination of two words, fang which means RECTANGLE and </a:t>
            </a:r>
            <a:r>
              <a:rPr lang="en-US" sz="2400" dirty="0" err="1"/>
              <a:t>zhou</a:t>
            </a:r>
            <a:r>
              <a:rPr lang="en-US" sz="2400" dirty="0"/>
              <a:t> meaning BOAT. That is basically what the ark was; a rectangular boat. There was nothing fancy about its construction, it was essentially a huge floating box. It is interesting to note that the word fang can also mean UPRIGHT or HONEST, which describes the character of those who were permitted onboard.</a:t>
            </a:r>
          </a:p>
          <a:p>
            <a:endParaRPr lang="en-US" sz="2400" dirty="0"/>
          </a:p>
          <a:p>
            <a:endParaRPr lang="en-US" sz="2400" dirty="0"/>
          </a:p>
          <a:p>
            <a:endParaRPr lang="en-US" sz="2400" dirty="0"/>
          </a:p>
          <a:p>
            <a:endParaRPr lang="en-US" sz="2400" dirty="0"/>
          </a:p>
          <a:p>
            <a:r>
              <a:rPr lang="en-US" sz="2000" i="1" dirty="0"/>
              <a:t>Make yourself an ark ... I will establish My covenant with you, and you shall go into the ark, you, your sons, your wife, and your sons wives with you. (Genesis 6:14, 18, NKJV)</a:t>
            </a:r>
          </a:p>
          <a:p>
            <a:endParaRPr lang="en-US" sz="2000" dirty="0"/>
          </a:p>
          <a:p>
            <a:endParaRPr lang="en-US" sz="2200" dirty="0"/>
          </a:p>
        </p:txBody>
      </p:sp>
      <p:pic>
        <p:nvPicPr>
          <p:cNvPr id="14338" name="Picture 2">
            <a:extLst>
              <a:ext uri="{FF2B5EF4-FFF2-40B4-BE49-F238E27FC236}">
                <a16:creationId xmlns:a16="http://schemas.microsoft.com/office/drawing/2014/main" id="{5E7A6292-4206-8816-854C-A9B9BC335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9216" y="3827282"/>
            <a:ext cx="6215843" cy="1684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44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8"/>
                                        </p:tgtEl>
                                        <p:attrNameLst>
                                          <p:attrName>style.visibility</p:attrName>
                                        </p:attrNameLst>
                                      </p:cBhvr>
                                      <p:to>
                                        <p:strVal val="visible"/>
                                      </p:to>
                                    </p:set>
                                    <p:anim calcmode="lin" valueType="num">
                                      <p:cBhvr additive="base">
                                        <p:cTn id="19" dur="500" fill="hold"/>
                                        <p:tgtEl>
                                          <p:spTgt spid="14338"/>
                                        </p:tgtEl>
                                        <p:attrNameLst>
                                          <p:attrName>ppt_x</p:attrName>
                                        </p:attrNameLst>
                                      </p:cBhvr>
                                      <p:tavLst>
                                        <p:tav tm="0">
                                          <p:val>
                                            <p:strVal val="#ppt_x"/>
                                          </p:val>
                                        </p:tav>
                                        <p:tav tm="100000">
                                          <p:val>
                                            <p:strVal val="#ppt_x"/>
                                          </p:val>
                                        </p:tav>
                                      </p:tavLst>
                                    </p:anim>
                                    <p:anim calcmode="lin" valueType="num">
                                      <p:cBhvr additive="base">
                                        <p:cTn id="20"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AC24A-0C4A-A897-3568-A3A0045937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2746CD-3E9B-4538-CF52-C92F7E0B3871}"/>
              </a:ext>
            </a:extLst>
          </p:cNvPr>
          <p:cNvSpPr>
            <a:spLocks noGrp="1"/>
          </p:cNvSpPr>
          <p:nvPr>
            <p:ph type="title"/>
          </p:nvPr>
        </p:nvSpPr>
        <p:spPr>
          <a:xfrm>
            <a:off x="1640156" y="332010"/>
            <a:ext cx="10259744" cy="855412"/>
          </a:xfrm>
        </p:spPr>
        <p:txBody>
          <a:bodyPr>
            <a:noAutofit/>
          </a:bodyPr>
          <a:lstStyle/>
          <a:p>
            <a:r>
              <a:rPr lang="en-US" b="1" dirty="0"/>
              <a:t>Other evidence for the validity of the flood?</a:t>
            </a:r>
          </a:p>
        </p:txBody>
      </p:sp>
      <p:sp>
        <p:nvSpPr>
          <p:cNvPr id="12" name="Content Placeholder 2">
            <a:extLst>
              <a:ext uri="{FF2B5EF4-FFF2-40B4-BE49-F238E27FC236}">
                <a16:creationId xmlns:a16="http://schemas.microsoft.com/office/drawing/2014/main" id="{112A8B49-A998-9441-B34E-7A3C3A858EA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5BE0977D-223C-E5A3-5CAB-48568121B304}"/>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45F7044-BB17-9F49-8338-F4561D3FFAB4}"/>
              </a:ext>
            </a:extLst>
          </p:cNvPr>
          <p:cNvSpPr txBox="1">
            <a:spLocks/>
          </p:cNvSpPr>
          <p:nvPr/>
        </p:nvSpPr>
        <p:spPr>
          <a:xfrm>
            <a:off x="1605357"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Hóng, meaning FLOOD</a:t>
            </a:r>
            <a:r>
              <a:rPr lang="en-US" sz="2400" dirty="0"/>
              <a:t>, reveals the extent of the flood. It was not a localized flood; God would bring TOTAL WATER upon the land. The word for TOTAL here is significant also. It is a record of what would be left after the flood was finished. There would remain EIGHT TOGETHER upon the EARTH. Only Noah, his wife, their three sons, and their wives would survive.</a:t>
            </a:r>
            <a:endParaRPr lang="en-US" sz="2200" dirty="0"/>
          </a:p>
        </p:txBody>
      </p:sp>
      <p:pic>
        <p:nvPicPr>
          <p:cNvPr id="16388" name="Picture 4">
            <a:extLst>
              <a:ext uri="{FF2B5EF4-FFF2-40B4-BE49-F238E27FC236}">
                <a16:creationId xmlns:a16="http://schemas.microsoft.com/office/drawing/2014/main" id="{C600C664-8951-BA86-E468-94B9F42838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0156" y="4019598"/>
            <a:ext cx="10221475" cy="184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27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8"/>
                                        </p:tgtEl>
                                        <p:attrNameLst>
                                          <p:attrName>style.visibility</p:attrName>
                                        </p:attrNameLst>
                                      </p:cBhvr>
                                      <p:to>
                                        <p:strVal val="visible"/>
                                      </p:to>
                                    </p:set>
                                    <p:anim calcmode="lin" valueType="num">
                                      <p:cBhvr additive="base">
                                        <p:cTn id="13" dur="500" fill="hold"/>
                                        <p:tgtEl>
                                          <p:spTgt spid="16388"/>
                                        </p:tgtEl>
                                        <p:attrNameLst>
                                          <p:attrName>ppt_x</p:attrName>
                                        </p:attrNameLst>
                                      </p:cBhvr>
                                      <p:tavLst>
                                        <p:tav tm="0">
                                          <p:val>
                                            <p:strVal val="#ppt_x"/>
                                          </p:val>
                                        </p:tav>
                                        <p:tav tm="100000">
                                          <p:val>
                                            <p:strVal val="#ppt_x"/>
                                          </p:val>
                                        </p:tav>
                                      </p:tavLst>
                                    </p:anim>
                                    <p:anim calcmode="lin" valueType="num">
                                      <p:cBhvr additive="base">
                                        <p:cTn id="14" dur="500" fill="hold"/>
                                        <p:tgtEl>
                                          <p:spTgt spid="163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372BB-E1C3-67ED-06E4-E2372B91B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829459-175F-74F1-F8CF-FEB3455743FE}"/>
              </a:ext>
            </a:extLst>
          </p:cNvPr>
          <p:cNvSpPr>
            <a:spLocks noGrp="1"/>
          </p:cNvSpPr>
          <p:nvPr>
            <p:ph type="title"/>
          </p:nvPr>
        </p:nvSpPr>
        <p:spPr>
          <a:xfrm>
            <a:off x="1640156" y="332010"/>
            <a:ext cx="10259744" cy="855412"/>
          </a:xfrm>
        </p:spPr>
        <p:txBody>
          <a:bodyPr>
            <a:noAutofit/>
          </a:bodyPr>
          <a:lstStyle/>
          <a:p>
            <a:r>
              <a:rPr lang="en-US" b="1" dirty="0"/>
              <a:t>Other evidence for the validity of the flood?</a:t>
            </a:r>
          </a:p>
        </p:txBody>
      </p:sp>
      <p:sp>
        <p:nvSpPr>
          <p:cNvPr id="12" name="Content Placeholder 2">
            <a:extLst>
              <a:ext uri="{FF2B5EF4-FFF2-40B4-BE49-F238E27FC236}">
                <a16:creationId xmlns:a16="http://schemas.microsoft.com/office/drawing/2014/main" id="{63349D0B-BD46-38B8-24E1-9F459D92380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6FC233E8-77FA-C629-879B-AC0D5C97DAC4}"/>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61FB06FC-7C83-1DD5-1015-05667E2A2ADD}"/>
              </a:ext>
            </a:extLst>
          </p:cNvPr>
          <p:cNvSpPr txBox="1">
            <a:spLocks/>
          </p:cNvSpPr>
          <p:nvPr/>
        </p:nvSpPr>
        <p:spPr>
          <a:xfrm>
            <a:off x="1605357"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This boat which Noah constructed was massive. It was a three-level vessel, with over 100,000 square feet of floor space. It would be rightly called a </a:t>
            </a:r>
            <a:r>
              <a:rPr lang="en-US" sz="2400" b="1" dirty="0"/>
              <a:t>SHIP (</a:t>
            </a:r>
            <a:r>
              <a:rPr lang="en-US" sz="2400" b="1" dirty="0" err="1"/>
              <a:t>chuán</a:t>
            </a:r>
            <a:r>
              <a:rPr lang="en-US" sz="2400" b="1" dirty="0"/>
              <a:t>)</a:t>
            </a:r>
            <a:r>
              <a:rPr lang="en-US" sz="2400" dirty="0"/>
              <a:t>. What ship has only eight people onboard? </a:t>
            </a:r>
            <a:r>
              <a:rPr lang="en-US" sz="2400" dirty="0" err="1"/>
              <a:t>Cruiseliners</a:t>
            </a:r>
            <a:r>
              <a:rPr lang="en-US" sz="2400" dirty="0"/>
              <a:t> are built to carry thousands of people and have dozens of personnel onboard. Surely this pictures the ark Noah was commanded to build. God said that eight people would be saved in the ark. </a:t>
            </a:r>
          </a:p>
          <a:p>
            <a:endParaRPr lang="en-US" sz="2400" dirty="0"/>
          </a:p>
          <a:p>
            <a:endParaRPr lang="en-US" sz="2400" dirty="0"/>
          </a:p>
          <a:p>
            <a:endParaRPr lang="en-US" sz="2400" dirty="0"/>
          </a:p>
          <a:p>
            <a:endParaRPr lang="en-US" sz="2400" i="1" dirty="0"/>
          </a:p>
          <a:p>
            <a:r>
              <a:rPr lang="en-US" sz="2400" i="1" dirty="0"/>
              <a:t>the ark was being prepared, in which a few, that is, eight souls, were saved through water. (1 Peter 3:20-21, NKJV)</a:t>
            </a:r>
            <a:endParaRPr lang="en-US" sz="2000" i="1" dirty="0"/>
          </a:p>
          <a:p>
            <a:endParaRPr lang="en-US" sz="2200" dirty="0"/>
          </a:p>
        </p:txBody>
      </p:sp>
      <p:pic>
        <p:nvPicPr>
          <p:cNvPr id="16386" name="Picture 2">
            <a:extLst>
              <a:ext uri="{FF2B5EF4-FFF2-40B4-BE49-F238E27FC236}">
                <a16:creationId xmlns:a16="http://schemas.microsoft.com/office/drawing/2014/main" id="{D9DB3D53-2FD5-11BF-4A3B-CD7D60E4DC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7520" y="3747089"/>
            <a:ext cx="7214463" cy="1730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09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386"/>
                                        </p:tgtEl>
                                        <p:attrNameLst>
                                          <p:attrName>style.visibility</p:attrName>
                                        </p:attrNameLst>
                                      </p:cBhvr>
                                      <p:to>
                                        <p:strVal val="visible"/>
                                      </p:to>
                                    </p:set>
                                    <p:anim calcmode="lin" valueType="num">
                                      <p:cBhvr additive="base">
                                        <p:cTn id="19" dur="500" fill="hold"/>
                                        <p:tgtEl>
                                          <p:spTgt spid="16386"/>
                                        </p:tgtEl>
                                        <p:attrNameLst>
                                          <p:attrName>ppt_x</p:attrName>
                                        </p:attrNameLst>
                                      </p:cBhvr>
                                      <p:tavLst>
                                        <p:tav tm="0">
                                          <p:val>
                                            <p:strVal val="#ppt_x"/>
                                          </p:val>
                                        </p:tav>
                                        <p:tav tm="100000">
                                          <p:val>
                                            <p:strVal val="#ppt_x"/>
                                          </p:val>
                                        </p:tav>
                                      </p:tavLst>
                                    </p:anim>
                                    <p:anim calcmode="lin" valueType="num">
                                      <p:cBhvr additive="base">
                                        <p:cTn id="20" dur="500" fill="hold"/>
                                        <p:tgtEl>
                                          <p:spTgt spid="163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C4042-8FC1-FBC6-9AFF-969EE3FE30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55D470-2310-9043-8C8D-B66B825701B5}"/>
              </a:ext>
            </a:extLst>
          </p:cNvPr>
          <p:cNvSpPr>
            <a:spLocks noGrp="1"/>
          </p:cNvSpPr>
          <p:nvPr>
            <p:ph type="title"/>
          </p:nvPr>
        </p:nvSpPr>
        <p:spPr>
          <a:xfrm>
            <a:off x="1640156" y="332010"/>
            <a:ext cx="10259744" cy="855412"/>
          </a:xfrm>
        </p:spPr>
        <p:txBody>
          <a:bodyPr>
            <a:noAutofit/>
          </a:bodyPr>
          <a:lstStyle/>
          <a:p>
            <a:r>
              <a:rPr lang="en-US" b="1" dirty="0"/>
              <a:t>What is the aftermath of the global flood?</a:t>
            </a:r>
          </a:p>
        </p:txBody>
      </p:sp>
      <p:sp>
        <p:nvSpPr>
          <p:cNvPr id="12" name="Content Placeholder 2">
            <a:extLst>
              <a:ext uri="{FF2B5EF4-FFF2-40B4-BE49-F238E27FC236}">
                <a16:creationId xmlns:a16="http://schemas.microsoft.com/office/drawing/2014/main" id="{E7AC7ACE-B72F-ACAE-05F6-AB877F3C220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5270880-1FC8-2D75-8793-71954B0CD69A}"/>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4D9E93BF-0E5B-556B-FAA1-9B6A3F8122B5}"/>
              </a:ext>
            </a:extLst>
          </p:cNvPr>
          <p:cNvSpPr txBox="1">
            <a:spLocks/>
          </p:cNvSpPr>
          <p:nvPr/>
        </p:nvSpPr>
        <p:spPr>
          <a:xfrm>
            <a:off x="1605357"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Speciation</a:t>
            </a:r>
          </a:p>
          <a:p>
            <a:pPr lvl="1"/>
            <a:r>
              <a:rPr lang="en-US" sz="2200" dirty="0"/>
              <a:t>People and animals separate</a:t>
            </a:r>
          </a:p>
          <a:p>
            <a:pPr lvl="1"/>
            <a:r>
              <a:rPr lang="en-US" sz="2200" dirty="0"/>
              <a:t>Genetic characteristics become inbred</a:t>
            </a:r>
          </a:p>
          <a:p>
            <a:r>
              <a:rPr lang="en-US" sz="2400" dirty="0"/>
              <a:t>Natural Selection (sounds like Darwin)</a:t>
            </a:r>
          </a:p>
          <a:p>
            <a:pPr lvl="1"/>
            <a:r>
              <a:rPr lang="en-US" sz="2200" dirty="0"/>
              <a:t>Works by removing unfit genes from the population</a:t>
            </a:r>
          </a:p>
          <a:p>
            <a:pPr lvl="1"/>
            <a:r>
              <a:rPr lang="en-US" sz="2200" dirty="0"/>
              <a:t>Log-haired dogs survive in northern climates</a:t>
            </a:r>
          </a:p>
          <a:p>
            <a:pPr lvl="1"/>
            <a:r>
              <a:rPr lang="en-US" sz="2200" dirty="0"/>
              <a:t>Short-haired dogs do better in warm climates</a:t>
            </a:r>
          </a:p>
          <a:p>
            <a:r>
              <a:rPr lang="en-US" sz="2400" dirty="0"/>
              <a:t>The Ice Age</a:t>
            </a:r>
          </a:p>
          <a:p>
            <a:pPr lvl="1"/>
            <a:r>
              <a:rPr lang="en-US" sz="2200" dirty="0"/>
              <a:t>Global cooling leads to faster migration and natural selection</a:t>
            </a:r>
          </a:p>
          <a:p>
            <a:r>
              <a:rPr lang="en-US" sz="2400" dirty="0"/>
              <a:t>Mass Extinctions</a:t>
            </a:r>
          </a:p>
          <a:p>
            <a:pPr lvl="1"/>
            <a:r>
              <a:rPr lang="en-US" sz="2200" dirty="0"/>
              <a:t>Some kinds do not survive the global change in climate</a:t>
            </a:r>
          </a:p>
          <a:p>
            <a:endParaRPr lang="en-US" sz="2200" dirty="0"/>
          </a:p>
        </p:txBody>
      </p:sp>
    </p:spTree>
    <p:extLst>
      <p:ext uri="{BB962C8B-B14F-4D97-AF65-F5344CB8AC3E}">
        <p14:creationId xmlns:p14="http://schemas.microsoft.com/office/powerpoint/2010/main" val="201318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857B0-88E3-21E6-AFAB-74DBBC82D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609AF8-8EC9-C72C-C310-62DA0819A0DD}"/>
              </a:ext>
            </a:extLst>
          </p:cNvPr>
          <p:cNvSpPr>
            <a:spLocks noGrp="1"/>
          </p:cNvSpPr>
          <p:nvPr>
            <p:ph type="title"/>
          </p:nvPr>
        </p:nvSpPr>
        <p:spPr>
          <a:xfrm>
            <a:off x="1640156" y="332010"/>
            <a:ext cx="10259744" cy="855412"/>
          </a:xfrm>
        </p:spPr>
        <p:txBody>
          <a:bodyPr>
            <a:noAutofit/>
          </a:bodyPr>
          <a:lstStyle/>
          <a:p>
            <a:r>
              <a:rPr lang="en-US" b="1" dirty="0"/>
              <a:t>Speciation</a:t>
            </a:r>
          </a:p>
        </p:txBody>
      </p:sp>
      <p:sp>
        <p:nvSpPr>
          <p:cNvPr id="12" name="Content Placeholder 2">
            <a:extLst>
              <a:ext uri="{FF2B5EF4-FFF2-40B4-BE49-F238E27FC236}">
                <a16:creationId xmlns:a16="http://schemas.microsoft.com/office/drawing/2014/main" id="{B92A1A9A-3398-FA1C-5FE5-ED094AFA0F24}"/>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6C77FCDB-88C9-FC05-88AA-7FCF4EDFBBBA}"/>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02B98A71-DB30-4A00-458D-F923CAB8BF5B}"/>
              </a:ext>
            </a:extLst>
          </p:cNvPr>
          <p:cNvSpPr txBox="1">
            <a:spLocks/>
          </p:cNvSpPr>
          <p:nvPr/>
        </p:nvSpPr>
        <p:spPr>
          <a:xfrm>
            <a:off x="1605357"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Genetic bottleneck at Noah’s lineage</a:t>
            </a:r>
          </a:p>
          <a:p>
            <a:r>
              <a:rPr lang="en-US" sz="2400" dirty="0"/>
              <a:t>Genetic disposition and errors quickly multiply</a:t>
            </a:r>
          </a:p>
          <a:p>
            <a:r>
              <a:rPr lang="en-US" sz="2400" dirty="0"/>
              <a:t>Each offspring inherits half their genes from each parent</a:t>
            </a:r>
          </a:p>
          <a:p>
            <a:r>
              <a:rPr lang="en-US" sz="2400" dirty="0"/>
              <a:t>As populations expand, they move away, limiting local diversity</a:t>
            </a:r>
          </a:p>
          <a:p>
            <a:endParaRPr lang="en-US" sz="2200" dirty="0"/>
          </a:p>
          <a:p>
            <a:endParaRPr lang="en-US" sz="2200" dirty="0"/>
          </a:p>
        </p:txBody>
      </p:sp>
      <p:pic>
        <p:nvPicPr>
          <p:cNvPr id="18434" name="Picture 2" descr="Types of Speciation: Allopatric, Sympatric, Peripatric, and Parapatric -  YouTube">
            <a:extLst>
              <a:ext uri="{FF2B5EF4-FFF2-40B4-BE49-F238E27FC236}">
                <a16:creationId xmlns:a16="http://schemas.microsoft.com/office/drawing/2014/main" id="{83D0E436-F130-E990-8228-85084F7207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157" b="13117"/>
          <a:stretch/>
        </p:blipFill>
        <p:spPr bwMode="auto">
          <a:xfrm>
            <a:off x="2912882" y="3041992"/>
            <a:ext cx="6662655" cy="3684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69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8434"/>
                                        </p:tgtEl>
                                        <p:attrNameLst>
                                          <p:attrName>style.visibility</p:attrName>
                                        </p:attrNameLst>
                                      </p:cBhvr>
                                      <p:to>
                                        <p:strVal val="visible"/>
                                      </p:to>
                                    </p:set>
                                    <p:anim calcmode="lin" valueType="num">
                                      <p:cBhvr additive="base">
                                        <p:cTn id="31" dur="500" fill="hold"/>
                                        <p:tgtEl>
                                          <p:spTgt spid="18434"/>
                                        </p:tgtEl>
                                        <p:attrNameLst>
                                          <p:attrName>ppt_x</p:attrName>
                                        </p:attrNameLst>
                                      </p:cBhvr>
                                      <p:tavLst>
                                        <p:tav tm="0">
                                          <p:val>
                                            <p:strVal val="#ppt_x"/>
                                          </p:val>
                                        </p:tav>
                                        <p:tav tm="100000">
                                          <p:val>
                                            <p:strVal val="#ppt_x"/>
                                          </p:val>
                                        </p:tav>
                                      </p:tavLst>
                                    </p:anim>
                                    <p:anim calcmode="lin" valueType="num">
                                      <p:cBhvr additive="base">
                                        <p:cTn id="32"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25C45-9469-AF7B-4435-3DC825044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6EF65C-B083-0B8F-6B03-14060E527621}"/>
              </a:ext>
            </a:extLst>
          </p:cNvPr>
          <p:cNvSpPr>
            <a:spLocks noGrp="1"/>
          </p:cNvSpPr>
          <p:nvPr>
            <p:ph type="title"/>
          </p:nvPr>
        </p:nvSpPr>
        <p:spPr>
          <a:xfrm>
            <a:off x="1640156" y="332010"/>
            <a:ext cx="10259744" cy="855412"/>
          </a:xfrm>
        </p:spPr>
        <p:txBody>
          <a:bodyPr>
            <a:noAutofit/>
          </a:bodyPr>
          <a:lstStyle/>
          <a:p>
            <a:r>
              <a:rPr lang="en-US" b="1" dirty="0"/>
              <a:t>Natural Selection</a:t>
            </a:r>
          </a:p>
        </p:txBody>
      </p:sp>
      <p:sp>
        <p:nvSpPr>
          <p:cNvPr id="12" name="Content Placeholder 2">
            <a:extLst>
              <a:ext uri="{FF2B5EF4-FFF2-40B4-BE49-F238E27FC236}">
                <a16:creationId xmlns:a16="http://schemas.microsoft.com/office/drawing/2014/main" id="{23F56165-F9E6-4CB6-4FAF-F52556F22FE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A0876E9-A6AD-92D3-40CD-699AFC107344}"/>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7BC1270-A403-BB4B-1E4E-25F284608293}"/>
              </a:ext>
            </a:extLst>
          </p:cNvPr>
          <p:cNvSpPr txBox="1">
            <a:spLocks/>
          </p:cNvSpPr>
          <p:nvPr/>
        </p:nvSpPr>
        <p:spPr>
          <a:xfrm>
            <a:off x="1605357" y="1253765"/>
            <a:ext cx="10329341" cy="5272225"/>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Darwin had this part right</a:t>
            </a:r>
          </a:p>
          <a:p>
            <a:pPr lvl="1"/>
            <a:r>
              <a:rPr lang="en-US" sz="2200" dirty="0"/>
              <a:t>Natural Selection occurs when a creature has some inheritable trait that gives it a better chance of passing this trait to the next generation</a:t>
            </a:r>
          </a:p>
          <a:p>
            <a:r>
              <a:rPr lang="en-US" sz="2400" dirty="0"/>
              <a:t>Different from Speciation in that it </a:t>
            </a:r>
            <a:r>
              <a:rPr lang="en-US" sz="2400" u="sng" dirty="0"/>
              <a:t>removes</a:t>
            </a:r>
            <a:r>
              <a:rPr lang="en-US" sz="2400" dirty="0"/>
              <a:t> unfit genes</a:t>
            </a:r>
          </a:p>
          <a:p>
            <a:r>
              <a:rPr lang="en-US" sz="2400" dirty="0"/>
              <a:t>Natural selection cannot </a:t>
            </a:r>
            <a:br>
              <a:rPr lang="en-US" sz="2400" dirty="0"/>
            </a:br>
            <a:r>
              <a:rPr lang="en-US" sz="2400" dirty="0"/>
              <a:t>create anything new</a:t>
            </a:r>
          </a:p>
          <a:p>
            <a:r>
              <a:rPr lang="en-US" sz="2400" dirty="0"/>
              <a:t>It only selects from what</a:t>
            </a:r>
            <a:br>
              <a:rPr lang="en-US" sz="2400" dirty="0"/>
            </a:br>
            <a:r>
              <a:rPr lang="en-US" sz="2400" dirty="0"/>
              <a:t> is available</a:t>
            </a:r>
          </a:p>
          <a:p>
            <a:r>
              <a:rPr lang="en-US" sz="2400" dirty="0"/>
              <a:t>Information is removed,</a:t>
            </a:r>
            <a:br>
              <a:rPr lang="en-US" sz="2400" dirty="0"/>
            </a:br>
            <a:r>
              <a:rPr lang="en-US" sz="2400" dirty="0"/>
              <a:t>and no new information</a:t>
            </a:r>
            <a:br>
              <a:rPr lang="en-US" sz="2400" dirty="0"/>
            </a:br>
            <a:r>
              <a:rPr lang="en-US" sz="2400" dirty="0"/>
              <a:t>can ever be added</a:t>
            </a:r>
          </a:p>
          <a:p>
            <a:pPr marL="0" indent="0">
              <a:buNone/>
            </a:pPr>
            <a:endParaRPr lang="en-US" sz="2400" dirty="0"/>
          </a:p>
          <a:p>
            <a:endParaRPr lang="en-US" sz="2200" dirty="0"/>
          </a:p>
          <a:p>
            <a:endParaRPr lang="en-US" sz="2200" dirty="0"/>
          </a:p>
        </p:txBody>
      </p:sp>
      <p:pic>
        <p:nvPicPr>
          <p:cNvPr id="20482" name="Picture 2" descr="Speciation - Definition and Types | Biology Dictionary">
            <a:extLst>
              <a:ext uri="{FF2B5EF4-FFF2-40B4-BE49-F238E27FC236}">
                <a16:creationId xmlns:a16="http://schemas.microsoft.com/office/drawing/2014/main" id="{A7CDC534-983F-CF82-6C7E-61AF5DA74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6469" y="3403723"/>
            <a:ext cx="4997909" cy="3257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86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0482"/>
                                        </p:tgtEl>
                                        <p:attrNameLst>
                                          <p:attrName>style.visibility</p:attrName>
                                        </p:attrNameLst>
                                      </p:cBhvr>
                                      <p:to>
                                        <p:strVal val="visible"/>
                                      </p:to>
                                    </p:set>
                                    <p:anim calcmode="lin" valueType="num">
                                      <p:cBhvr additive="base">
                                        <p:cTn id="43" dur="500" fill="hold"/>
                                        <p:tgtEl>
                                          <p:spTgt spid="20482"/>
                                        </p:tgtEl>
                                        <p:attrNameLst>
                                          <p:attrName>ppt_x</p:attrName>
                                        </p:attrNameLst>
                                      </p:cBhvr>
                                      <p:tavLst>
                                        <p:tav tm="0">
                                          <p:val>
                                            <p:strVal val="#ppt_x"/>
                                          </p:val>
                                        </p:tav>
                                        <p:tav tm="100000">
                                          <p:val>
                                            <p:strVal val="#ppt_x"/>
                                          </p:val>
                                        </p:tav>
                                      </p:tavLst>
                                    </p:anim>
                                    <p:anim calcmode="lin" valueType="num">
                                      <p:cBhvr additive="base">
                                        <p:cTn id="44" dur="500" fill="hold"/>
                                        <p:tgtEl>
                                          <p:spTgt spid="204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F3F96-F05B-D0A6-A2CD-F5B9F8A813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A0C5A8-099E-F121-707C-B347B2B18BA4}"/>
              </a:ext>
            </a:extLst>
          </p:cNvPr>
          <p:cNvSpPr>
            <a:spLocks noGrp="1"/>
          </p:cNvSpPr>
          <p:nvPr>
            <p:ph type="title"/>
          </p:nvPr>
        </p:nvSpPr>
        <p:spPr>
          <a:xfrm>
            <a:off x="1640156" y="332010"/>
            <a:ext cx="10259744" cy="855412"/>
          </a:xfrm>
        </p:spPr>
        <p:txBody>
          <a:bodyPr>
            <a:noAutofit/>
          </a:bodyPr>
          <a:lstStyle/>
          <a:p>
            <a:r>
              <a:rPr lang="en-US" b="1" dirty="0"/>
              <a:t>Ice Age</a:t>
            </a:r>
          </a:p>
        </p:txBody>
      </p:sp>
      <p:sp>
        <p:nvSpPr>
          <p:cNvPr id="12" name="Content Placeholder 2">
            <a:extLst>
              <a:ext uri="{FF2B5EF4-FFF2-40B4-BE49-F238E27FC236}">
                <a16:creationId xmlns:a16="http://schemas.microsoft.com/office/drawing/2014/main" id="{CD8E2CD3-2BA0-CB78-3CA3-5ED0517096D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DECE974B-82B8-D17D-B624-5FEFD7CFFCB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F9A53285-4AEB-D1FB-4F1A-5977C00EA5E1}"/>
              </a:ext>
            </a:extLst>
          </p:cNvPr>
          <p:cNvSpPr txBox="1">
            <a:spLocks/>
          </p:cNvSpPr>
          <p:nvPr/>
        </p:nvSpPr>
        <p:spPr>
          <a:xfrm>
            <a:off x="1605357" y="1187422"/>
            <a:ext cx="1032934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Tectonic activity and volcanism warmed the oceans</a:t>
            </a:r>
          </a:p>
          <a:p>
            <a:r>
              <a:rPr lang="en-US" sz="2400" dirty="0"/>
              <a:t>Water evaporation increased</a:t>
            </a:r>
          </a:p>
          <a:p>
            <a:r>
              <a:rPr lang="en-US" sz="2400" dirty="0"/>
              <a:t>But dust and volcanic ash blocked the sun, cooling the continents</a:t>
            </a:r>
          </a:p>
          <a:p>
            <a:r>
              <a:rPr lang="en-US" sz="2400" dirty="0"/>
              <a:t>Snow falling faster than it melted created huge glacial surfaces</a:t>
            </a:r>
          </a:p>
          <a:p>
            <a:r>
              <a:rPr lang="en-US" sz="2400" dirty="0"/>
              <a:t>The Great Lakes and finger lakes are remnants of the Ice Age</a:t>
            </a:r>
          </a:p>
          <a:p>
            <a:r>
              <a:rPr lang="en-US" sz="2400" dirty="0"/>
              <a:t>This probably lasted for several hundred years after the flood</a:t>
            </a:r>
          </a:p>
          <a:p>
            <a:r>
              <a:rPr lang="en-US" sz="2400" dirty="0"/>
              <a:t>Eventually oceans cooled and continent warmed</a:t>
            </a:r>
          </a:p>
          <a:p>
            <a:r>
              <a:rPr lang="en-US" sz="2400" dirty="0"/>
              <a:t>We have been in a gradual warming trend ever since</a:t>
            </a:r>
          </a:p>
          <a:p>
            <a:endParaRPr lang="en-US" sz="2400" dirty="0"/>
          </a:p>
          <a:p>
            <a:pPr marL="0" indent="0">
              <a:buNone/>
            </a:pPr>
            <a:endParaRPr lang="en-US" sz="2400" dirty="0"/>
          </a:p>
          <a:p>
            <a:endParaRPr lang="en-US" sz="2200" dirty="0"/>
          </a:p>
          <a:p>
            <a:endParaRPr lang="en-US" sz="2200" dirty="0"/>
          </a:p>
        </p:txBody>
      </p:sp>
    </p:spTree>
    <p:extLst>
      <p:ext uri="{BB962C8B-B14F-4D97-AF65-F5344CB8AC3E}">
        <p14:creationId xmlns:p14="http://schemas.microsoft.com/office/powerpoint/2010/main" val="102046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F5DD3-4D6E-A12B-D0F9-0A2BC0A94D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908E92-76D9-9ED6-067C-43F99B2D2E82}"/>
              </a:ext>
            </a:extLst>
          </p:cNvPr>
          <p:cNvSpPr>
            <a:spLocks noGrp="1"/>
          </p:cNvSpPr>
          <p:nvPr>
            <p:ph type="title"/>
          </p:nvPr>
        </p:nvSpPr>
        <p:spPr>
          <a:xfrm>
            <a:off x="1640156" y="332010"/>
            <a:ext cx="10259744" cy="855412"/>
          </a:xfrm>
        </p:spPr>
        <p:txBody>
          <a:bodyPr>
            <a:noAutofit/>
          </a:bodyPr>
          <a:lstStyle/>
          <a:p>
            <a:r>
              <a:rPr lang="en-US" b="1" dirty="0"/>
              <a:t>Mass Extinctions</a:t>
            </a:r>
          </a:p>
        </p:txBody>
      </p:sp>
      <p:sp>
        <p:nvSpPr>
          <p:cNvPr id="12" name="Content Placeholder 2">
            <a:extLst>
              <a:ext uri="{FF2B5EF4-FFF2-40B4-BE49-F238E27FC236}">
                <a16:creationId xmlns:a16="http://schemas.microsoft.com/office/drawing/2014/main" id="{14159DC1-1D7D-2850-93B5-261B8F9AA34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8C3E75E-E8E0-F454-36F1-22F1120D3BC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71EE34A8-77E0-EFCA-0488-D1DF6B60B928}"/>
              </a:ext>
            </a:extLst>
          </p:cNvPr>
          <p:cNvSpPr txBox="1">
            <a:spLocks/>
          </p:cNvSpPr>
          <p:nvPr/>
        </p:nvSpPr>
        <p:spPr>
          <a:xfrm>
            <a:off x="1605357" y="1187422"/>
            <a:ext cx="1032934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A rapid, drastic climate change probably killed the dinosaurs</a:t>
            </a:r>
          </a:p>
          <a:p>
            <a:r>
              <a:rPr lang="en-US" sz="2400" dirty="0"/>
              <a:t>Other species also failed to survive in a now more hostile earth</a:t>
            </a:r>
          </a:p>
          <a:p>
            <a:endParaRPr lang="en-US" sz="2400" dirty="0"/>
          </a:p>
          <a:p>
            <a:pPr marL="0" indent="0">
              <a:buNone/>
            </a:pPr>
            <a:endParaRPr lang="en-US" sz="2400" dirty="0"/>
          </a:p>
          <a:p>
            <a:endParaRPr lang="en-US" sz="2200" dirty="0"/>
          </a:p>
          <a:p>
            <a:endParaRPr lang="en-US" sz="2200" dirty="0"/>
          </a:p>
        </p:txBody>
      </p:sp>
      <p:pic>
        <p:nvPicPr>
          <p:cNvPr id="22530" name="Picture 2" descr="Ice Age: Collision Course: Why do they keep making these movies? And other  questions, answered. | Vox">
            <a:extLst>
              <a:ext uri="{FF2B5EF4-FFF2-40B4-BE49-F238E27FC236}">
                <a16:creationId xmlns:a16="http://schemas.microsoft.com/office/drawing/2014/main" id="{01955D0D-A54E-3D02-96A7-9F0D3094EF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4417" y="2457860"/>
            <a:ext cx="8025484" cy="4202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89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530"/>
                                        </p:tgtEl>
                                        <p:attrNameLst>
                                          <p:attrName>style.visibility</p:attrName>
                                        </p:attrNameLst>
                                      </p:cBhvr>
                                      <p:to>
                                        <p:strVal val="visible"/>
                                      </p:to>
                                    </p:set>
                                    <p:anim calcmode="lin" valueType="num">
                                      <p:cBhvr additive="base">
                                        <p:cTn id="19" dur="500" fill="hold"/>
                                        <p:tgtEl>
                                          <p:spTgt spid="22530"/>
                                        </p:tgtEl>
                                        <p:attrNameLst>
                                          <p:attrName>ppt_x</p:attrName>
                                        </p:attrNameLst>
                                      </p:cBhvr>
                                      <p:tavLst>
                                        <p:tav tm="0">
                                          <p:val>
                                            <p:strVal val="#ppt_x"/>
                                          </p:val>
                                        </p:tav>
                                        <p:tav tm="100000">
                                          <p:val>
                                            <p:strVal val="#ppt_x"/>
                                          </p:val>
                                        </p:tav>
                                      </p:tavLst>
                                    </p:anim>
                                    <p:anim calcmode="lin" valueType="num">
                                      <p:cBhvr additive="base">
                                        <p:cTn id="20" dur="500" fill="hold"/>
                                        <p:tgtEl>
                                          <p:spTgt spid="225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3B8B7-E997-7277-C365-922544250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A52FEB-78BE-ED07-73AA-32F4F72889D0}"/>
              </a:ext>
            </a:extLst>
          </p:cNvPr>
          <p:cNvSpPr>
            <a:spLocks noGrp="1"/>
          </p:cNvSpPr>
          <p:nvPr>
            <p:ph type="title"/>
          </p:nvPr>
        </p:nvSpPr>
        <p:spPr>
          <a:xfrm>
            <a:off x="1640156" y="332010"/>
            <a:ext cx="10259744" cy="855412"/>
          </a:xfrm>
        </p:spPr>
        <p:txBody>
          <a:bodyPr>
            <a:noAutofit/>
          </a:bodyPr>
          <a:lstStyle/>
          <a:p>
            <a:r>
              <a:rPr lang="en-US" b="1" dirty="0"/>
              <a:t>Next Time! Genesis 8-9</a:t>
            </a:r>
          </a:p>
        </p:txBody>
      </p:sp>
      <p:sp>
        <p:nvSpPr>
          <p:cNvPr id="12" name="Content Placeholder 2">
            <a:extLst>
              <a:ext uri="{FF2B5EF4-FFF2-40B4-BE49-F238E27FC236}">
                <a16:creationId xmlns:a16="http://schemas.microsoft.com/office/drawing/2014/main" id="{4CEEABAE-3BE2-3676-CCAA-A9D11350F2C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5AB36A83-B4A6-E162-3D3B-756C205D0A74}"/>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9241EFD-057B-3E90-B2D5-2FE047CD9D78}"/>
              </a:ext>
            </a:extLst>
          </p:cNvPr>
          <p:cNvSpPr txBox="1">
            <a:spLocks/>
          </p:cNvSpPr>
          <p:nvPr/>
        </p:nvSpPr>
        <p:spPr>
          <a:xfrm>
            <a:off x="1605357" y="1187422"/>
            <a:ext cx="1032934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Noah builds an altar</a:t>
            </a:r>
          </a:p>
          <a:p>
            <a:r>
              <a:rPr lang="en-US" sz="2400" dirty="0"/>
              <a:t>God makes a covenant with Noah</a:t>
            </a:r>
          </a:p>
          <a:p>
            <a:r>
              <a:rPr lang="en-US" sz="2400" dirty="0"/>
              <a:t>God promises to never again flood the earth</a:t>
            </a:r>
          </a:p>
          <a:p>
            <a:r>
              <a:rPr lang="en-US" sz="2400" dirty="0"/>
              <a:t>The sign of the rainbow</a:t>
            </a:r>
          </a:p>
          <a:p>
            <a:r>
              <a:rPr lang="en-US" sz="2400" dirty="0"/>
              <a:t>Noah’s indiscretion</a:t>
            </a:r>
          </a:p>
          <a:p>
            <a:r>
              <a:rPr lang="en-US" sz="2400" dirty="0"/>
              <a:t>Ham’s sin</a:t>
            </a:r>
          </a:p>
          <a:p>
            <a:r>
              <a:rPr lang="en-US" sz="2400" dirty="0"/>
              <a:t>Noah’s curse, and blessings to his sons</a:t>
            </a:r>
          </a:p>
          <a:p>
            <a:endParaRPr lang="en-US" sz="2400" dirty="0"/>
          </a:p>
          <a:p>
            <a:endParaRPr lang="en-US" sz="2400" dirty="0"/>
          </a:p>
          <a:p>
            <a:pPr marL="0" indent="0">
              <a:buNone/>
            </a:pPr>
            <a:endParaRPr lang="en-US" sz="2400" dirty="0"/>
          </a:p>
          <a:p>
            <a:endParaRPr lang="en-US" sz="2200" dirty="0"/>
          </a:p>
          <a:p>
            <a:endParaRPr lang="en-US" sz="2200" dirty="0"/>
          </a:p>
        </p:txBody>
      </p:sp>
    </p:spTree>
    <p:extLst>
      <p:ext uri="{BB962C8B-B14F-4D97-AF65-F5344CB8AC3E}">
        <p14:creationId xmlns:p14="http://schemas.microsoft.com/office/powerpoint/2010/main" val="350684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42537</TotalTime>
  <Words>2888</Words>
  <Application>Microsoft Macintosh PowerPoint</Application>
  <PresentationFormat>Widescreen</PresentationFormat>
  <Paragraphs>227</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Arial</vt:lpstr>
      <vt:lpstr>Century Gothic</vt:lpstr>
      <vt:lpstr>Copperplate</vt:lpstr>
      <vt:lpstr>Wingdings 3</vt:lpstr>
      <vt:lpstr>Wisp</vt:lpstr>
      <vt:lpstr>PowerPoint Presentation</vt:lpstr>
      <vt:lpstr>Gen 7:17-24, The flood continued forty days on the earth. The waters increased and bore up the ark, and it rose high above the earth. 18 The waters prevailed and increased greatly on the earth, and the ark floated on the face of the waters. 19 And the waters prevailed so mightily on the earth that all the high mountains under the whole heaven were covered. 20 The waters prevailed above the mountains, covering them fifteen cubits deep. 21 And all flesh died that moved on the earth, birds, livestock, beasts, all swarming creatures that swarm on the earth, and all mankind. 22 Everything on the dry land in whose nostrils was the breath of life died. 23 He blotted out every living thing that was on the face of the ground, man and animals and creeping things and birds of the heavens. They were blotted out from the earth. Only Noah was left, and those who were with him in the ark. 24 And the waters prevailed on the earth 150 days.</vt:lpstr>
      <vt:lpstr>Gen 7:17-24, Fact check questions</vt:lpstr>
      <vt:lpstr>What is the main lesson of Noah’s Flood?</vt:lpstr>
      <vt:lpstr>What is the main lesson of Noah’s Flood?</vt:lpstr>
      <vt:lpstr>Coming up! Chapter 8</vt:lpstr>
      <vt:lpstr>PowerPoint Presentation</vt:lpstr>
      <vt:lpstr>Genesis 8:1</vt:lpstr>
      <vt:lpstr>The Flood Story is a Chiasm</vt:lpstr>
      <vt:lpstr>Genesis 8:2-3</vt:lpstr>
      <vt:lpstr>Genesis 8:4-5</vt:lpstr>
      <vt:lpstr>Genesis 8:4-5</vt:lpstr>
      <vt:lpstr>So, is the Ark still there?</vt:lpstr>
      <vt:lpstr>Genesis 8:6-9</vt:lpstr>
      <vt:lpstr>Genesis 8:10-12</vt:lpstr>
      <vt:lpstr>Genesis 8:13-15</vt:lpstr>
      <vt:lpstr>Genesis 8:17-19</vt:lpstr>
      <vt:lpstr>The Flood itself is a type of Chiasm</vt:lpstr>
      <vt:lpstr>Is the Bible the only “flood story”?</vt:lpstr>
      <vt:lpstr>Other evidence for the validity of the bible?</vt:lpstr>
      <vt:lpstr>Other evidence for the validity of the bible?</vt:lpstr>
      <vt:lpstr>Other evidence for the validity of the flood?</vt:lpstr>
      <vt:lpstr>Other evidence for the validity of the flood?</vt:lpstr>
      <vt:lpstr>Other evidence for the validity of the flood?</vt:lpstr>
      <vt:lpstr>What is the aftermath of the global flood?</vt:lpstr>
      <vt:lpstr>Speciation</vt:lpstr>
      <vt:lpstr>Natural Selection</vt:lpstr>
      <vt:lpstr>Ice Age</vt:lpstr>
      <vt:lpstr>Mass Extinctions</vt:lpstr>
      <vt:lpstr>Next Time! Genesis 8-9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362</cp:revision>
  <cp:lastPrinted>2025-02-25T23:07:47Z</cp:lastPrinted>
  <dcterms:created xsi:type="dcterms:W3CDTF">2025-01-12T14:28:36Z</dcterms:created>
  <dcterms:modified xsi:type="dcterms:W3CDTF">2025-03-19T21:20:07Z</dcterms:modified>
</cp:coreProperties>
</file>