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533" r:id="rId2"/>
    <p:sldId id="544" r:id="rId3"/>
    <p:sldId id="557" r:id="rId4"/>
    <p:sldId id="558" r:id="rId5"/>
    <p:sldId id="560" r:id="rId6"/>
    <p:sldId id="561" r:id="rId7"/>
    <p:sldId id="564" r:id="rId8"/>
    <p:sldId id="565" r:id="rId9"/>
    <p:sldId id="566" r:id="rId10"/>
    <p:sldId id="583" r:id="rId11"/>
    <p:sldId id="584" r:id="rId12"/>
    <p:sldId id="559" r:id="rId13"/>
    <p:sldId id="581" r:id="rId14"/>
    <p:sldId id="562" r:id="rId15"/>
    <p:sldId id="568" r:id="rId16"/>
    <p:sldId id="569" r:id="rId17"/>
    <p:sldId id="567" r:id="rId18"/>
    <p:sldId id="563" r:id="rId19"/>
    <p:sldId id="570" r:id="rId20"/>
    <p:sldId id="571" r:id="rId21"/>
    <p:sldId id="582" r:id="rId22"/>
    <p:sldId id="572" r:id="rId23"/>
    <p:sldId id="574" r:id="rId24"/>
    <p:sldId id="573" r:id="rId25"/>
    <p:sldId id="575" r:id="rId26"/>
    <p:sldId id="576" r:id="rId27"/>
    <p:sldId id="577" r:id="rId28"/>
    <p:sldId id="578" r:id="rId29"/>
    <p:sldId id="579" r:id="rId30"/>
    <p:sldId id="58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07"/>
    <p:restoredTop sz="94289"/>
  </p:normalViewPr>
  <p:slideViewPr>
    <p:cSldViewPr snapToGrid="0">
      <p:cViewPr varScale="1">
        <p:scale>
          <a:sx n="136" d="100"/>
          <a:sy n="136" d="100"/>
        </p:scale>
        <p:origin x="3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3/24/25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027F1-EE04-C2FF-EA19-D76C35A53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55028-57FF-C46B-92B3-5EC809556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F1B9A-5E65-9075-428F-1EDA7A1D2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4EE5B-687F-88F5-7CC1-EE48BD4341D6}"/>
              </a:ext>
            </a:extLst>
          </p:cNvPr>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413533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D60F0-63ED-1E56-8249-B80F76BE4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BAD13-53BC-9884-8865-60E345439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A53EC-0522-7CB2-D587-EABA67934E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9942B0-5C38-9301-1638-01EA6174EF24}"/>
              </a:ext>
            </a:extLst>
          </p:cNvPr>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2355979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CAA6C-AB36-90A4-3237-57B2A54347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7259A5-EB6E-F824-D40E-72F5A5920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56FF2-AB7F-7452-3990-E6A2AC8DDC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DEFED0-E357-BD07-E2CA-B09E80E8AE01}"/>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3580643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BDC57-2324-9D3B-36D2-85D570FA6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E33F6-6AE7-B972-E008-83AD26BC0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20759-5958-C5A7-CA0B-21DF0C0E51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4B26CB-B1D6-15F1-80E9-BB84321E9BC1}"/>
              </a:ext>
            </a:extLst>
          </p:cNvPr>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89724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7B7A9-03FF-C68F-2F79-E42A85751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BB23F-909A-AE05-8E1E-DC1469950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D49E5-4C6A-4B69-98E7-E9834AB545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B4019B-C6AE-FB4C-CB19-E9CB1A18A169}"/>
              </a:ext>
            </a:extLst>
          </p:cNvPr>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1860232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8D4A-388E-48E0-C9A2-E23AE9AD5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62929-CC92-62BD-0530-4139FB339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EEC2E-1937-7D07-E2B3-7F82ABE466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6E8CBB-4FBB-F314-784B-BDBC7802D751}"/>
              </a:ext>
            </a:extLst>
          </p:cNvPr>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1262215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A0FC-62F6-0F50-DE3B-10C4F12B4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79562-F939-C91C-C558-0A611170A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3EE2B-D6A3-224B-6F2C-ECD780544F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EEDD00-E7B8-E37D-4C6A-2BE4F7FB68F3}"/>
              </a:ext>
            </a:extLst>
          </p:cNvPr>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3705339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FC7C-1D00-F5D4-CE2C-CAC5D3B88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B2907-5A37-FD1F-F777-1CAA55DB9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661AE5-5FFB-9476-3DE9-910451940A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C5D3F4-9C38-9B39-EE6D-ADD8D55187BC}"/>
              </a:ext>
            </a:extLst>
          </p:cNvPr>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263612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0AEF-111B-21A5-814A-7BA395BD2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5DC43-D748-7F24-4837-D647C08A7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F0314-7248-6E24-B2D9-8E285E5157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4CD297-C718-7233-B119-8B3AF080DE85}"/>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3786551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D372-BDC9-B935-70A3-56EE79947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E7D28-8E93-85D7-BD51-A84EBDB39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F7AD6-8B12-FA4E-7648-0215881AB7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CD5EC8-E4AD-6D47-E5B4-68329FB9F64A}"/>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164451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F5265-3341-5EB0-CEB9-A3DC67085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3DBFA-59B4-2E0F-A9B3-1BABB5E10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4954F-F79D-A145-4337-13C625F499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E8319F-69BC-8825-D567-74CD5633A3F7}"/>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937021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60E11-B2BC-602D-9B81-70F83B449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928F1-7DD3-258C-23B6-42E59EC6C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07D69-31EA-8DC1-80B8-771093F08E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C0ED46-072C-744C-BFC2-E0A1602B2661}"/>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126436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7E3EC-EA86-283B-69DD-F18A0E5AA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56BD78-8235-29EE-C4A5-534B1F0A93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FB8D25-D7E6-936F-FB9D-BC650388F7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DB19F8-8FE4-2FB8-DD36-E149D8416515}"/>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4033418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D4F75-9BD4-1D85-3B69-5E8F36936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2142E-4515-C1DE-7743-55B680CDB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ADA86-F44E-398A-43ED-FBE7CAE5C9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69003-0299-2BDD-546A-927C357AAB04}"/>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1521193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1D5B-8C69-1687-0DE6-9F7EDB481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4B976-6F1F-C39E-F296-37A4776D6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59C1D-B8A8-089B-F994-221ADAB6E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8073A-89C5-7C3B-43CF-1B8CCC43A16F}"/>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3821411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2764-D339-7A29-E809-390F57757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E3938-5113-0A1B-ED5C-ABC6F63892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7A89DD-9CF3-0272-CF53-01BDFF30A0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E413EB-5DE3-4B3C-4856-F907C1839BEA}"/>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1246559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6590A-FBB6-E751-7F8F-62DBEFAD5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311DF-6829-88EA-7E39-10A6B401E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4515B-C6E5-A751-F305-27872FFEEA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7B978E-5B4C-3B21-75DD-7AC162B85115}"/>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3674067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80D76-BB69-9BB1-F8A2-BD8D66654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359F4-F884-AA19-08A2-2A90097D96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FE7FA-4F4F-6717-3312-F40377661A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D3F9D4-6D83-C111-E2AC-D690B4B43AE4}"/>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765187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589F-C3A7-DD7B-DEAE-E4CC40476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03E2D-0EE5-B7BD-85D2-6CAFD8947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BAA59-6C38-F7D1-65A7-4DFA4DD3A5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B76B9E-61ED-114C-65B8-57D52B1829DB}"/>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208201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420BF-05ED-A9CB-90C4-F6C8E97DB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8602C-F735-433B-9E49-9A44D4254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5A942-D411-59DA-A261-688A0DE705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608077-BC89-15B3-DD10-675EC9F30D60}"/>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2145013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E92A5-B4F8-CF13-FE6C-05A690380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640FD-7468-4F68-87D4-97FFCADC1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7302F-9705-E2E5-5C4D-FC1AA1D212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A5F2D6-4D85-7526-2AAE-397431B0A16C}"/>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2380846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60362-EB76-4581-6E49-7B34581BB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7F0FB-576A-74BF-5F5A-08B922E1D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DCFD5-5DE3-3A59-9C66-3537E567AC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632576-C27F-E6AE-DBB3-F8EA9DB1D322}"/>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3311270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225F-0839-8AE5-F970-E2CC38EFE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1B593-E63E-B76A-3598-A84FEBA647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43666-71F7-E448-D20D-683CCDD2BD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937856-43AD-FD0A-A128-CF6195ACD8EF}"/>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3178217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F8285-C683-5396-0F37-29487955B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4D3E3-A166-4E15-537B-74C0BF116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662C37-389E-F11D-B146-9F34EF2B0C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99C65C-D7D9-FE85-8714-25B18A265441}"/>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3742580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E09B0-FEDD-5517-F0C7-E8DE4DC1B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7CA1D-1134-BBD8-8BC8-81F6DAF83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93068-B5DA-2294-A607-1674E9296F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5AE957-E9A9-2256-07FD-24B0B4B31F1A}"/>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2722292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04694-5231-39FD-D98D-12D3130D0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34376-306B-A45B-01F4-5C6C03BCB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E4F08-5BFD-EC80-F580-56B3FCFEE4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0E8244-F0FD-CF83-9B5A-AA98BDA378F9}"/>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2347456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CDFBB-4695-5108-14BF-1E6BDF31D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EDD30-FA27-31AD-2DAF-47BFBA104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2151E7-064C-845B-086C-23AA991E38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E74741-C67D-2FA7-4D04-58FFC9BDF6BF}"/>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229843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3/24/25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E065-CF07-415E-C8F7-5C60C768C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1B74BC-A56C-857F-05F4-2ABC70A8BDD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B130552-74E7-B85F-3B66-CFBB65AC4EC0}"/>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1553980A-97F7-E470-D99D-F3ED83E83DB8}"/>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DDA8981B-508E-D6DA-733F-A6F17D647216}"/>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8</a:t>
            </a:r>
          </a:p>
        </p:txBody>
      </p:sp>
      <p:sp>
        <p:nvSpPr>
          <p:cNvPr id="6" name="TextBox 5">
            <a:extLst>
              <a:ext uri="{FF2B5EF4-FFF2-40B4-BE49-F238E27FC236}">
                <a16:creationId xmlns:a16="http://schemas.microsoft.com/office/drawing/2014/main" id="{16B1E958-AC5F-0E26-A9A8-5F867F10AFBC}"/>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8</a:t>
            </a:r>
          </a:p>
        </p:txBody>
      </p:sp>
      <p:pic>
        <p:nvPicPr>
          <p:cNvPr id="9" name="Graphic 8" descr="Bamboo with solid fill">
            <a:hlinkClick r:id="rId4"/>
            <a:extLst>
              <a:ext uri="{FF2B5EF4-FFF2-40B4-BE49-F238E27FC236}">
                <a16:creationId xmlns:a16="http://schemas.microsoft.com/office/drawing/2014/main" id="{36253BFB-3679-5C2A-28CF-F77A41C661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104144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3EF1F-6620-3C8E-9C33-D5C1FEEA9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2042E-3968-1361-0374-9F62A0D36279}"/>
              </a:ext>
            </a:extLst>
          </p:cNvPr>
          <p:cNvSpPr>
            <a:spLocks noGrp="1"/>
          </p:cNvSpPr>
          <p:nvPr>
            <p:ph type="title"/>
          </p:nvPr>
        </p:nvSpPr>
        <p:spPr>
          <a:xfrm>
            <a:off x="1640156" y="332010"/>
            <a:ext cx="10259744" cy="855412"/>
          </a:xfrm>
        </p:spPr>
        <p:txBody>
          <a:bodyPr>
            <a:noAutofit/>
          </a:bodyPr>
          <a:lstStyle/>
          <a:p>
            <a:r>
              <a:rPr lang="en-US" b="1" dirty="0"/>
              <a:t>Genesis 8:20</a:t>
            </a:r>
          </a:p>
        </p:txBody>
      </p:sp>
      <p:sp>
        <p:nvSpPr>
          <p:cNvPr id="12" name="Content Placeholder 2">
            <a:extLst>
              <a:ext uri="{FF2B5EF4-FFF2-40B4-BE49-F238E27FC236}">
                <a16:creationId xmlns:a16="http://schemas.microsoft.com/office/drawing/2014/main" id="{2BBC082F-F77B-53EA-56B1-FB03CC7D77D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EC47CF7-750E-7CE9-D801-A4A00541E5C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CDC0D0C-C2CD-C8C7-6266-7C4FA5926E0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Then Noah built an </a:t>
            </a:r>
            <a:r>
              <a:rPr lang="en-US" sz="2600" b="1" i="1" u="sng" dirty="0"/>
              <a:t>alta</a:t>
            </a:r>
            <a:r>
              <a:rPr lang="en-US" sz="2600" b="1" i="1" dirty="0"/>
              <a:t>r to the Lord and took some of every clean animal and some of every clean bird and </a:t>
            </a:r>
            <a:r>
              <a:rPr lang="en-US" sz="2600" b="1" i="1" u="sng" dirty="0"/>
              <a:t>offered burnt offerings </a:t>
            </a:r>
            <a:r>
              <a:rPr lang="en-US" sz="2600" b="1" i="1" dirty="0"/>
              <a:t>on the altar.</a:t>
            </a:r>
          </a:p>
          <a:p>
            <a:r>
              <a:rPr lang="en-US" sz="2400" dirty="0"/>
              <a:t>First mention of an “altar”. Was it the first offering?</a:t>
            </a:r>
          </a:p>
          <a:p>
            <a:r>
              <a:rPr lang="en-US" sz="2400" dirty="0"/>
              <a:t>Cain and Abel had </a:t>
            </a:r>
            <a:r>
              <a:rPr lang="en-US" sz="2400" i="1" dirty="0"/>
              <a:t>“brought to the Lord” </a:t>
            </a:r>
            <a:r>
              <a:rPr lang="en-US" sz="2400" dirty="0"/>
              <a:t>an offering</a:t>
            </a:r>
          </a:p>
          <a:p>
            <a:r>
              <a:rPr lang="en-US" sz="2400" dirty="0"/>
              <a:t>Some commentators say it was brought to the gate of Eden</a:t>
            </a:r>
          </a:p>
          <a:p>
            <a:r>
              <a:rPr lang="en-US" sz="2400" dirty="0"/>
              <a:t>But now Eden is washed away!</a:t>
            </a:r>
          </a:p>
          <a:p>
            <a:r>
              <a:rPr lang="en-US" sz="2400" dirty="0"/>
              <a:t>QUESTION? How many animals were sacrificed?</a:t>
            </a:r>
          </a:p>
          <a:p>
            <a:r>
              <a:rPr lang="en-US" sz="2400" dirty="0"/>
              <a:t>“offered burnt offerings” is a play on words in the Hebrew</a:t>
            </a:r>
          </a:p>
          <a:p>
            <a:pPr lvl="1"/>
            <a:r>
              <a:rPr lang="en-US" sz="2200" dirty="0"/>
              <a:t>He went up to offer that which goes up (smoke from the offering)</a:t>
            </a:r>
          </a:p>
          <a:p>
            <a:pPr lvl="1"/>
            <a:r>
              <a:rPr lang="en-US" sz="2200" dirty="0"/>
              <a:t>So the emphasis is on the smoke that rises to God</a:t>
            </a:r>
          </a:p>
        </p:txBody>
      </p:sp>
    </p:spTree>
    <p:extLst>
      <p:ext uri="{BB962C8B-B14F-4D97-AF65-F5344CB8AC3E}">
        <p14:creationId xmlns:p14="http://schemas.microsoft.com/office/powerpoint/2010/main" val="23832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B5C3E-58B3-E8B7-FB4D-60EE87D38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BF9B9-F13A-A2F9-CC73-BED3B7BA28FD}"/>
              </a:ext>
            </a:extLst>
          </p:cNvPr>
          <p:cNvSpPr>
            <a:spLocks noGrp="1"/>
          </p:cNvSpPr>
          <p:nvPr>
            <p:ph type="title"/>
          </p:nvPr>
        </p:nvSpPr>
        <p:spPr>
          <a:xfrm>
            <a:off x="1640156" y="332010"/>
            <a:ext cx="10259744" cy="855412"/>
          </a:xfrm>
        </p:spPr>
        <p:txBody>
          <a:bodyPr>
            <a:noAutofit/>
          </a:bodyPr>
          <a:lstStyle/>
          <a:p>
            <a:r>
              <a:rPr lang="en-US" b="1" dirty="0"/>
              <a:t>Genesis 8:21</a:t>
            </a:r>
          </a:p>
        </p:txBody>
      </p:sp>
      <p:sp>
        <p:nvSpPr>
          <p:cNvPr id="12" name="Content Placeholder 2">
            <a:extLst>
              <a:ext uri="{FF2B5EF4-FFF2-40B4-BE49-F238E27FC236}">
                <a16:creationId xmlns:a16="http://schemas.microsoft.com/office/drawing/2014/main" id="{574585C0-3828-D142-5A6A-CEAFF99ADAD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BD1C09B-5CE2-E335-2477-C69EF99002B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8FE39F82-5915-BF89-E584-7C43E2EAFC7C}"/>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And when the Lord smelled the pleasing aroma, the Lord said in his heart, “I will never again curse the ground because of man, for the intention of man's heart is evil from his youth. Neither will I ever again strike down every living creature as I have done.</a:t>
            </a:r>
          </a:p>
          <a:p>
            <a:r>
              <a:rPr lang="en-US" sz="2400" dirty="0"/>
              <a:t>Noah’s sacrifice is pleasing to God</a:t>
            </a:r>
          </a:p>
          <a:p>
            <a:r>
              <a:rPr lang="en-US" sz="2400" dirty="0"/>
              <a:t>Here, the Lord commits to himself two things, what are they?</a:t>
            </a:r>
          </a:p>
          <a:p>
            <a:pPr lvl="1"/>
            <a:r>
              <a:rPr lang="en-US" sz="2200" b="1" i="1" dirty="0"/>
              <a:t>“I will never again curse the ground”</a:t>
            </a:r>
          </a:p>
          <a:p>
            <a:pPr lvl="2"/>
            <a:r>
              <a:rPr lang="en-US" sz="2000" dirty="0"/>
              <a:t>QUESTION? When was the first time He cursed the ground?</a:t>
            </a:r>
          </a:p>
          <a:p>
            <a:pPr lvl="2"/>
            <a:r>
              <a:rPr lang="en-US" sz="2000" dirty="0"/>
              <a:t>The first curse was because of the disobedience of Adam and Eve</a:t>
            </a:r>
          </a:p>
          <a:p>
            <a:pPr lvl="2"/>
            <a:r>
              <a:rPr lang="en-US" sz="2000" dirty="0"/>
              <a:t>The flood was a curse because of the evil intentions of man’s heart</a:t>
            </a:r>
          </a:p>
          <a:p>
            <a:pPr lvl="1"/>
            <a:r>
              <a:rPr lang="en-US" sz="2200" b="1" i="1" dirty="0"/>
              <a:t>“Neither will I ever again strike down every living creature.”</a:t>
            </a:r>
          </a:p>
          <a:p>
            <a:pPr lvl="1"/>
            <a:endParaRPr lang="en-US" sz="2200" i="1" dirty="0"/>
          </a:p>
          <a:p>
            <a:pPr lvl="2"/>
            <a:endParaRPr lang="en-US" sz="2000" i="1" dirty="0"/>
          </a:p>
          <a:p>
            <a:pPr lvl="1"/>
            <a:endParaRPr lang="en-US" sz="2400" dirty="0"/>
          </a:p>
          <a:p>
            <a:endParaRPr lang="en-US" sz="2600" b="1" i="1" dirty="0"/>
          </a:p>
        </p:txBody>
      </p:sp>
    </p:spTree>
    <p:extLst>
      <p:ext uri="{BB962C8B-B14F-4D97-AF65-F5344CB8AC3E}">
        <p14:creationId xmlns:p14="http://schemas.microsoft.com/office/powerpoint/2010/main" val="421414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9647D-62CD-74A4-2537-ACD82FCD6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F4686-E91C-DE1B-6634-765A01958164}"/>
              </a:ext>
            </a:extLst>
          </p:cNvPr>
          <p:cNvSpPr>
            <a:spLocks noGrp="1"/>
          </p:cNvSpPr>
          <p:nvPr>
            <p:ph type="title"/>
          </p:nvPr>
        </p:nvSpPr>
        <p:spPr>
          <a:xfrm>
            <a:off x="1640156" y="332010"/>
            <a:ext cx="10259744" cy="855412"/>
          </a:xfrm>
        </p:spPr>
        <p:txBody>
          <a:bodyPr>
            <a:noAutofit/>
          </a:bodyPr>
          <a:lstStyle/>
          <a:p>
            <a:r>
              <a:rPr lang="en-US" b="1" dirty="0"/>
              <a:t>Genesis 8:22</a:t>
            </a:r>
          </a:p>
        </p:txBody>
      </p:sp>
      <p:sp>
        <p:nvSpPr>
          <p:cNvPr id="12" name="Content Placeholder 2">
            <a:extLst>
              <a:ext uri="{FF2B5EF4-FFF2-40B4-BE49-F238E27FC236}">
                <a16:creationId xmlns:a16="http://schemas.microsoft.com/office/drawing/2014/main" id="{43E8D1CA-B073-4DDD-811F-156E4F0E7C9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E2288DD-E431-7A98-37B2-0555AEE12677}"/>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F3A7054-8C3C-DC56-E40F-DA604FD77E5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While the earth remains, seedtime and harvest, cold and heat, summer and winter, day and night, shall not cease.”</a:t>
            </a:r>
          </a:p>
          <a:p>
            <a:pPr lvl="1"/>
            <a:r>
              <a:rPr lang="en-US" sz="2200" dirty="0"/>
              <a:t>God makes a third promise here!</a:t>
            </a:r>
          </a:p>
          <a:p>
            <a:pPr lvl="1"/>
            <a:r>
              <a:rPr lang="en-US" sz="2200" dirty="0"/>
              <a:t>The cycles of life will continue</a:t>
            </a:r>
          </a:p>
          <a:p>
            <a:r>
              <a:rPr lang="en-US" sz="2400" b="1" i="1" dirty="0"/>
              <a:t>While the earth remains, these shall not cease:</a:t>
            </a:r>
          </a:p>
          <a:p>
            <a:pPr lvl="1"/>
            <a:r>
              <a:rPr lang="en-US" sz="2200" dirty="0"/>
              <a:t>Planting and growing seasons</a:t>
            </a:r>
          </a:p>
          <a:p>
            <a:pPr lvl="1"/>
            <a:r>
              <a:rPr lang="en-US" sz="2200" dirty="0"/>
              <a:t>Cold and heat</a:t>
            </a:r>
          </a:p>
          <a:p>
            <a:pPr lvl="1"/>
            <a:r>
              <a:rPr lang="en-US" sz="2200" dirty="0"/>
              <a:t>Summer and winter, day and night</a:t>
            </a:r>
          </a:p>
          <a:p>
            <a:r>
              <a:rPr lang="en-US" sz="2400" dirty="0"/>
              <a:t>Do we need to move to the planet Mars?</a:t>
            </a:r>
          </a:p>
          <a:p>
            <a:pPr lvl="2"/>
            <a:endParaRPr lang="en-US" sz="2000" i="1" dirty="0"/>
          </a:p>
          <a:p>
            <a:pPr lvl="1"/>
            <a:endParaRPr lang="en-US" sz="2400" dirty="0"/>
          </a:p>
          <a:p>
            <a:endParaRPr lang="en-US" sz="2600" b="1" i="1" dirty="0"/>
          </a:p>
        </p:txBody>
      </p:sp>
    </p:spTree>
    <p:extLst>
      <p:ext uri="{BB962C8B-B14F-4D97-AF65-F5344CB8AC3E}">
        <p14:creationId xmlns:p14="http://schemas.microsoft.com/office/powerpoint/2010/main" val="281810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9909D-BAC5-B5CD-0409-1E4633E40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378D3-DFD5-0A08-BD9B-0F84AEDC417F}"/>
              </a:ext>
            </a:extLst>
          </p:cNvPr>
          <p:cNvSpPr>
            <a:spLocks noGrp="1"/>
          </p:cNvSpPr>
          <p:nvPr>
            <p:ph type="title"/>
          </p:nvPr>
        </p:nvSpPr>
        <p:spPr>
          <a:xfrm>
            <a:off x="1640156" y="332010"/>
            <a:ext cx="10259744" cy="855412"/>
          </a:xfrm>
        </p:spPr>
        <p:txBody>
          <a:bodyPr>
            <a:noAutofit/>
          </a:bodyPr>
          <a:lstStyle/>
          <a:p>
            <a:r>
              <a:rPr lang="en-US" b="1" dirty="0"/>
              <a:t>The cycles of the earth endure</a:t>
            </a:r>
          </a:p>
        </p:txBody>
      </p:sp>
      <p:sp>
        <p:nvSpPr>
          <p:cNvPr id="12" name="Content Placeholder 2">
            <a:extLst>
              <a:ext uri="{FF2B5EF4-FFF2-40B4-BE49-F238E27FC236}">
                <a16:creationId xmlns:a16="http://schemas.microsoft.com/office/drawing/2014/main" id="{A0287197-3A65-20CD-FD99-0B5E695833C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958CB5C-48ED-4CA6-C9E2-8B5012C3EE6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0C1515A-2BD4-92E1-C4DE-559F6BAFB4FB}"/>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The regular cycles we are used to will not cease until the end of the world</a:t>
            </a:r>
          </a:p>
          <a:p>
            <a:pPr lvl="1"/>
            <a:r>
              <a:rPr lang="en-US" sz="2400" dirty="0"/>
              <a:t>Will “Climate Change” stop this?</a:t>
            </a:r>
          </a:p>
          <a:p>
            <a:pPr lvl="1"/>
            <a:r>
              <a:rPr lang="en-US" sz="2400" dirty="0"/>
              <a:t>Will Nuclear War stop this?</a:t>
            </a:r>
          </a:p>
          <a:p>
            <a:pPr lvl="1"/>
            <a:r>
              <a:rPr lang="en-US" sz="2400" dirty="0"/>
              <a:t>Will the Tribulation stop this?</a:t>
            </a:r>
          </a:p>
          <a:p>
            <a:pPr lvl="1"/>
            <a:r>
              <a:rPr lang="en-US" sz="2400" dirty="0"/>
              <a:t>We will continue to have all this even into the Millennial Kingdom of Christ (1000-year reign of Christ on earth)</a:t>
            </a:r>
            <a:endParaRPr lang="en-US" sz="2000" dirty="0"/>
          </a:p>
          <a:p>
            <a:pPr lvl="2"/>
            <a:endParaRPr lang="en-US" sz="2000" i="1" dirty="0"/>
          </a:p>
          <a:p>
            <a:pPr lvl="1"/>
            <a:endParaRPr lang="en-US" sz="2400" dirty="0"/>
          </a:p>
          <a:p>
            <a:endParaRPr lang="en-US" sz="2600" b="1" i="1" dirty="0"/>
          </a:p>
        </p:txBody>
      </p:sp>
    </p:spTree>
    <p:extLst>
      <p:ext uri="{BB962C8B-B14F-4D97-AF65-F5344CB8AC3E}">
        <p14:creationId xmlns:p14="http://schemas.microsoft.com/office/powerpoint/2010/main" val="59702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CD038-B8D5-A545-BC5A-4816B83DB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05BBD-CDF0-BFDC-B3D9-E449849F7E23}"/>
              </a:ext>
            </a:extLst>
          </p:cNvPr>
          <p:cNvSpPr>
            <a:spLocks noGrp="1"/>
          </p:cNvSpPr>
          <p:nvPr>
            <p:ph type="title"/>
          </p:nvPr>
        </p:nvSpPr>
        <p:spPr>
          <a:xfrm>
            <a:off x="1640156" y="332010"/>
            <a:ext cx="10259744" cy="855412"/>
          </a:xfrm>
        </p:spPr>
        <p:txBody>
          <a:bodyPr>
            <a:noAutofit/>
          </a:bodyPr>
          <a:lstStyle/>
          <a:p>
            <a:r>
              <a:rPr lang="en-US" b="1" dirty="0"/>
              <a:t>The cycles of the earth endure</a:t>
            </a:r>
          </a:p>
        </p:txBody>
      </p:sp>
      <p:sp>
        <p:nvSpPr>
          <p:cNvPr id="12" name="Content Placeholder 2">
            <a:extLst>
              <a:ext uri="{FF2B5EF4-FFF2-40B4-BE49-F238E27FC236}">
                <a16:creationId xmlns:a16="http://schemas.microsoft.com/office/drawing/2014/main" id="{56BB0494-0702-AAFF-DBF0-EF0449A26AC0}"/>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38B7D3A-51A5-5584-4F3F-CEEE957E7D2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BCD33A51-1296-B002-AEE1-60991B9D6E9C}"/>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How long will the earth endure?</a:t>
            </a:r>
          </a:p>
          <a:p>
            <a:r>
              <a:rPr lang="en-US" sz="2400" dirty="0"/>
              <a:t>Until the new heavens and new earth!</a:t>
            </a:r>
          </a:p>
          <a:p>
            <a:pPr lvl="1"/>
            <a:r>
              <a:rPr lang="en-US" sz="2200" dirty="0"/>
              <a:t>After the Rapture</a:t>
            </a:r>
          </a:p>
          <a:p>
            <a:pPr lvl="1"/>
            <a:r>
              <a:rPr lang="en-US" sz="2200" dirty="0"/>
              <a:t>After the Tribulation</a:t>
            </a:r>
          </a:p>
          <a:p>
            <a:pPr lvl="1"/>
            <a:r>
              <a:rPr lang="en-US" sz="2200" dirty="0"/>
              <a:t>After the Millennial Kingdom</a:t>
            </a:r>
          </a:p>
          <a:p>
            <a:pPr lvl="1"/>
            <a:r>
              <a:rPr lang="en-US" sz="2400" dirty="0"/>
              <a:t>At the Great White Throne, where Satan and all the unrighteous are judged.</a:t>
            </a:r>
          </a:p>
          <a:p>
            <a:endParaRPr lang="en-US" sz="2200" b="1" i="1" dirty="0"/>
          </a:p>
          <a:p>
            <a:r>
              <a:rPr lang="en-US" sz="2200" b="1" i="1" dirty="0"/>
              <a:t>Rev 20:11, Then I saw a great white throne and him who was seated on it. From his presence </a:t>
            </a:r>
            <a:r>
              <a:rPr lang="en-US" sz="2200" b="1" i="1" u="sng" dirty="0"/>
              <a:t>earth and sky fled away</a:t>
            </a:r>
            <a:r>
              <a:rPr lang="en-US" sz="2200" b="1" i="1" dirty="0"/>
              <a:t>, and no place was found for them.</a:t>
            </a:r>
            <a:endParaRPr lang="en-US" sz="2000" i="1" dirty="0"/>
          </a:p>
          <a:p>
            <a:pPr lvl="1"/>
            <a:endParaRPr lang="en-US" sz="2400" dirty="0"/>
          </a:p>
          <a:p>
            <a:endParaRPr lang="en-US" sz="2600" b="1" i="1" dirty="0"/>
          </a:p>
        </p:txBody>
      </p:sp>
    </p:spTree>
    <p:extLst>
      <p:ext uri="{BB962C8B-B14F-4D97-AF65-F5344CB8AC3E}">
        <p14:creationId xmlns:p14="http://schemas.microsoft.com/office/powerpoint/2010/main" val="16199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CBDAA-6FE7-3026-A34F-78F355798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72A60E-C2E5-A1E9-DDCF-68496C480182}"/>
              </a:ext>
            </a:extLst>
          </p:cNvPr>
          <p:cNvSpPr>
            <a:spLocks noGrp="1"/>
          </p:cNvSpPr>
          <p:nvPr>
            <p:ph type="title"/>
          </p:nvPr>
        </p:nvSpPr>
        <p:spPr>
          <a:xfrm>
            <a:off x="1640156" y="332010"/>
            <a:ext cx="10259744" cy="855412"/>
          </a:xfrm>
        </p:spPr>
        <p:txBody>
          <a:bodyPr>
            <a:noAutofit/>
          </a:bodyPr>
          <a:lstStyle/>
          <a:p>
            <a:r>
              <a:rPr lang="en-US" b="1" dirty="0"/>
              <a:t>Looking forward</a:t>
            </a:r>
          </a:p>
        </p:txBody>
      </p:sp>
      <p:sp>
        <p:nvSpPr>
          <p:cNvPr id="12" name="Content Placeholder 2">
            <a:extLst>
              <a:ext uri="{FF2B5EF4-FFF2-40B4-BE49-F238E27FC236}">
                <a16:creationId xmlns:a16="http://schemas.microsoft.com/office/drawing/2014/main" id="{C0B4A71F-5CFC-C5C2-4CF1-97A2A97BDD6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BBCD5CA-4352-0DA2-C3D8-277DDE0CEDB9}"/>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042C8AD2-01B6-00B8-2736-0FEFFC3C165E}"/>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dirty="0"/>
              <a:t>God is looking forward to new Earth and new Heavens!</a:t>
            </a:r>
          </a:p>
          <a:p>
            <a:r>
              <a:rPr lang="en-US" sz="2200" i="1" dirty="0"/>
              <a:t>Isaiah 65:17-19 - “See, I will create new heavens and a new earth. The former things will not be remembered, nor will they come to mind. But be glad and rejoice forever in what I will create, for I will create Jerusalem to be a delight and its people a joy. I will rejoice over Jerusalem and take delight in my people; the sound of weeping and of crying will be heard in it no more.”</a:t>
            </a:r>
          </a:p>
          <a:p>
            <a:r>
              <a:rPr lang="en-US" sz="2200" i="1" dirty="0"/>
              <a:t>Isaiah 66:22 - “‘As the new heavens and the new earth that I make will endure before me,’ declares the Lord, ‘so will your name and descendants endure.’”</a:t>
            </a:r>
          </a:p>
          <a:p>
            <a:r>
              <a:rPr lang="en-US" sz="2200" i="1" dirty="0"/>
              <a:t>2 Peter 3:13 – “But in keeping with his promise we are looking forward to a new heaven and a new earth, where righteousness dwells.”</a:t>
            </a:r>
          </a:p>
          <a:p>
            <a:r>
              <a:rPr lang="en-US" sz="2200" i="1" dirty="0"/>
              <a:t>Revelation 21:1 – “Then I saw ‘a new heaven and a new earth,’ for the first heaven and the first earth had passed away, and there was no longer any sea.”</a:t>
            </a:r>
          </a:p>
          <a:p>
            <a:pPr lvl="1"/>
            <a:endParaRPr lang="en-US" sz="2200" dirty="0"/>
          </a:p>
          <a:p>
            <a:endParaRPr lang="en-US" sz="2200" b="1" i="1" dirty="0"/>
          </a:p>
        </p:txBody>
      </p:sp>
    </p:spTree>
    <p:extLst>
      <p:ext uri="{BB962C8B-B14F-4D97-AF65-F5344CB8AC3E}">
        <p14:creationId xmlns:p14="http://schemas.microsoft.com/office/powerpoint/2010/main" val="207292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1AC0E-10BE-246B-2D6E-08E3CE7AC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9A193-2237-85C7-AAC2-C4E8941EEB17}"/>
              </a:ext>
            </a:extLst>
          </p:cNvPr>
          <p:cNvSpPr>
            <a:spLocks noGrp="1"/>
          </p:cNvSpPr>
          <p:nvPr>
            <p:ph type="title"/>
          </p:nvPr>
        </p:nvSpPr>
        <p:spPr>
          <a:xfrm>
            <a:off x="1640156" y="332010"/>
            <a:ext cx="10259744" cy="855412"/>
          </a:xfrm>
        </p:spPr>
        <p:txBody>
          <a:bodyPr>
            <a:noAutofit/>
          </a:bodyPr>
          <a:lstStyle/>
          <a:p>
            <a:r>
              <a:rPr lang="en-US" b="1" dirty="0"/>
              <a:t>Looking forward</a:t>
            </a:r>
          </a:p>
        </p:txBody>
      </p:sp>
      <p:sp>
        <p:nvSpPr>
          <p:cNvPr id="12" name="Content Placeholder 2">
            <a:extLst>
              <a:ext uri="{FF2B5EF4-FFF2-40B4-BE49-F238E27FC236}">
                <a16:creationId xmlns:a16="http://schemas.microsoft.com/office/drawing/2014/main" id="{B23D21F3-F16B-0368-53CA-D7638603DB8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AA43D17-1324-D44E-319C-96793AE2DC5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8C84165-7783-8AAE-22E5-3099CFD20179}"/>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So, Noah and his family have been on the ark for a little over a year</a:t>
            </a:r>
          </a:p>
          <a:p>
            <a:pPr lvl="1"/>
            <a:r>
              <a:rPr lang="en-US" sz="2200" dirty="0"/>
              <a:t>We believe it was a rough ride (as we discussed last week)</a:t>
            </a:r>
          </a:p>
          <a:p>
            <a:pPr lvl="1"/>
            <a:r>
              <a:rPr lang="en-US" sz="2200" dirty="0"/>
              <a:t>The earth has been devastated</a:t>
            </a:r>
          </a:p>
          <a:p>
            <a:pPr lvl="1"/>
            <a:r>
              <a:rPr lang="en-US" sz="2200" dirty="0"/>
              <a:t>All the humans and all the animals are dead</a:t>
            </a:r>
          </a:p>
          <a:p>
            <a:pPr lvl="2"/>
            <a:r>
              <a:rPr lang="en-US" sz="2200" dirty="0"/>
              <a:t>There may even be dead creatures everywhere</a:t>
            </a:r>
          </a:p>
          <a:p>
            <a:r>
              <a:rPr lang="en-US" sz="2400" dirty="0"/>
              <a:t>The face of the land has changed</a:t>
            </a:r>
          </a:p>
          <a:p>
            <a:pPr lvl="1"/>
            <a:r>
              <a:rPr lang="en-US" sz="2200" dirty="0"/>
              <a:t>Mountains have lifted up and valleys have formed</a:t>
            </a:r>
          </a:p>
          <a:p>
            <a:pPr lvl="1"/>
            <a:r>
              <a:rPr lang="en-US" sz="2200" dirty="0"/>
              <a:t>The forests are gone, plants are beginning to regrow</a:t>
            </a:r>
          </a:p>
          <a:p>
            <a:pPr lvl="1"/>
            <a:r>
              <a:rPr lang="en-US" sz="2200" dirty="0"/>
              <a:t>The continents are splitting up and drifting apart</a:t>
            </a:r>
          </a:p>
          <a:p>
            <a:pPr lvl="1"/>
            <a:r>
              <a:rPr lang="en-US" sz="2200" dirty="0"/>
              <a:t>Even the earth’s axis may have changed!</a:t>
            </a:r>
          </a:p>
          <a:p>
            <a:pPr marL="0" indent="0">
              <a:buNone/>
            </a:pPr>
            <a:endParaRPr lang="en-US" sz="2200" i="1" dirty="0"/>
          </a:p>
        </p:txBody>
      </p:sp>
    </p:spTree>
    <p:extLst>
      <p:ext uri="{BB962C8B-B14F-4D97-AF65-F5344CB8AC3E}">
        <p14:creationId xmlns:p14="http://schemas.microsoft.com/office/powerpoint/2010/main" val="416908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CA6E9-8363-C6A7-3A17-37725CB7C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50999-C006-9B18-5B75-393695337D66}"/>
              </a:ext>
            </a:extLst>
          </p:cNvPr>
          <p:cNvSpPr>
            <a:spLocks noGrp="1"/>
          </p:cNvSpPr>
          <p:nvPr>
            <p:ph type="title"/>
          </p:nvPr>
        </p:nvSpPr>
        <p:spPr>
          <a:xfrm>
            <a:off x="1640156" y="332010"/>
            <a:ext cx="10259744" cy="855412"/>
          </a:xfrm>
        </p:spPr>
        <p:txBody>
          <a:bodyPr>
            <a:noAutofit/>
          </a:bodyPr>
          <a:lstStyle/>
          <a:p>
            <a:r>
              <a:rPr lang="en-US" b="1" dirty="0"/>
              <a:t>Looking at a changed world</a:t>
            </a:r>
          </a:p>
        </p:txBody>
      </p:sp>
      <p:sp>
        <p:nvSpPr>
          <p:cNvPr id="12" name="Content Placeholder 2">
            <a:extLst>
              <a:ext uri="{FF2B5EF4-FFF2-40B4-BE49-F238E27FC236}">
                <a16:creationId xmlns:a16="http://schemas.microsoft.com/office/drawing/2014/main" id="{FF8B3048-D824-C179-041C-880B13C91B39}"/>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FAC131E-075D-4F34-295E-271465563CA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D9F7608-13AE-D32A-00A2-AD6FEA1083E8}"/>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climate has changed drastically</a:t>
            </a:r>
          </a:p>
          <a:p>
            <a:pPr lvl="1"/>
            <a:r>
              <a:rPr lang="en-US" sz="2200" dirty="0"/>
              <a:t>There is no more vapor canopy protecting the earth</a:t>
            </a:r>
          </a:p>
          <a:p>
            <a:pPr lvl="1"/>
            <a:r>
              <a:rPr lang="en-US" sz="2200" dirty="0"/>
              <a:t>Lots of volcanic dust in the atmosphere remains for years</a:t>
            </a:r>
          </a:p>
          <a:p>
            <a:pPr lvl="1"/>
            <a:r>
              <a:rPr lang="en-US" sz="2200" dirty="0"/>
              <a:t>Oceans are warmer leading to evaporation</a:t>
            </a:r>
          </a:p>
          <a:p>
            <a:pPr lvl="1"/>
            <a:r>
              <a:rPr lang="en-US" sz="2200" dirty="0"/>
              <a:t>Temperatures in the atmosphere are lower</a:t>
            </a:r>
          </a:p>
          <a:p>
            <a:r>
              <a:rPr lang="en-US" sz="2400" dirty="0"/>
              <a:t>QUESTION? What does low pressure mean?</a:t>
            </a:r>
          </a:p>
          <a:p>
            <a:pPr lvl="1"/>
            <a:r>
              <a:rPr lang="en-US" sz="2200" dirty="0"/>
              <a:t>Rain, wind, and snow are now regular occurrences</a:t>
            </a:r>
          </a:p>
          <a:p>
            <a:pPr lvl="1"/>
            <a:r>
              <a:rPr lang="en-US" sz="2200" dirty="0"/>
              <a:t>This is the beginning of the hydrological cycle</a:t>
            </a:r>
          </a:p>
          <a:p>
            <a:r>
              <a:rPr lang="en-US" sz="2400" dirty="0"/>
              <a:t>What ramifications do warmer oceans have?</a:t>
            </a:r>
          </a:p>
          <a:p>
            <a:pPr lvl="1"/>
            <a:r>
              <a:rPr lang="en-US" sz="2200" dirty="0"/>
              <a:t>Hurricanes</a:t>
            </a:r>
          </a:p>
          <a:p>
            <a:r>
              <a:rPr lang="en-US" sz="2400" dirty="0"/>
              <a:t>What if the oceans in the upper (cooler) latitudes are also warm?</a:t>
            </a:r>
          </a:p>
          <a:p>
            <a:pPr lvl="1"/>
            <a:r>
              <a:rPr lang="en-US" sz="2200" dirty="0"/>
              <a:t>Snow</a:t>
            </a:r>
            <a:endParaRPr lang="en-US" sz="2000" i="1" dirty="0"/>
          </a:p>
        </p:txBody>
      </p:sp>
    </p:spTree>
    <p:extLst>
      <p:ext uri="{BB962C8B-B14F-4D97-AF65-F5344CB8AC3E}">
        <p14:creationId xmlns:p14="http://schemas.microsoft.com/office/powerpoint/2010/main" val="215982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6" name="Picture 12" descr="What causes an ice age and what would happen if the Earth endured another  one? - ABC News">
            <a:extLst>
              <a:ext uri="{FF2B5EF4-FFF2-40B4-BE49-F238E27FC236}">
                <a16:creationId xmlns:a16="http://schemas.microsoft.com/office/drawing/2014/main" id="{ABC8EE30-CDBD-3C8B-7D8A-E7E0233CB2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06"/>
          <a:stretch/>
        </p:blipFill>
        <p:spPr bwMode="auto">
          <a:xfrm>
            <a:off x="2405534" y="0"/>
            <a:ext cx="97014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142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712BD-BE48-0E09-9484-D17E9BF2398E}"/>
            </a:ext>
          </a:extLst>
        </p:cNvPr>
        <p:cNvGrpSpPr/>
        <p:nvPr/>
      </p:nvGrpSpPr>
      <p:grpSpPr>
        <a:xfrm>
          <a:off x="0" y="0"/>
          <a:ext cx="0" cy="0"/>
          <a:chOff x="0" y="0"/>
          <a:chExt cx="0" cy="0"/>
        </a:xfrm>
      </p:grpSpPr>
      <p:pic>
        <p:nvPicPr>
          <p:cNvPr id="6154" name="Picture 10" descr="The Ice Age">
            <a:extLst>
              <a:ext uri="{FF2B5EF4-FFF2-40B4-BE49-F238E27FC236}">
                <a16:creationId xmlns:a16="http://schemas.microsoft.com/office/drawing/2014/main" id="{80669CCE-D2A9-88C4-1D00-8483FE8D9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263" y="0"/>
            <a:ext cx="97787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664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CF3B-9ADA-F0EB-219E-B138E6EE4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60723-8D6E-9743-952D-AB459A7EA1C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DCD747B-5A17-A6AC-0781-2081F1143F2D}"/>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73D6450E-1767-9C4F-7C63-541248E4AA9B}"/>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76212A6C-40EC-CD31-3CD0-E4FEBC4F1270}"/>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9</a:t>
            </a:r>
          </a:p>
        </p:txBody>
      </p:sp>
      <p:sp>
        <p:nvSpPr>
          <p:cNvPr id="6" name="TextBox 5">
            <a:extLst>
              <a:ext uri="{FF2B5EF4-FFF2-40B4-BE49-F238E27FC236}">
                <a16:creationId xmlns:a16="http://schemas.microsoft.com/office/drawing/2014/main" id="{38A51615-AD99-8B7C-A9CA-4B9CA0E7D2D4}"/>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9</a:t>
            </a:r>
          </a:p>
        </p:txBody>
      </p:sp>
      <p:pic>
        <p:nvPicPr>
          <p:cNvPr id="9" name="Graphic 8" descr="Bamboo with solid fill">
            <a:hlinkClick r:id="rId4"/>
            <a:extLst>
              <a:ext uri="{FF2B5EF4-FFF2-40B4-BE49-F238E27FC236}">
                <a16:creationId xmlns:a16="http://schemas.microsoft.com/office/drawing/2014/main" id="{4B70CE04-249A-00E6-1314-05DCEAB746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4216217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FA45CA2E-2453-5FBA-D92D-D721CCDC1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0657" y="386500"/>
            <a:ext cx="9733483" cy="6216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47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BD5D-9C54-D268-A02A-517364DC2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987CD2-3E7A-84E0-1575-0623DEEA23FF}"/>
              </a:ext>
            </a:extLst>
          </p:cNvPr>
          <p:cNvSpPr>
            <a:spLocks noGrp="1"/>
          </p:cNvSpPr>
          <p:nvPr>
            <p:ph type="title"/>
          </p:nvPr>
        </p:nvSpPr>
        <p:spPr>
          <a:xfrm>
            <a:off x="1640156" y="332010"/>
            <a:ext cx="10259744" cy="855412"/>
          </a:xfrm>
        </p:spPr>
        <p:txBody>
          <a:bodyPr>
            <a:noAutofit/>
          </a:bodyPr>
          <a:lstStyle/>
          <a:p>
            <a:r>
              <a:rPr lang="en-US" b="1" dirty="0"/>
              <a:t>Genesis 9:1</a:t>
            </a:r>
          </a:p>
        </p:txBody>
      </p:sp>
      <p:sp>
        <p:nvSpPr>
          <p:cNvPr id="12" name="Content Placeholder 2">
            <a:extLst>
              <a:ext uri="{FF2B5EF4-FFF2-40B4-BE49-F238E27FC236}">
                <a16:creationId xmlns:a16="http://schemas.microsoft.com/office/drawing/2014/main" id="{FCC347FC-0262-32E8-3CC6-2CFAB5273E7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2B7E8AC2-9983-84D1-A413-4EF3A9F7C578}"/>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65366B5B-93A2-DB7A-3037-0815677DCE6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God gives Noah some commands in 1-7</a:t>
            </a:r>
          </a:p>
          <a:p>
            <a:r>
              <a:rPr lang="en-US" sz="2600" dirty="0"/>
              <a:t>And He promises to do some things in 8-17</a:t>
            </a:r>
          </a:p>
          <a:p>
            <a:r>
              <a:rPr lang="en-US" sz="2600" b="1" i="1" dirty="0"/>
              <a:t>Verse 1, And God blessed Noah and his sons and said to them, “Be fruitful and multiply and fill the earth.</a:t>
            </a:r>
          </a:p>
          <a:p>
            <a:pPr lvl="1"/>
            <a:r>
              <a:rPr lang="en-US" sz="2400" dirty="0"/>
              <a:t>God repeats the blessing of Gen 1:28, and 8:17</a:t>
            </a:r>
          </a:p>
          <a:p>
            <a:pPr lvl="1"/>
            <a:r>
              <a:rPr lang="en-US" sz="2400" dirty="0"/>
              <a:t>This time it is also extended to Noah’s sons who are the representative heads of the human family</a:t>
            </a:r>
          </a:p>
          <a:p>
            <a:pPr lvl="1"/>
            <a:r>
              <a:rPr lang="en-US" sz="2400" dirty="0"/>
              <a:t>God is “Elohim”, the name He uses during the creation</a:t>
            </a:r>
          </a:p>
          <a:p>
            <a:pPr lvl="1"/>
            <a:r>
              <a:rPr lang="en-US" sz="2400" dirty="0"/>
              <a:t>He is the creator and sustainer of all life</a:t>
            </a:r>
          </a:p>
          <a:p>
            <a:r>
              <a:rPr lang="en-US" sz="2600" dirty="0"/>
              <a:t>This is a blessing, but it is also a _____________.</a:t>
            </a:r>
          </a:p>
          <a:p>
            <a:pPr lvl="1"/>
            <a:r>
              <a:rPr lang="en-US" sz="2400" dirty="0"/>
              <a:t>How does this correspond to what we see today?</a:t>
            </a:r>
          </a:p>
          <a:p>
            <a:endParaRPr lang="en-US" sz="2600" dirty="0"/>
          </a:p>
          <a:p>
            <a:pPr lvl="1"/>
            <a:endParaRPr lang="en-US" sz="2400" dirty="0"/>
          </a:p>
          <a:p>
            <a:endParaRPr lang="en-US" sz="2600" b="1" i="1" dirty="0"/>
          </a:p>
        </p:txBody>
      </p:sp>
    </p:spTree>
    <p:extLst>
      <p:ext uri="{BB962C8B-B14F-4D97-AF65-F5344CB8AC3E}">
        <p14:creationId xmlns:p14="http://schemas.microsoft.com/office/powerpoint/2010/main" val="327519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BFD06-0EEE-646E-A207-0FB7EF6DB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EEB55F-9148-A337-A716-5203A5F50E15}"/>
              </a:ext>
            </a:extLst>
          </p:cNvPr>
          <p:cNvSpPr>
            <a:spLocks noGrp="1"/>
          </p:cNvSpPr>
          <p:nvPr>
            <p:ph type="title"/>
          </p:nvPr>
        </p:nvSpPr>
        <p:spPr>
          <a:xfrm>
            <a:off x="1640156" y="332010"/>
            <a:ext cx="10259744" cy="855412"/>
          </a:xfrm>
        </p:spPr>
        <p:txBody>
          <a:bodyPr>
            <a:noAutofit/>
          </a:bodyPr>
          <a:lstStyle/>
          <a:p>
            <a:r>
              <a:rPr lang="en-US" b="1" dirty="0"/>
              <a:t>Be Fruitful and Multiply</a:t>
            </a:r>
          </a:p>
        </p:txBody>
      </p:sp>
      <p:sp>
        <p:nvSpPr>
          <p:cNvPr id="12" name="Content Placeholder 2">
            <a:extLst>
              <a:ext uri="{FF2B5EF4-FFF2-40B4-BE49-F238E27FC236}">
                <a16:creationId xmlns:a16="http://schemas.microsoft.com/office/drawing/2014/main" id="{1AB16F8D-116A-52AE-6468-1FB033D073C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B43ADFF0-BEC8-22B0-82F1-6FAAE379685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93739AB-33D6-6DEA-19D2-CE89463FCF9A}"/>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God’s plan still for his creatures is “be fruitful and multiply”</a:t>
            </a:r>
          </a:p>
          <a:p>
            <a:pPr lvl="1"/>
            <a:r>
              <a:rPr lang="en-US" sz="2200" dirty="0"/>
              <a:t>Gen 1:22, 1:28:8:17, 9:1, 9:7, Chapters 17, 26, 28, 35</a:t>
            </a:r>
          </a:p>
          <a:p>
            <a:r>
              <a:rPr lang="en-US" sz="2400" dirty="0"/>
              <a:t>Why is God continually promoting procreation?</a:t>
            </a:r>
          </a:p>
          <a:p>
            <a:pPr lvl="1"/>
            <a:r>
              <a:rPr lang="en-US" sz="2200" dirty="0"/>
              <a:t>Ex 19:5, Now if you obey me fully and keep my covenant, then out of all nations </a:t>
            </a:r>
            <a:r>
              <a:rPr lang="en-US" sz="2200" u="sng" dirty="0"/>
              <a:t>you will be my treasured possession</a:t>
            </a:r>
            <a:r>
              <a:rPr lang="en-US" sz="2200" dirty="0"/>
              <a:t>.</a:t>
            </a:r>
          </a:p>
          <a:p>
            <a:pPr lvl="1"/>
            <a:r>
              <a:rPr lang="en-US" sz="2200" dirty="0"/>
              <a:t>Isa 43:21, “The </a:t>
            </a:r>
            <a:r>
              <a:rPr lang="en-US" sz="2200" u="sng" dirty="0"/>
              <a:t>people whom I formed for Mysel</a:t>
            </a:r>
            <a:r>
              <a:rPr lang="en-US" sz="2200" dirty="0"/>
              <a:t>f will declare my praise.</a:t>
            </a:r>
          </a:p>
          <a:p>
            <a:pPr lvl="1"/>
            <a:r>
              <a:rPr lang="en-US" sz="2200" dirty="0"/>
              <a:t>Mal 3:17-18, “</a:t>
            </a:r>
            <a:r>
              <a:rPr lang="en-US" sz="2200" u="sng" dirty="0"/>
              <a:t>They will be M</a:t>
            </a:r>
            <a:r>
              <a:rPr lang="en-US" sz="2200" dirty="0"/>
              <a:t>ine,” says the LORD of hosts, “on the day that I prepare </a:t>
            </a:r>
            <a:r>
              <a:rPr lang="en-US" sz="2200" u="sng" dirty="0"/>
              <a:t>My own possession</a:t>
            </a:r>
            <a:r>
              <a:rPr lang="en-US" sz="2200" dirty="0"/>
              <a:t>, and I will spare them as a man spares his own son who serves him.” 18 So you will again distinguish between the righteous and the wicked, between one who serves God and one who does not serve Him.</a:t>
            </a:r>
          </a:p>
          <a:p>
            <a:endParaRPr lang="en-US" sz="2000" dirty="0"/>
          </a:p>
        </p:txBody>
      </p:sp>
    </p:spTree>
    <p:extLst>
      <p:ext uri="{BB962C8B-B14F-4D97-AF65-F5344CB8AC3E}">
        <p14:creationId xmlns:p14="http://schemas.microsoft.com/office/powerpoint/2010/main" val="250587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F7210-42E1-57F6-E805-01C6E470C8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AFAC6-8911-26EC-7DF5-00F3E99B3B6B}"/>
              </a:ext>
            </a:extLst>
          </p:cNvPr>
          <p:cNvSpPr>
            <a:spLocks noGrp="1"/>
          </p:cNvSpPr>
          <p:nvPr>
            <p:ph type="title"/>
          </p:nvPr>
        </p:nvSpPr>
        <p:spPr>
          <a:xfrm>
            <a:off x="1640156" y="332010"/>
            <a:ext cx="10259744" cy="855412"/>
          </a:xfrm>
        </p:spPr>
        <p:txBody>
          <a:bodyPr>
            <a:noAutofit/>
          </a:bodyPr>
          <a:lstStyle/>
          <a:p>
            <a:r>
              <a:rPr lang="en-US" b="1" dirty="0"/>
              <a:t>Genesis 9:1</a:t>
            </a:r>
          </a:p>
        </p:txBody>
      </p:sp>
      <p:sp>
        <p:nvSpPr>
          <p:cNvPr id="12" name="Content Placeholder 2">
            <a:extLst>
              <a:ext uri="{FF2B5EF4-FFF2-40B4-BE49-F238E27FC236}">
                <a16:creationId xmlns:a16="http://schemas.microsoft.com/office/drawing/2014/main" id="{123F688B-9360-2F11-2B52-780E6EBD4CFE}"/>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8B6955BE-2EF0-BB4A-018B-29F82B2B5E21}"/>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533C7A8-CE0A-CE81-4712-0826B555059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r>
              <a:rPr lang="en-US" sz="2400" dirty="0"/>
              <a:t>Tit 2:13-14, Christ Jesus, 14 who gave Himself for us to redeem us from every lawless deed, and to </a:t>
            </a:r>
            <a:r>
              <a:rPr lang="en-US" sz="2400" u="sng" dirty="0"/>
              <a:t>purify for Himself a people </a:t>
            </a:r>
            <a:r>
              <a:rPr lang="en-US" sz="2400" dirty="0"/>
              <a:t>for His own possession, zealous for good deeds.</a:t>
            </a:r>
          </a:p>
          <a:p>
            <a:pPr lvl="1"/>
            <a:r>
              <a:rPr lang="en-US" sz="2400" dirty="0"/>
              <a:t>1 Pet 2:9, But you are a chosen race, A royal priesthood, A holy nation, </a:t>
            </a:r>
            <a:r>
              <a:rPr lang="en-US" sz="2400" u="sng" dirty="0"/>
              <a:t>a people for God’s own possession</a:t>
            </a:r>
            <a:r>
              <a:rPr lang="en-US" sz="2400" dirty="0"/>
              <a:t>, so that you may proclaim the excellencies of Him who has called you out of darkness into His marvelous light;</a:t>
            </a:r>
          </a:p>
          <a:p>
            <a:pPr lvl="1"/>
            <a:endParaRPr lang="en-US" sz="2400" dirty="0"/>
          </a:p>
          <a:p>
            <a:pPr lvl="1"/>
            <a:endParaRPr lang="en-US" sz="2400" dirty="0"/>
          </a:p>
          <a:p>
            <a:endParaRPr lang="en-US" sz="2000" dirty="0"/>
          </a:p>
        </p:txBody>
      </p:sp>
    </p:spTree>
    <p:extLst>
      <p:ext uri="{BB962C8B-B14F-4D97-AF65-F5344CB8AC3E}">
        <p14:creationId xmlns:p14="http://schemas.microsoft.com/office/powerpoint/2010/main" val="429280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37B86-7254-8D66-FCF6-BEFBA9EFE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900F8-72DC-CEBF-779E-3C7BA0BBFA0D}"/>
              </a:ext>
            </a:extLst>
          </p:cNvPr>
          <p:cNvSpPr>
            <a:spLocks noGrp="1"/>
          </p:cNvSpPr>
          <p:nvPr>
            <p:ph type="title"/>
          </p:nvPr>
        </p:nvSpPr>
        <p:spPr>
          <a:xfrm>
            <a:off x="1640156" y="332010"/>
            <a:ext cx="10259744" cy="855412"/>
          </a:xfrm>
        </p:spPr>
        <p:txBody>
          <a:bodyPr>
            <a:noAutofit/>
          </a:bodyPr>
          <a:lstStyle/>
          <a:p>
            <a:r>
              <a:rPr lang="en-US" b="1" dirty="0"/>
              <a:t>Genesis 9:1</a:t>
            </a:r>
          </a:p>
        </p:txBody>
      </p:sp>
      <p:sp>
        <p:nvSpPr>
          <p:cNvPr id="12" name="Content Placeholder 2">
            <a:extLst>
              <a:ext uri="{FF2B5EF4-FFF2-40B4-BE49-F238E27FC236}">
                <a16:creationId xmlns:a16="http://schemas.microsoft.com/office/drawing/2014/main" id="{5C7A05E6-4E3D-FDB7-D0AA-3D571D320BF7}"/>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EE85ECC-4053-D536-A501-1A8C9B184A36}"/>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0003C630-005B-6491-FCF0-10770028A51F}"/>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Right after destroying everything, God pronounces a blessing!</a:t>
            </a:r>
          </a:p>
          <a:p>
            <a:pPr lvl="1"/>
            <a:r>
              <a:rPr lang="en-US" sz="2200" dirty="0"/>
              <a:t>Man is sinful, contrasted with the graciousness and forbearance of God</a:t>
            </a:r>
          </a:p>
          <a:p>
            <a:pPr lvl="1"/>
            <a:r>
              <a:rPr lang="en-US" sz="2200" dirty="0"/>
              <a:t>Now, 4500 years since the flood, God has been pouring out His grace</a:t>
            </a:r>
          </a:p>
          <a:p>
            <a:pPr lvl="1"/>
            <a:r>
              <a:rPr lang="en-US" sz="2200" dirty="0"/>
              <a:t>He is forming a people for himself</a:t>
            </a:r>
          </a:p>
          <a:p>
            <a:r>
              <a:rPr lang="en-US" sz="2400" dirty="0"/>
              <a:t>But another judgment is coming for those who reject Him!</a:t>
            </a:r>
          </a:p>
          <a:p>
            <a:pPr lvl="1"/>
            <a:r>
              <a:rPr lang="en-US" sz="2200" i="1" dirty="0"/>
              <a:t>Act 17:30-31, Therefore having overlooked the times of ignorance, God is now declaring to men that all people everywhere should repent, 31 because </a:t>
            </a:r>
            <a:r>
              <a:rPr lang="en-US" sz="2200" i="1" u="sng" dirty="0"/>
              <a:t>He has fixed a day in which He will judge the world in righteousness </a:t>
            </a:r>
            <a:r>
              <a:rPr lang="en-US" sz="2200" i="1" dirty="0"/>
              <a:t>through a Man whom He has appointed, having furnished proof to all men by raising Him from the dead.”</a:t>
            </a:r>
          </a:p>
          <a:p>
            <a:r>
              <a:rPr lang="en-US" sz="2400" dirty="0"/>
              <a:t>The day is FIXED!</a:t>
            </a:r>
          </a:p>
          <a:p>
            <a:pPr lvl="1"/>
            <a:endParaRPr lang="en-US" sz="2000" dirty="0"/>
          </a:p>
          <a:p>
            <a:endParaRPr lang="en-US" sz="2000" dirty="0"/>
          </a:p>
        </p:txBody>
      </p:sp>
    </p:spTree>
    <p:extLst>
      <p:ext uri="{BB962C8B-B14F-4D97-AF65-F5344CB8AC3E}">
        <p14:creationId xmlns:p14="http://schemas.microsoft.com/office/powerpoint/2010/main" val="10053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86604-D769-3104-4356-DE3D7435A9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7CC8E-077E-E5FD-6705-DD8F16A2E8CD}"/>
              </a:ext>
            </a:extLst>
          </p:cNvPr>
          <p:cNvSpPr>
            <a:spLocks noGrp="1"/>
          </p:cNvSpPr>
          <p:nvPr>
            <p:ph type="title"/>
          </p:nvPr>
        </p:nvSpPr>
        <p:spPr>
          <a:xfrm>
            <a:off x="1640156" y="332010"/>
            <a:ext cx="10259744" cy="855412"/>
          </a:xfrm>
        </p:spPr>
        <p:txBody>
          <a:bodyPr>
            <a:noAutofit/>
          </a:bodyPr>
          <a:lstStyle/>
          <a:p>
            <a:r>
              <a:rPr lang="en-US" b="1" dirty="0"/>
              <a:t>Genesis 9:2</a:t>
            </a:r>
          </a:p>
        </p:txBody>
      </p:sp>
      <p:sp>
        <p:nvSpPr>
          <p:cNvPr id="12" name="Content Placeholder 2">
            <a:extLst>
              <a:ext uri="{FF2B5EF4-FFF2-40B4-BE49-F238E27FC236}">
                <a16:creationId xmlns:a16="http://schemas.microsoft.com/office/drawing/2014/main" id="{FF9A5C0C-B639-8CCA-85A0-5651668AA22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F222EF2-427F-BA65-5DAF-E6A84AFD9C3F}"/>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4A15A8DD-B051-0B9A-18FA-CD1F0D3C5C97}"/>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The fear of you and the dread of you shall be upon every beast of the earth and upon every bird of the heavens, upon everything that creeps on the ground and all the fish of the sea. Into your hand they are delivered.</a:t>
            </a:r>
          </a:p>
          <a:p>
            <a:r>
              <a:rPr lang="en-US" sz="2400" dirty="0"/>
              <a:t>A fascinating verse! “delivered” = “given to”, “handed over”</a:t>
            </a:r>
          </a:p>
          <a:p>
            <a:r>
              <a:rPr lang="en-US" sz="2400" dirty="0"/>
              <a:t>Are animals now generally afraid of us?</a:t>
            </a:r>
          </a:p>
          <a:p>
            <a:r>
              <a:rPr lang="en-US" sz="2400" dirty="0"/>
              <a:t>Was it that way from the beginning? We can assume harmony!</a:t>
            </a:r>
          </a:p>
          <a:p>
            <a:pPr lvl="1"/>
            <a:r>
              <a:rPr lang="en-US" sz="2200" i="1" dirty="0"/>
              <a:t>Isa 65:25, The wolf and the lamb shall graze together; the lion shall eat straw like the ox, and dust shall be the serpent's food. They shall not hurt or destroy in all my holy mountain,” says the Lord.</a:t>
            </a:r>
          </a:p>
          <a:p>
            <a:r>
              <a:rPr lang="en-US" sz="2400" dirty="0"/>
              <a:t>Things have changed due to the fall and the flood</a:t>
            </a:r>
          </a:p>
          <a:p>
            <a:r>
              <a:rPr lang="en-US" sz="2400" dirty="0"/>
              <a:t>Why does God now instill a fear into the animals?</a:t>
            </a:r>
            <a:endParaRPr lang="en-US" sz="2600" dirty="0"/>
          </a:p>
          <a:p>
            <a:pPr lvl="1"/>
            <a:endParaRPr lang="en-US" sz="2400" dirty="0"/>
          </a:p>
          <a:p>
            <a:endParaRPr lang="en-US" sz="2600" b="1" i="1" dirty="0"/>
          </a:p>
        </p:txBody>
      </p:sp>
    </p:spTree>
    <p:extLst>
      <p:ext uri="{BB962C8B-B14F-4D97-AF65-F5344CB8AC3E}">
        <p14:creationId xmlns:p14="http://schemas.microsoft.com/office/powerpoint/2010/main" val="75736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9D4E-E29A-9CDF-EFE7-D35C37289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AD8A6F-F511-545E-8C72-759C8A521B35}"/>
              </a:ext>
            </a:extLst>
          </p:cNvPr>
          <p:cNvSpPr>
            <a:spLocks noGrp="1"/>
          </p:cNvSpPr>
          <p:nvPr>
            <p:ph type="title"/>
          </p:nvPr>
        </p:nvSpPr>
        <p:spPr>
          <a:xfrm>
            <a:off x="1640156" y="332010"/>
            <a:ext cx="10259744" cy="855412"/>
          </a:xfrm>
        </p:spPr>
        <p:txBody>
          <a:bodyPr>
            <a:noAutofit/>
          </a:bodyPr>
          <a:lstStyle/>
          <a:p>
            <a:r>
              <a:rPr lang="en-US" b="1" dirty="0"/>
              <a:t>Genesis 9:3</a:t>
            </a:r>
          </a:p>
        </p:txBody>
      </p:sp>
      <p:sp>
        <p:nvSpPr>
          <p:cNvPr id="12" name="Content Placeholder 2">
            <a:extLst>
              <a:ext uri="{FF2B5EF4-FFF2-40B4-BE49-F238E27FC236}">
                <a16:creationId xmlns:a16="http://schemas.microsoft.com/office/drawing/2014/main" id="{6F303452-F71C-65FA-4A51-659FAD172AF3}"/>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824ED51-D1DB-0CA1-2C38-B5D0DA40C97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786AB21-AB72-687C-1151-789F14F43434}"/>
              </a:ext>
            </a:extLst>
          </p:cNvPr>
          <p:cNvSpPr txBox="1">
            <a:spLocks/>
          </p:cNvSpPr>
          <p:nvPr/>
        </p:nvSpPr>
        <p:spPr>
          <a:xfrm>
            <a:off x="1640156" y="1187422"/>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Every moving thing that lives shall be food for you. And as I gave you the green plants, I give you everything.</a:t>
            </a:r>
          </a:p>
          <a:p>
            <a:r>
              <a:rPr lang="en-US" sz="2400" dirty="0"/>
              <a:t>QUESTION? According to God, what is one purpose for animals?</a:t>
            </a:r>
          </a:p>
          <a:p>
            <a:r>
              <a:rPr lang="en-US" sz="2400" dirty="0"/>
              <a:t>QUESTION? Is eating animals morally wrong?</a:t>
            </a:r>
          </a:p>
          <a:p>
            <a:pPr lvl="1"/>
            <a:r>
              <a:rPr lang="en-US" sz="2200" dirty="0"/>
              <a:t>People were probably eating animals soon after the fall</a:t>
            </a:r>
          </a:p>
          <a:p>
            <a:pPr lvl="1"/>
            <a:r>
              <a:rPr lang="en-US" sz="2200" dirty="0"/>
              <a:t>But here is God’s official permission to do so</a:t>
            </a:r>
          </a:p>
          <a:p>
            <a:r>
              <a:rPr lang="en-US" sz="2400" dirty="0"/>
              <a:t>QUESTION? What are other purposes for animals?</a:t>
            </a:r>
          </a:p>
          <a:p>
            <a:pPr lvl="1"/>
            <a:r>
              <a:rPr lang="en-US" sz="2200" dirty="0"/>
              <a:t>To serve man. We have dominion.</a:t>
            </a:r>
          </a:p>
          <a:p>
            <a:pPr lvl="1"/>
            <a:r>
              <a:rPr lang="en-US" sz="2200" dirty="0"/>
              <a:t>The animals are here for us! But not to be abused.</a:t>
            </a:r>
            <a:endParaRPr lang="en-US" sz="2600" b="1" i="1" dirty="0"/>
          </a:p>
          <a:p>
            <a:pPr lvl="1"/>
            <a:r>
              <a:rPr lang="en-US" sz="2200" i="1" dirty="0"/>
              <a:t>Pro 12:10, Whoever is righteous has regard for the life of his beast, but the mercy of the wicked is cruel.</a:t>
            </a:r>
          </a:p>
          <a:p>
            <a:r>
              <a:rPr lang="en-US" sz="2400" i="1" dirty="0"/>
              <a:t>QUESTION? Was there no eating of animals in the Garden? Why?</a:t>
            </a:r>
            <a:endParaRPr lang="en-US" sz="2400" dirty="0"/>
          </a:p>
        </p:txBody>
      </p:sp>
    </p:spTree>
    <p:extLst>
      <p:ext uri="{BB962C8B-B14F-4D97-AF65-F5344CB8AC3E}">
        <p14:creationId xmlns:p14="http://schemas.microsoft.com/office/powerpoint/2010/main" val="413377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1F08-5E12-D448-B441-693C3EB5DA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0960F-FB6E-8BE2-25FB-2DF8B735EF99}"/>
              </a:ext>
            </a:extLst>
          </p:cNvPr>
          <p:cNvSpPr>
            <a:spLocks noGrp="1"/>
          </p:cNvSpPr>
          <p:nvPr>
            <p:ph type="title"/>
          </p:nvPr>
        </p:nvSpPr>
        <p:spPr>
          <a:xfrm>
            <a:off x="1640156" y="332010"/>
            <a:ext cx="10259744" cy="855412"/>
          </a:xfrm>
        </p:spPr>
        <p:txBody>
          <a:bodyPr>
            <a:noAutofit/>
          </a:bodyPr>
          <a:lstStyle/>
          <a:p>
            <a:r>
              <a:rPr lang="en-US" b="1" dirty="0"/>
              <a:t>Genesis 9:4</a:t>
            </a:r>
          </a:p>
        </p:txBody>
      </p:sp>
      <p:sp>
        <p:nvSpPr>
          <p:cNvPr id="12" name="Content Placeholder 2">
            <a:extLst>
              <a:ext uri="{FF2B5EF4-FFF2-40B4-BE49-F238E27FC236}">
                <a16:creationId xmlns:a16="http://schemas.microsoft.com/office/drawing/2014/main" id="{6673AB95-8F59-CAB9-8ED9-204FF7733812}"/>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650CCCFD-7BDD-A388-8972-475C22B110CE}"/>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FB144A22-F9DD-6DD4-56B4-F85EEF2BF118}"/>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4 But you shall not eat flesh with its life, that is, its blood</a:t>
            </a:r>
          </a:p>
          <a:p>
            <a:pPr lvl="1"/>
            <a:r>
              <a:rPr lang="en-US" sz="2400" u="sng" dirty="0"/>
              <a:t>A Dietary Law</a:t>
            </a:r>
          </a:p>
          <a:p>
            <a:pPr lvl="1"/>
            <a:r>
              <a:rPr lang="en-US" sz="2400" dirty="0"/>
              <a:t>Blood is “alive”</a:t>
            </a:r>
          </a:p>
          <a:p>
            <a:pPr lvl="2"/>
            <a:r>
              <a:rPr lang="en-US" sz="2200" i="1" dirty="0"/>
              <a:t>Gen 4:10, Cain rose up and killed Abel and God said, “What have you done? </a:t>
            </a:r>
            <a:r>
              <a:rPr lang="en-US" sz="2200" i="1" u="sng" dirty="0"/>
              <a:t>The voice of your brother’s blood </a:t>
            </a:r>
            <a:r>
              <a:rPr lang="en-US" sz="2200" i="1" dirty="0"/>
              <a:t>is crying to me from the ground”.</a:t>
            </a:r>
          </a:p>
          <a:p>
            <a:pPr lvl="2"/>
            <a:r>
              <a:rPr lang="en-US" sz="2200" i="1" dirty="0"/>
              <a:t>Lev 17:10-11, “If any one of the house of Israel or of the strangers who sojourn among them eats any blood, I will set my face against that person who eats blood and will cut him off from among his people. 11 For </a:t>
            </a:r>
            <a:r>
              <a:rPr lang="en-US" sz="2200" i="1" u="sng" dirty="0"/>
              <a:t>the life of the flesh is in the blood</a:t>
            </a:r>
            <a:r>
              <a:rPr lang="en-US" sz="2200" i="1" dirty="0"/>
              <a:t>, and I have given it for you on the altar to make atonement for your souls, for it is </a:t>
            </a:r>
            <a:r>
              <a:rPr lang="en-US" sz="2200" i="1" u="sng" dirty="0"/>
              <a:t>the blood that makes atonement by the life</a:t>
            </a:r>
            <a:r>
              <a:rPr lang="en-US" sz="2200" i="1" dirty="0"/>
              <a:t>.</a:t>
            </a:r>
          </a:p>
          <a:p>
            <a:endParaRPr lang="en-US" sz="2400" dirty="0"/>
          </a:p>
        </p:txBody>
      </p:sp>
    </p:spTree>
    <p:extLst>
      <p:ext uri="{BB962C8B-B14F-4D97-AF65-F5344CB8AC3E}">
        <p14:creationId xmlns:p14="http://schemas.microsoft.com/office/powerpoint/2010/main" val="238220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F4514-6421-B1C3-93F1-E0C79A206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01BE4-8904-155A-B9EB-73493A7C4982}"/>
              </a:ext>
            </a:extLst>
          </p:cNvPr>
          <p:cNvSpPr>
            <a:spLocks noGrp="1"/>
          </p:cNvSpPr>
          <p:nvPr>
            <p:ph type="title"/>
          </p:nvPr>
        </p:nvSpPr>
        <p:spPr>
          <a:xfrm>
            <a:off x="1640156" y="332010"/>
            <a:ext cx="10259744" cy="855412"/>
          </a:xfrm>
        </p:spPr>
        <p:txBody>
          <a:bodyPr>
            <a:noAutofit/>
          </a:bodyPr>
          <a:lstStyle/>
          <a:p>
            <a:r>
              <a:rPr lang="en-US" b="1" dirty="0"/>
              <a:t>Genesis 9:4</a:t>
            </a:r>
          </a:p>
        </p:txBody>
      </p:sp>
      <p:sp>
        <p:nvSpPr>
          <p:cNvPr id="12" name="Content Placeholder 2">
            <a:extLst>
              <a:ext uri="{FF2B5EF4-FFF2-40B4-BE49-F238E27FC236}">
                <a16:creationId xmlns:a16="http://schemas.microsoft.com/office/drawing/2014/main" id="{37AC97B3-D0E1-F565-FFDA-2AC9E63D935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1D498108-6E15-99E8-0D28-BD2FCCB99025}"/>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E5FBA9A6-6B51-2976-F68F-A92B3F6F6623}"/>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4 But you shall not eat flesh with its life, that is, its blood</a:t>
            </a:r>
          </a:p>
          <a:p>
            <a:pPr lvl="1"/>
            <a:r>
              <a:rPr lang="en-US" sz="2400" u="sng" dirty="0"/>
              <a:t>A Dietary Law</a:t>
            </a:r>
          </a:p>
          <a:p>
            <a:pPr lvl="1"/>
            <a:r>
              <a:rPr lang="en-US" sz="2400" dirty="0"/>
              <a:t>But blood also has a corrupting nature</a:t>
            </a:r>
          </a:p>
          <a:p>
            <a:pPr lvl="2"/>
            <a:r>
              <a:rPr lang="en-US" sz="2200" i="1" dirty="0"/>
              <a:t>Num 35:33, You shall not pollute the land in which you live, for </a:t>
            </a:r>
            <a:r>
              <a:rPr lang="en-US" sz="2200" i="1" u="sng" dirty="0"/>
              <a:t>blood pollutes the land, and no atonement can be made for the land for the blood that is shed in it, except by the blood of the one who shed it</a:t>
            </a:r>
            <a:r>
              <a:rPr lang="en-US" sz="2200" i="1" dirty="0"/>
              <a:t>.</a:t>
            </a:r>
          </a:p>
          <a:p>
            <a:pPr lvl="1"/>
            <a:r>
              <a:rPr lang="en-US" sz="2400" dirty="0"/>
              <a:t>What does the embalming process consist of?</a:t>
            </a:r>
          </a:p>
          <a:p>
            <a:pPr lvl="1"/>
            <a:r>
              <a:rPr lang="en-US" sz="2400" dirty="0"/>
              <a:t>Is Adam’s blood tainted?</a:t>
            </a:r>
          </a:p>
          <a:p>
            <a:endParaRPr lang="en-US" sz="2400" dirty="0"/>
          </a:p>
        </p:txBody>
      </p:sp>
    </p:spTree>
    <p:extLst>
      <p:ext uri="{BB962C8B-B14F-4D97-AF65-F5344CB8AC3E}">
        <p14:creationId xmlns:p14="http://schemas.microsoft.com/office/powerpoint/2010/main" val="341841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499CC-503B-A20E-6D32-5D3A74F70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FD09E-8C8A-6D74-B7F1-D9472495C601}"/>
              </a:ext>
            </a:extLst>
          </p:cNvPr>
          <p:cNvSpPr>
            <a:spLocks noGrp="1"/>
          </p:cNvSpPr>
          <p:nvPr>
            <p:ph type="title"/>
          </p:nvPr>
        </p:nvSpPr>
        <p:spPr>
          <a:xfrm>
            <a:off x="1640156" y="332010"/>
            <a:ext cx="10259744" cy="855412"/>
          </a:xfrm>
        </p:spPr>
        <p:txBody>
          <a:bodyPr>
            <a:noAutofit/>
          </a:bodyPr>
          <a:lstStyle/>
          <a:p>
            <a:r>
              <a:rPr lang="en-US" b="1" dirty="0"/>
              <a:t>Genesis 9:5-6</a:t>
            </a:r>
          </a:p>
        </p:txBody>
      </p:sp>
      <p:sp>
        <p:nvSpPr>
          <p:cNvPr id="12" name="Content Placeholder 2">
            <a:extLst>
              <a:ext uri="{FF2B5EF4-FFF2-40B4-BE49-F238E27FC236}">
                <a16:creationId xmlns:a16="http://schemas.microsoft.com/office/drawing/2014/main" id="{952F2F40-BC25-F4C8-D7E7-826584B6365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AA23DF6D-6889-6E13-BA12-29F7F8F5F61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76E0F52A-1ADF-80C9-CFD7-5F1D69326ADC}"/>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5 And for your lifeblood I will require a reckoning: from every beast I will require it and from man. From his fellow man I will require a reckoning for the life of man. 6 </a:t>
            </a:r>
            <a:r>
              <a:rPr lang="en-US" sz="2600" b="1" i="1" u="sng" dirty="0"/>
              <a:t>Whoever sheds the blood of man, by man shall his blood be shed</a:t>
            </a:r>
            <a:r>
              <a:rPr lang="en-US" sz="2600" b="1" i="1" dirty="0"/>
              <a:t>, for God made man in his own image.</a:t>
            </a:r>
          </a:p>
          <a:p>
            <a:pPr lvl="1"/>
            <a:r>
              <a:rPr lang="en-US" sz="2400" u="sng" dirty="0"/>
              <a:t>Now a Societal Law</a:t>
            </a:r>
          </a:p>
          <a:p>
            <a:pPr lvl="1"/>
            <a:r>
              <a:rPr lang="en-US" sz="2400" dirty="0"/>
              <a:t>This known as a chiastic parallelism</a:t>
            </a:r>
          </a:p>
          <a:p>
            <a:pPr lvl="2"/>
            <a:r>
              <a:rPr lang="en-US" sz="2200" dirty="0"/>
              <a:t>English: “Shed the blood of man, by man your blood will shed”</a:t>
            </a:r>
          </a:p>
          <a:p>
            <a:pPr lvl="2"/>
            <a:r>
              <a:rPr lang="en-US" sz="2200" dirty="0"/>
              <a:t>Hebrew: “</a:t>
            </a:r>
            <a:r>
              <a:rPr lang="en-US" sz="2200" dirty="0" err="1"/>
              <a:t>Sapak</a:t>
            </a:r>
            <a:r>
              <a:rPr lang="en-US" sz="2200" dirty="0"/>
              <a:t> dam </a:t>
            </a:r>
            <a:r>
              <a:rPr lang="en-US" sz="2200" dirty="0" err="1"/>
              <a:t>adam</a:t>
            </a:r>
            <a:r>
              <a:rPr lang="en-US" sz="2200" dirty="0"/>
              <a:t>, </a:t>
            </a:r>
            <a:r>
              <a:rPr lang="en-US" sz="2200" dirty="0" err="1"/>
              <a:t>adam</a:t>
            </a:r>
            <a:r>
              <a:rPr lang="en-US" sz="2200" dirty="0"/>
              <a:t> dam </a:t>
            </a:r>
            <a:r>
              <a:rPr lang="en-US" sz="2200" dirty="0" err="1"/>
              <a:t>sapak</a:t>
            </a:r>
            <a:r>
              <a:rPr lang="en-US" sz="2200" dirty="0"/>
              <a:t>”</a:t>
            </a:r>
          </a:p>
          <a:p>
            <a:pPr lvl="1"/>
            <a:r>
              <a:rPr lang="en-US" sz="2400" dirty="0"/>
              <a:t>This is the first mention of and support for capital punishment</a:t>
            </a:r>
          </a:p>
          <a:p>
            <a:pPr lvl="1"/>
            <a:r>
              <a:rPr lang="en-US" sz="2400" dirty="0"/>
              <a:t>QUESTION? What is the reason for this commandment?</a:t>
            </a:r>
          </a:p>
          <a:p>
            <a:pPr lvl="1"/>
            <a:r>
              <a:rPr lang="en-US" sz="2400" dirty="0"/>
              <a:t>QUESTION? Are beasts subject to this command as well?</a:t>
            </a:r>
          </a:p>
          <a:p>
            <a:pPr lvl="1"/>
            <a:endParaRPr lang="en-US" sz="2400" dirty="0"/>
          </a:p>
          <a:p>
            <a:pPr lvl="1"/>
            <a:endParaRPr lang="en-US" sz="2400" u="sng" dirty="0"/>
          </a:p>
          <a:p>
            <a:pPr lvl="1"/>
            <a:endParaRPr lang="en-US" sz="2200" dirty="0"/>
          </a:p>
        </p:txBody>
      </p:sp>
    </p:spTree>
    <p:extLst>
      <p:ext uri="{BB962C8B-B14F-4D97-AF65-F5344CB8AC3E}">
        <p14:creationId xmlns:p14="http://schemas.microsoft.com/office/powerpoint/2010/main" val="414517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6B059-08E5-56D6-C01D-1724B5BED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BAB3D8-C139-6656-D20E-C45E28FD1E61}"/>
              </a:ext>
            </a:extLst>
          </p:cNvPr>
          <p:cNvSpPr>
            <a:spLocks noGrp="1"/>
          </p:cNvSpPr>
          <p:nvPr>
            <p:ph type="title"/>
          </p:nvPr>
        </p:nvSpPr>
        <p:spPr>
          <a:xfrm>
            <a:off x="1640156" y="332010"/>
            <a:ext cx="10259744" cy="855412"/>
          </a:xfrm>
        </p:spPr>
        <p:txBody>
          <a:bodyPr>
            <a:noAutofit/>
          </a:bodyPr>
          <a:lstStyle/>
          <a:p>
            <a:r>
              <a:rPr lang="en-US" b="1" dirty="0"/>
              <a:t>Capital Punishment</a:t>
            </a:r>
          </a:p>
        </p:txBody>
      </p:sp>
      <p:sp>
        <p:nvSpPr>
          <p:cNvPr id="12" name="Content Placeholder 2">
            <a:extLst>
              <a:ext uri="{FF2B5EF4-FFF2-40B4-BE49-F238E27FC236}">
                <a16:creationId xmlns:a16="http://schemas.microsoft.com/office/drawing/2014/main" id="{AE851498-6CEF-DFE4-132D-37B71EEE7DE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DCF34ADD-9959-8E17-FE50-583ECF1BF672}"/>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9C41B2E-8CF8-2645-E298-4B97F977785E}"/>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One of the most debated topics in modern society</a:t>
            </a:r>
          </a:p>
          <a:p>
            <a:r>
              <a:rPr lang="en-US" sz="2600" dirty="0"/>
              <a:t>Liberal studies ”prove” </a:t>
            </a:r>
            <a:r>
              <a:rPr lang="en-US" sz="2600" u="sng" dirty="0"/>
              <a:t>it is not</a:t>
            </a:r>
            <a:r>
              <a:rPr lang="en-US" sz="2600" dirty="0"/>
              <a:t> a deterrent to crime</a:t>
            </a:r>
          </a:p>
          <a:p>
            <a:r>
              <a:rPr lang="en-US" sz="2600" dirty="0"/>
              <a:t>Conservative studies “prove” </a:t>
            </a:r>
            <a:r>
              <a:rPr lang="en-US" sz="2600" u="sng" dirty="0"/>
              <a:t>it is</a:t>
            </a:r>
            <a:r>
              <a:rPr lang="en-US" sz="2600" dirty="0"/>
              <a:t> a deterrent to crime</a:t>
            </a:r>
          </a:p>
          <a:p>
            <a:r>
              <a:rPr lang="en-US" sz="2600" dirty="0"/>
              <a:t>QUESTION? Is Capital Punishment a deterrent to crime?</a:t>
            </a:r>
          </a:p>
          <a:p>
            <a:pPr lvl="1"/>
            <a:r>
              <a:rPr lang="en-US" sz="2400" dirty="0"/>
              <a:t>How is it a deterrent?</a:t>
            </a:r>
          </a:p>
          <a:p>
            <a:pPr lvl="1"/>
            <a:r>
              <a:rPr lang="en-US" sz="2400" dirty="0"/>
              <a:t>IF you kill a killer, will he ever kill again?</a:t>
            </a:r>
          </a:p>
          <a:p>
            <a:r>
              <a:rPr lang="en-US" sz="2600" dirty="0"/>
              <a:t>Alex Murdaugh (55) sentenced to 40 years in prison</a:t>
            </a:r>
          </a:p>
          <a:p>
            <a:pPr lvl="1"/>
            <a:r>
              <a:rPr lang="en-US" sz="2400" dirty="0"/>
              <a:t>South Carolina annual cost per prisoner $35,000</a:t>
            </a:r>
          </a:p>
          <a:p>
            <a:pPr lvl="1"/>
            <a:r>
              <a:rPr lang="en-US" sz="2400" dirty="0"/>
              <a:t>California annual cost per prisoner $135,000</a:t>
            </a:r>
          </a:p>
          <a:p>
            <a:r>
              <a:rPr lang="en-US" sz="2600" dirty="0"/>
              <a:t>What would God have us do?</a:t>
            </a:r>
          </a:p>
          <a:p>
            <a:pPr lvl="1"/>
            <a:endParaRPr lang="en-US" sz="2400" dirty="0"/>
          </a:p>
          <a:p>
            <a:pPr lvl="1"/>
            <a:endParaRPr lang="en-US" sz="2400" u="sng" dirty="0"/>
          </a:p>
          <a:p>
            <a:pPr lvl="1"/>
            <a:endParaRPr lang="en-US" sz="2200" dirty="0"/>
          </a:p>
        </p:txBody>
      </p:sp>
    </p:spTree>
    <p:extLst>
      <p:ext uri="{BB962C8B-B14F-4D97-AF65-F5344CB8AC3E}">
        <p14:creationId xmlns:p14="http://schemas.microsoft.com/office/powerpoint/2010/main" val="167084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7BDA-D691-F2A2-7C8A-997126CBB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CCF4A-45CD-5832-9F0C-DF91D99C6ED7}"/>
              </a:ext>
            </a:extLst>
          </p:cNvPr>
          <p:cNvSpPr>
            <a:spLocks noGrp="1"/>
          </p:cNvSpPr>
          <p:nvPr>
            <p:ph type="title"/>
          </p:nvPr>
        </p:nvSpPr>
        <p:spPr>
          <a:xfrm>
            <a:off x="1640156" y="332010"/>
            <a:ext cx="10259744" cy="855412"/>
          </a:xfrm>
        </p:spPr>
        <p:txBody>
          <a:bodyPr>
            <a:noAutofit/>
          </a:bodyPr>
          <a:lstStyle/>
          <a:p>
            <a:r>
              <a:rPr lang="en-US" b="1" dirty="0"/>
              <a:t>Genesis 9:7-11</a:t>
            </a:r>
          </a:p>
        </p:txBody>
      </p:sp>
      <p:sp>
        <p:nvSpPr>
          <p:cNvPr id="12" name="Content Placeholder 2">
            <a:extLst>
              <a:ext uri="{FF2B5EF4-FFF2-40B4-BE49-F238E27FC236}">
                <a16:creationId xmlns:a16="http://schemas.microsoft.com/office/drawing/2014/main" id="{6B07D0CB-9291-AFA9-9FA8-ED8177E738B6}"/>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99026560-C2E2-DF32-39D4-09159FFB8A20}"/>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31CCBF72-1412-683E-491D-B905EC4933C2}"/>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7 And you, be fruitful and multiply, increase greatly on the earth and multiply in it.” 8 Then God said to Noah and to his sons with him, 9 “Behold, I establish my covenant with you and your offspring after you, 10 and with every living creature that is with you, the birds, the livestock, and every beast of the earth with you, as many as came out of the ark; it is for every beast of the earth. 11 I establish my covenant with you, that </a:t>
            </a:r>
            <a:r>
              <a:rPr lang="en-US" sz="2600" b="1" i="1" u="sng" dirty="0"/>
              <a:t>never again shall all flesh be cut off by the waters of the flood</a:t>
            </a:r>
            <a:r>
              <a:rPr lang="en-US" sz="2600" b="1" i="1" dirty="0"/>
              <a:t>, and </a:t>
            </a:r>
            <a:r>
              <a:rPr lang="en-US" sz="2600" b="1" i="1" u="sng" dirty="0"/>
              <a:t>never again shall there be a flood to destroy the earth</a:t>
            </a:r>
            <a:r>
              <a:rPr lang="en-US" sz="2600" b="1" i="1" dirty="0"/>
              <a:t>.”</a:t>
            </a:r>
          </a:p>
          <a:p>
            <a:r>
              <a:rPr lang="en-US" sz="2400" dirty="0"/>
              <a:t>Again, the commandment to be fruitful, and “greatly” increase</a:t>
            </a:r>
          </a:p>
          <a:p>
            <a:r>
              <a:rPr lang="en-US" sz="2400" dirty="0"/>
              <a:t>And God makes a covenant. What is a covenant? </a:t>
            </a:r>
          </a:p>
          <a:p>
            <a:r>
              <a:rPr lang="en-US" sz="2400" dirty="0"/>
              <a:t>Is it conditional or unconditional? Any current examples?</a:t>
            </a:r>
          </a:p>
          <a:p>
            <a:pPr lvl="1"/>
            <a:endParaRPr lang="en-US" sz="2400" u="sng" dirty="0"/>
          </a:p>
          <a:p>
            <a:pPr lvl="1"/>
            <a:endParaRPr lang="en-US" sz="2200" dirty="0"/>
          </a:p>
        </p:txBody>
      </p:sp>
    </p:spTree>
    <p:extLst>
      <p:ext uri="{BB962C8B-B14F-4D97-AF65-F5344CB8AC3E}">
        <p14:creationId xmlns:p14="http://schemas.microsoft.com/office/powerpoint/2010/main" val="334238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909A3-62FE-3908-6A74-52599F765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7E8C5-3167-2222-A61E-A30BE5FE2731}"/>
              </a:ext>
            </a:extLst>
          </p:cNvPr>
          <p:cNvSpPr>
            <a:spLocks noGrp="1"/>
          </p:cNvSpPr>
          <p:nvPr>
            <p:ph type="title"/>
          </p:nvPr>
        </p:nvSpPr>
        <p:spPr>
          <a:xfrm>
            <a:off x="1640156" y="332010"/>
            <a:ext cx="10259744" cy="855412"/>
          </a:xfrm>
        </p:spPr>
        <p:txBody>
          <a:bodyPr>
            <a:noAutofit/>
          </a:bodyPr>
          <a:lstStyle/>
          <a:p>
            <a:r>
              <a:rPr lang="en-US" b="1" dirty="0"/>
              <a:t>Genesis 9:12-17</a:t>
            </a:r>
          </a:p>
        </p:txBody>
      </p:sp>
      <p:sp>
        <p:nvSpPr>
          <p:cNvPr id="12" name="Content Placeholder 2">
            <a:extLst>
              <a:ext uri="{FF2B5EF4-FFF2-40B4-BE49-F238E27FC236}">
                <a16:creationId xmlns:a16="http://schemas.microsoft.com/office/drawing/2014/main" id="{42D952EF-B382-EF3C-A513-943079859A9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5A06CDCD-8D36-50C5-BFE9-B35DF35AA5AB}"/>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51453882-3004-BFA6-E2AF-C33081D20E45}"/>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b="1" i="1" dirty="0"/>
              <a:t>And God said, “This is the sign of the covenant that I make between me and you and every living creature that is with you, for all future generations: 13 </a:t>
            </a:r>
            <a:r>
              <a:rPr lang="en-US" sz="2600" b="1" i="1" u="sng" dirty="0"/>
              <a:t>I have set my bow </a:t>
            </a:r>
            <a:r>
              <a:rPr lang="en-US" sz="2600" b="1" i="1" dirty="0"/>
              <a:t>in the cloud, and it shall be a sign of the covenant between me and the earth. 14 When I bring clouds over the earth and the bow is seen in the clouds, 15 I will remember my covenant that is between me and you and every living creature of all flesh. And the waters shall never again become a flood to destroy all flesh. 16 When the bow is in the clouds, I will see it and remember the everlasting covenant between God and every living creature of all flesh that is on the earth.” 17 God said to Noah, </a:t>
            </a:r>
            <a:r>
              <a:rPr lang="en-US" sz="2600" b="1" i="1" u="sng" dirty="0"/>
              <a:t>“This is the sign of the covenant that I have established between me and all flesh that is on the earth.”</a:t>
            </a:r>
            <a:endParaRPr lang="en-US" sz="2400" u="sng" dirty="0"/>
          </a:p>
          <a:p>
            <a:pPr lvl="1"/>
            <a:endParaRPr lang="en-US" sz="2200" dirty="0"/>
          </a:p>
        </p:txBody>
      </p:sp>
    </p:spTree>
    <p:extLst>
      <p:ext uri="{BB962C8B-B14F-4D97-AF65-F5344CB8AC3E}">
        <p14:creationId xmlns:p14="http://schemas.microsoft.com/office/powerpoint/2010/main" val="131278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2E592-7080-3631-E7AA-B9ECC9FC4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ACCAC-4427-4639-06CF-588AEDA8700C}"/>
              </a:ext>
            </a:extLst>
          </p:cNvPr>
          <p:cNvSpPr>
            <a:spLocks noGrp="1"/>
          </p:cNvSpPr>
          <p:nvPr>
            <p:ph type="title"/>
          </p:nvPr>
        </p:nvSpPr>
        <p:spPr>
          <a:xfrm>
            <a:off x="1640156" y="332010"/>
            <a:ext cx="10259744" cy="855412"/>
          </a:xfrm>
        </p:spPr>
        <p:txBody>
          <a:bodyPr>
            <a:noAutofit/>
          </a:bodyPr>
          <a:lstStyle/>
          <a:p>
            <a:r>
              <a:rPr lang="en-US" b="1" dirty="0"/>
              <a:t>A Bow in the Cloud</a:t>
            </a:r>
          </a:p>
        </p:txBody>
      </p:sp>
      <p:sp>
        <p:nvSpPr>
          <p:cNvPr id="12" name="Content Placeholder 2">
            <a:extLst>
              <a:ext uri="{FF2B5EF4-FFF2-40B4-BE49-F238E27FC236}">
                <a16:creationId xmlns:a16="http://schemas.microsoft.com/office/drawing/2014/main" id="{7BC242AE-AC10-C9CC-8934-A1A1443FA02E}"/>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12C6B04-63D9-6C25-4318-63C350FB7D63}"/>
              </a:ext>
            </a:extLst>
          </p:cNvPr>
          <p:cNvSpPr txBox="1">
            <a:spLocks/>
          </p:cNvSpPr>
          <p:nvPr/>
        </p:nvSpPr>
        <p:spPr>
          <a:xfrm>
            <a:off x="1640156" y="6002765"/>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3A067198-911E-987A-2E6C-417E8130C0B9}"/>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600" dirty="0"/>
              <a:t>What’s a bow?</a:t>
            </a:r>
          </a:p>
          <a:p>
            <a:pPr lvl="1"/>
            <a:r>
              <a:rPr lang="en-US" sz="2400" dirty="0"/>
              <a:t>It’s the most common weapon of antiquity!</a:t>
            </a:r>
          </a:p>
          <a:p>
            <a:r>
              <a:rPr lang="en-US" sz="2600" dirty="0"/>
              <a:t>72 occurrences of the Hebrew “</a:t>
            </a:r>
            <a:r>
              <a:rPr lang="en-US" sz="2600" dirty="0" err="1"/>
              <a:t>qesheth</a:t>
            </a:r>
            <a:r>
              <a:rPr lang="en-US" sz="2600" dirty="0"/>
              <a:t>” in the OT</a:t>
            </a:r>
          </a:p>
          <a:p>
            <a:pPr lvl="1"/>
            <a:r>
              <a:rPr lang="en-US" sz="2400" dirty="0"/>
              <a:t>3 of them are in our passage</a:t>
            </a:r>
          </a:p>
          <a:p>
            <a:r>
              <a:rPr lang="en-US" sz="2600" dirty="0"/>
              <a:t>A bow without arrows typically signifies peace</a:t>
            </a:r>
          </a:p>
          <a:p>
            <a:pPr lvl="1"/>
            <a:r>
              <a:rPr lang="en-US" sz="2400" dirty="0"/>
              <a:t>The Greek for bow “</a:t>
            </a:r>
            <a:r>
              <a:rPr lang="en-US" sz="2400" dirty="0" err="1"/>
              <a:t>toxon</a:t>
            </a:r>
            <a:r>
              <a:rPr lang="en-US" sz="2400" dirty="0"/>
              <a:t>” appears only once in the NT here:</a:t>
            </a:r>
          </a:p>
          <a:p>
            <a:pPr lvl="2"/>
            <a:r>
              <a:rPr lang="en-US" sz="2200" i="1" dirty="0"/>
              <a:t>Rev 6:2, I looked, and behold, a white horse, and he who sat on it had a bow; and a crown was given to him, and he went out conquering and to conquer.</a:t>
            </a:r>
          </a:p>
          <a:p>
            <a:pPr lvl="1"/>
            <a:r>
              <a:rPr lang="en-US" sz="2400" dirty="0"/>
              <a:t>No arrows! This is not Jesus, but one who promises peace</a:t>
            </a:r>
          </a:p>
          <a:p>
            <a:pPr lvl="1"/>
            <a:r>
              <a:rPr lang="en-US" sz="2400" dirty="0"/>
              <a:t>It’s a false peace, because the following is the red horse of war</a:t>
            </a:r>
          </a:p>
        </p:txBody>
      </p:sp>
    </p:spTree>
    <p:extLst>
      <p:ext uri="{BB962C8B-B14F-4D97-AF65-F5344CB8AC3E}">
        <p14:creationId xmlns:p14="http://schemas.microsoft.com/office/powerpoint/2010/main" val="250056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F14D-7699-047B-0C78-57CFCF469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C21A6-4F44-9B73-FDBC-14CF77CB3624}"/>
              </a:ext>
            </a:extLst>
          </p:cNvPr>
          <p:cNvSpPr>
            <a:spLocks noGrp="1"/>
          </p:cNvSpPr>
          <p:nvPr>
            <p:ph type="title"/>
          </p:nvPr>
        </p:nvSpPr>
        <p:spPr>
          <a:xfrm>
            <a:off x="1640156" y="332010"/>
            <a:ext cx="10259744" cy="855412"/>
          </a:xfrm>
        </p:spPr>
        <p:txBody>
          <a:bodyPr>
            <a:noAutofit/>
          </a:bodyPr>
          <a:lstStyle/>
          <a:p>
            <a:r>
              <a:rPr lang="en-US" b="1" dirty="0"/>
              <a:t>A Bow in the Cloud</a:t>
            </a:r>
          </a:p>
        </p:txBody>
      </p:sp>
      <p:sp>
        <p:nvSpPr>
          <p:cNvPr id="12" name="Content Placeholder 2">
            <a:extLst>
              <a:ext uri="{FF2B5EF4-FFF2-40B4-BE49-F238E27FC236}">
                <a16:creationId xmlns:a16="http://schemas.microsoft.com/office/drawing/2014/main" id="{BC5EBEB6-6403-EAD1-53B8-1BAF62EE4CAF}"/>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B309404-8909-D2AD-ECA3-E71285BAFB8F}"/>
              </a:ext>
            </a:extLst>
          </p:cNvPr>
          <p:cNvSpPr txBox="1">
            <a:spLocks/>
          </p:cNvSpPr>
          <p:nvPr/>
        </p:nvSpPr>
        <p:spPr>
          <a:xfrm>
            <a:off x="1442193" y="6000657"/>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CC62F910-95EC-AD1E-91F3-B1BE9D528AC2}"/>
              </a:ext>
            </a:extLst>
          </p:cNvPr>
          <p:cNvSpPr txBox="1">
            <a:spLocks/>
          </p:cNvSpPr>
          <p:nvPr/>
        </p:nvSpPr>
        <p:spPr>
          <a:xfrm>
            <a:off x="1640156" y="1052624"/>
            <a:ext cx="10329341" cy="5608166"/>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God says, “I set My bow in the cloud”</a:t>
            </a:r>
          </a:p>
          <a:p>
            <a:pPr lvl="1"/>
            <a:r>
              <a:rPr lang="en-US" sz="2200" dirty="0"/>
              <a:t>“To set” means to give up or to place</a:t>
            </a:r>
          </a:p>
          <a:p>
            <a:pPr lvl="1"/>
            <a:r>
              <a:rPr lang="en-US" sz="2200" dirty="0"/>
              <a:t>The sense is that God is </a:t>
            </a:r>
            <a:r>
              <a:rPr lang="en-US" sz="2200" u="sng" dirty="0"/>
              <a:t>hanging up his bow for all to see</a:t>
            </a:r>
          </a:p>
          <a:p>
            <a:pPr lvl="1"/>
            <a:r>
              <a:rPr lang="en-US" sz="2200" i="1" dirty="0"/>
              <a:t>Isa 54:7-9, 7 “For a brief moment I forsook you, But with great </a:t>
            </a:r>
            <a:r>
              <a:rPr lang="en-US" sz="2400" i="1" dirty="0"/>
              <a:t>compassion I will gather you.8 “In an outburst of anger I hid My face from you for a moment, But with everlasting lovingkindness I will have compassion on you,” Says the LORD your Redeemer. 9 “For this is like the days of Noah to Me, When I swore that the waters of Noah Would not flood the earth again; So I have sworn that I will not be angry with you Nor will I rebuke you.</a:t>
            </a:r>
          </a:p>
          <a:p>
            <a:r>
              <a:rPr lang="en-US" sz="2400" dirty="0"/>
              <a:t>Here you can see the victory of grace over judgment</a:t>
            </a:r>
          </a:p>
          <a:p>
            <a:r>
              <a:rPr lang="en-US" sz="2400" dirty="0"/>
              <a:t>This is our opportunity to tell the world of God’s grace</a:t>
            </a:r>
          </a:p>
        </p:txBody>
      </p:sp>
    </p:spTree>
    <p:extLst>
      <p:ext uri="{BB962C8B-B14F-4D97-AF65-F5344CB8AC3E}">
        <p14:creationId xmlns:p14="http://schemas.microsoft.com/office/powerpoint/2010/main" val="320572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71501-2F3A-8F63-8020-3EF03E001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CC363-CA2C-1967-2409-C87BB1B34136}"/>
              </a:ext>
            </a:extLst>
          </p:cNvPr>
          <p:cNvSpPr>
            <a:spLocks noGrp="1"/>
          </p:cNvSpPr>
          <p:nvPr>
            <p:ph type="title"/>
          </p:nvPr>
        </p:nvSpPr>
        <p:spPr>
          <a:xfrm>
            <a:off x="1640156" y="332010"/>
            <a:ext cx="10259744" cy="855412"/>
          </a:xfrm>
        </p:spPr>
        <p:txBody>
          <a:bodyPr>
            <a:noAutofit/>
          </a:bodyPr>
          <a:lstStyle/>
          <a:p>
            <a:r>
              <a:rPr lang="en-US" b="1" dirty="0"/>
              <a:t>What Makes a Rainbow?</a:t>
            </a:r>
          </a:p>
        </p:txBody>
      </p:sp>
      <p:sp>
        <p:nvSpPr>
          <p:cNvPr id="12" name="Content Placeholder 2">
            <a:extLst>
              <a:ext uri="{FF2B5EF4-FFF2-40B4-BE49-F238E27FC236}">
                <a16:creationId xmlns:a16="http://schemas.microsoft.com/office/drawing/2014/main" id="{A287B865-9DC2-B353-A8FC-C8777AD527BB}"/>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C26BAAC2-C9D9-5268-8DC2-B926590CED52}"/>
              </a:ext>
            </a:extLst>
          </p:cNvPr>
          <p:cNvSpPr txBox="1">
            <a:spLocks/>
          </p:cNvSpPr>
          <p:nvPr/>
        </p:nvSpPr>
        <p:spPr>
          <a:xfrm>
            <a:off x="1442193" y="6000657"/>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AC5BCCA7-DBC4-E683-DDF1-D343AD90304A}"/>
              </a:ext>
            </a:extLst>
          </p:cNvPr>
          <p:cNvSpPr txBox="1">
            <a:spLocks/>
          </p:cNvSpPr>
          <p:nvPr/>
        </p:nvSpPr>
        <p:spPr>
          <a:xfrm>
            <a:off x="1640156" y="1219016"/>
            <a:ext cx="4684073" cy="54417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t>Rainbows are caused by both refraction and reflection inside of raindrops. Sunlight enters the raindrop at about 48 degrees. Inside the drop it hits the back of the drop at about 21 degrees to the perpendicular, so instead of refracting, it reflects, creating an optimal 42 degree angle, and then exits the drop refracting again. Red light travels the fastest so is bent the least when it crosses the refractive interface. Violet bends the most.</a:t>
            </a:r>
          </a:p>
        </p:txBody>
      </p:sp>
      <p:pic>
        <p:nvPicPr>
          <p:cNvPr id="1026" name="Picture 2">
            <a:extLst>
              <a:ext uri="{FF2B5EF4-FFF2-40B4-BE49-F238E27FC236}">
                <a16:creationId xmlns:a16="http://schemas.microsoft.com/office/drawing/2014/main" id="{CD904241-B05F-4BB7-205B-445A71C4B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6863" y="1720850"/>
            <a:ext cx="508000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26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5DF6-CE9F-103A-25C4-7601AB23D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A5A34-81BB-FBED-BAE4-467314BDB49A}"/>
              </a:ext>
            </a:extLst>
          </p:cNvPr>
          <p:cNvSpPr>
            <a:spLocks noGrp="1"/>
          </p:cNvSpPr>
          <p:nvPr>
            <p:ph type="title"/>
          </p:nvPr>
        </p:nvSpPr>
        <p:spPr>
          <a:xfrm>
            <a:off x="1640156" y="332010"/>
            <a:ext cx="10259744" cy="855412"/>
          </a:xfrm>
        </p:spPr>
        <p:txBody>
          <a:bodyPr>
            <a:noAutofit/>
          </a:bodyPr>
          <a:lstStyle/>
          <a:p>
            <a:r>
              <a:rPr lang="en-US" b="1" dirty="0"/>
              <a:t>What Makes a Rainbow?</a:t>
            </a:r>
          </a:p>
        </p:txBody>
      </p:sp>
      <p:sp>
        <p:nvSpPr>
          <p:cNvPr id="12" name="Content Placeholder 2">
            <a:extLst>
              <a:ext uri="{FF2B5EF4-FFF2-40B4-BE49-F238E27FC236}">
                <a16:creationId xmlns:a16="http://schemas.microsoft.com/office/drawing/2014/main" id="{467F2CFD-A240-771B-5351-8D2BA7FA576D}"/>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008E6957-1764-9A88-7012-DC4B8149EC12}"/>
              </a:ext>
            </a:extLst>
          </p:cNvPr>
          <p:cNvSpPr txBox="1">
            <a:spLocks/>
          </p:cNvSpPr>
          <p:nvPr/>
        </p:nvSpPr>
        <p:spPr>
          <a:xfrm>
            <a:off x="1442193" y="6000657"/>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2A3EADA8-0374-2CAD-EBAB-6774B1533DF9}"/>
              </a:ext>
            </a:extLst>
          </p:cNvPr>
          <p:cNvSpPr txBox="1">
            <a:spLocks/>
          </p:cNvSpPr>
          <p:nvPr/>
        </p:nvSpPr>
        <p:spPr>
          <a:xfrm>
            <a:off x="1640156" y="1219016"/>
            <a:ext cx="4684073" cy="54417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dirty="0"/>
              <a:t>To see a rainbow, the sun must be behind you. The colors you see are reflected off the back side of millions of raindrops. As an observer looking up, the drops lower in the sky display violet to you, and the drops higher in the sky display red to you. The curve of the bow is created based on the sun's position relative to the raindrops and the observer, and the fact that violet bends more than red, and hence appears as the color on the inside of the rainbow.</a:t>
            </a:r>
          </a:p>
        </p:txBody>
      </p:sp>
      <p:pic>
        <p:nvPicPr>
          <p:cNvPr id="3074" name="Picture 2">
            <a:extLst>
              <a:ext uri="{FF2B5EF4-FFF2-40B4-BE49-F238E27FC236}">
                <a16:creationId xmlns:a16="http://schemas.microsoft.com/office/drawing/2014/main" id="{7C1278E6-8AFF-BD70-5198-9D571A216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872" y="2281287"/>
            <a:ext cx="5423027" cy="3238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71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8F10-3702-9634-826E-B8D387F39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1368B-B856-B436-3249-3D3E1202FC1B}"/>
              </a:ext>
            </a:extLst>
          </p:cNvPr>
          <p:cNvSpPr>
            <a:spLocks noGrp="1"/>
          </p:cNvSpPr>
          <p:nvPr>
            <p:ph type="title"/>
          </p:nvPr>
        </p:nvSpPr>
        <p:spPr>
          <a:xfrm>
            <a:off x="1640156" y="332010"/>
            <a:ext cx="10259744" cy="855412"/>
          </a:xfrm>
        </p:spPr>
        <p:txBody>
          <a:bodyPr>
            <a:noAutofit/>
          </a:bodyPr>
          <a:lstStyle/>
          <a:p>
            <a:r>
              <a:rPr lang="en-US" b="1" dirty="0"/>
              <a:t>Next Time!</a:t>
            </a:r>
          </a:p>
        </p:txBody>
      </p:sp>
      <p:sp>
        <p:nvSpPr>
          <p:cNvPr id="12" name="Content Placeholder 2">
            <a:extLst>
              <a:ext uri="{FF2B5EF4-FFF2-40B4-BE49-F238E27FC236}">
                <a16:creationId xmlns:a16="http://schemas.microsoft.com/office/drawing/2014/main" id="{75B3A54C-1DEF-0F40-F6E9-EED21F2A7571}"/>
              </a:ext>
            </a:extLst>
          </p:cNvPr>
          <p:cNvSpPr txBox="1">
            <a:spLocks/>
          </p:cNvSpPr>
          <p:nvPr/>
        </p:nvSpPr>
        <p:spPr>
          <a:xfrm>
            <a:off x="1640156" y="1052623"/>
            <a:ext cx="10329341" cy="547336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200" dirty="0">
              <a:solidFill>
                <a:srgbClr val="000000"/>
              </a:solidFill>
            </a:endParaRPr>
          </a:p>
        </p:txBody>
      </p:sp>
      <p:sp>
        <p:nvSpPr>
          <p:cNvPr id="5" name="Content Placeholder 2">
            <a:extLst>
              <a:ext uri="{FF2B5EF4-FFF2-40B4-BE49-F238E27FC236}">
                <a16:creationId xmlns:a16="http://schemas.microsoft.com/office/drawing/2014/main" id="{7343A677-284D-BF69-4D81-6BB89803C3BF}"/>
              </a:ext>
            </a:extLst>
          </p:cNvPr>
          <p:cNvSpPr txBox="1">
            <a:spLocks/>
          </p:cNvSpPr>
          <p:nvPr/>
        </p:nvSpPr>
        <p:spPr>
          <a:xfrm>
            <a:off x="1442193" y="6000657"/>
            <a:ext cx="10329341" cy="65802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2400" dirty="0"/>
          </a:p>
          <a:p>
            <a:endParaRPr lang="en-US" sz="2400" dirty="0"/>
          </a:p>
        </p:txBody>
      </p:sp>
      <p:sp>
        <p:nvSpPr>
          <p:cNvPr id="3" name="Content Placeholder 2">
            <a:extLst>
              <a:ext uri="{FF2B5EF4-FFF2-40B4-BE49-F238E27FC236}">
                <a16:creationId xmlns:a16="http://schemas.microsoft.com/office/drawing/2014/main" id="{9688A2EB-81A9-1402-0412-541453891D2A}"/>
              </a:ext>
            </a:extLst>
          </p:cNvPr>
          <p:cNvSpPr txBox="1">
            <a:spLocks/>
          </p:cNvSpPr>
          <p:nvPr/>
        </p:nvSpPr>
        <p:spPr>
          <a:xfrm>
            <a:off x="1640156" y="1219016"/>
            <a:ext cx="10259744" cy="54417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u="sng" dirty="0"/>
              <a:t>Genesis 9:18-29</a:t>
            </a:r>
          </a:p>
          <a:p>
            <a:pPr lvl="1"/>
            <a:r>
              <a:rPr lang="en-US" sz="2000" dirty="0"/>
              <a:t>The </a:t>
            </a:r>
            <a:r>
              <a:rPr lang="en-US" sz="2000" dirty="0" err="1"/>
              <a:t>Toldoth</a:t>
            </a:r>
            <a:r>
              <a:rPr lang="en-US" sz="2000" dirty="0"/>
              <a:t> of Noah</a:t>
            </a:r>
          </a:p>
          <a:p>
            <a:pPr lvl="1"/>
            <a:r>
              <a:rPr lang="en-US" sz="2000" dirty="0"/>
              <a:t>Drunkenness</a:t>
            </a:r>
          </a:p>
          <a:p>
            <a:pPr lvl="1"/>
            <a:r>
              <a:rPr lang="en-US" sz="2000" dirty="0"/>
              <a:t>Nakedness</a:t>
            </a:r>
          </a:p>
          <a:p>
            <a:pPr lvl="1"/>
            <a:r>
              <a:rPr lang="en-US" sz="2000" dirty="0"/>
              <a:t>Taking advantage of and gloating over another’s shame</a:t>
            </a:r>
          </a:p>
          <a:p>
            <a:pPr lvl="1"/>
            <a:r>
              <a:rPr lang="en-US" sz="2000" dirty="0"/>
              <a:t>A national curse</a:t>
            </a:r>
          </a:p>
          <a:p>
            <a:r>
              <a:rPr lang="en-US" sz="2200" u="sng" dirty="0"/>
              <a:t>Issues</a:t>
            </a:r>
          </a:p>
          <a:p>
            <a:pPr lvl="1"/>
            <a:r>
              <a:rPr lang="en-US" sz="2000" dirty="0"/>
              <a:t>Why does righteous Noah lose his self-control and uncover himself?</a:t>
            </a:r>
          </a:p>
          <a:p>
            <a:pPr lvl="1"/>
            <a:r>
              <a:rPr lang="en-US" sz="2000" dirty="0"/>
              <a:t>Why does Ham tell his brothers, but Canaan is the one cursed?</a:t>
            </a:r>
          </a:p>
          <a:p>
            <a:pPr lvl="1"/>
            <a:r>
              <a:rPr lang="en-US" sz="2000" dirty="0"/>
              <a:t>Why does the birth order of Noah’s sons seem wrong in different translations (Gen 10:21)</a:t>
            </a:r>
          </a:p>
          <a:p>
            <a:pPr lvl="1"/>
            <a:r>
              <a:rPr lang="en-US" sz="2000" dirty="0"/>
              <a:t>How can such a seemingly minor incident lead to God’s cursing an entire people group?</a:t>
            </a:r>
          </a:p>
        </p:txBody>
      </p:sp>
    </p:spTree>
    <p:extLst>
      <p:ext uri="{BB962C8B-B14F-4D97-AF65-F5344CB8AC3E}">
        <p14:creationId xmlns:p14="http://schemas.microsoft.com/office/powerpoint/2010/main" val="107011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45477</TotalTime>
  <Words>3016</Words>
  <Application>Microsoft Macintosh PowerPoint</Application>
  <PresentationFormat>Widescreen</PresentationFormat>
  <Paragraphs>232</Paragraphs>
  <Slides>30</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Century Gothic</vt:lpstr>
      <vt:lpstr>Copperplate</vt:lpstr>
      <vt:lpstr>Wingdings 3</vt:lpstr>
      <vt:lpstr>Wisp</vt:lpstr>
      <vt:lpstr>PowerPoint Presentation</vt:lpstr>
      <vt:lpstr>Genesis 8:20</vt:lpstr>
      <vt:lpstr>Genesis 8:21</vt:lpstr>
      <vt:lpstr>Genesis 8:22</vt:lpstr>
      <vt:lpstr>The cycles of the earth endure</vt:lpstr>
      <vt:lpstr>The cycles of the earth endure</vt:lpstr>
      <vt:lpstr>Looking forward</vt:lpstr>
      <vt:lpstr>Looking forward</vt:lpstr>
      <vt:lpstr>Looking at a changed world</vt:lpstr>
      <vt:lpstr>PowerPoint Presentation</vt:lpstr>
      <vt:lpstr>PowerPoint Presentation</vt:lpstr>
      <vt:lpstr>PowerPoint Presentation</vt:lpstr>
      <vt:lpstr>PowerPoint Presentation</vt:lpstr>
      <vt:lpstr>Genesis 9:1</vt:lpstr>
      <vt:lpstr>Be Fruitful and Multiply</vt:lpstr>
      <vt:lpstr>Genesis 9:1</vt:lpstr>
      <vt:lpstr>Genesis 9:1</vt:lpstr>
      <vt:lpstr>Genesis 9:2</vt:lpstr>
      <vt:lpstr>Genesis 9:3</vt:lpstr>
      <vt:lpstr>Genesis 9:4</vt:lpstr>
      <vt:lpstr>Genesis 9:4</vt:lpstr>
      <vt:lpstr>Genesis 9:5-6</vt:lpstr>
      <vt:lpstr>Capital Punishment</vt:lpstr>
      <vt:lpstr>Genesis 9:7-11</vt:lpstr>
      <vt:lpstr>Genesis 9:12-17</vt:lpstr>
      <vt:lpstr>A Bow in the Cloud</vt:lpstr>
      <vt:lpstr>A Bow in the Cloud</vt:lpstr>
      <vt:lpstr>What Makes a Rainbow?</vt:lpstr>
      <vt:lpstr>What Makes a Rainbow?</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389</cp:revision>
  <cp:lastPrinted>2025-02-25T23:07:47Z</cp:lastPrinted>
  <dcterms:created xsi:type="dcterms:W3CDTF">2025-01-12T14:28:36Z</dcterms:created>
  <dcterms:modified xsi:type="dcterms:W3CDTF">2025-03-26T21:19:29Z</dcterms:modified>
</cp:coreProperties>
</file>