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6"/>
  </p:notesMasterIdLst>
  <p:sldIdLst>
    <p:sldId id="559" r:id="rId2"/>
    <p:sldId id="563" r:id="rId3"/>
    <p:sldId id="564" r:id="rId4"/>
    <p:sldId id="565" r:id="rId5"/>
    <p:sldId id="566" r:id="rId6"/>
    <p:sldId id="567" r:id="rId7"/>
    <p:sldId id="568" r:id="rId8"/>
    <p:sldId id="569" r:id="rId9"/>
    <p:sldId id="570" r:id="rId10"/>
    <p:sldId id="571" r:id="rId11"/>
    <p:sldId id="572" r:id="rId12"/>
    <p:sldId id="573" r:id="rId13"/>
    <p:sldId id="574" r:id="rId14"/>
    <p:sldId id="575" r:id="rId15"/>
    <p:sldId id="576" r:id="rId16"/>
    <p:sldId id="577" r:id="rId17"/>
    <p:sldId id="578" r:id="rId18"/>
    <p:sldId id="579" r:id="rId19"/>
    <p:sldId id="580" r:id="rId20"/>
    <p:sldId id="581" r:id="rId21"/>
    <p:sldId id="582" r:id="rId22"/>
    <p:sldId id="583" r:id="rId23"/>
    <p:sldId id="584" r:id="rId24"/>
    <p:sldId id="585" r:id="rId25"/>
    <p:sldId id="586" r:id="rId26"/>
    <p:sldId id="587" r:id="rId27"/>
    <p:sldId id="588" r:id="rId28"/>
    <p:sldId id="589" r:id="rId29"/>
    <p:sldId id="596" r:id="rId30"/>
    <p:sldId id="597" r:id="rId31"/>
    <p:sldId id="590" r:id="rId32"/>
    <p:sldId id="591" r:id="rId33"/>
    <p:sldId id="592" r:id="rId34"/>
    <p:sldId id="593" r:id="rId35"/>
    <p:sldId id="594" r:id="rId36"/>
    <p:sldId id="595" r:id="rId37"/>
    <p:sldId id="598" r:id="rId38"/>
    <p:sldId id="599" r:id="rId39"/>
    <p:sldId id="600" r:id="rId40"/>
    <p:sldId id="601" r:id="rId41"/>
    <p:sldId id="602" r:id="rId42"/>
    <p:sldId id="603" r:id="rId43"/>
    <p:sldId id="604" r:id="rId44"/>
    <p:sldId id="605"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1B40"/>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07"/>
    <p:restoredTop sz="94289"/>
  </p:normalViewPr>
  <p:slideViewPr>
    <p:cSldViewPr snapToGrid="0">
      <p:cViewPr varScale="1">
        <p:scale>
          <a:sx n="136" d="100"/>
          <a:sy n="136" d="100"/>
        </p:scale>
        <p:origin x="2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3/31/25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D372-BDC9-B935-70A3-56EE79947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E7D28-8E93-85D7-BD51-A84EBDB39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F7AD6-8B12-FA4E-7648-0215881AB7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CD5EC8-E4AD-6D47-E5B4-68329FB9F64A}"/>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164451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1D5B-8C69-1687-0DE6-9F7EDB481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4B976-6F1F-C39E-F296-37A4776D6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59C1D-B8A8-089B-F994-221ADAB6E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8073A-89C5-7C3B-43CF-1B8CCC43A16F}"/>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3821411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15B3-3AFE-39CA-2A32-A69821CA3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9D90F-E9DB-0BE5-1BAF-00CB85C844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2543AC-E602-7A40-56FA-576A151A22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AB1F66-AE55-F7C6-CFF4-CBC785608A35}"/>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374879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018EA-DD27-D7DA-3F5E-5A1A29C5C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166D2-F33D-79A3-C2F2-E4F18F0B4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99DA9-9411-30F8-32B7-F281247D1D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322769-4676-2E36-353D-30326123304B}"/>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531275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0DCA4-4BB9-A6B8-1330-272C21E65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775A4E-12FC-83B0-04A2-F7342E783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C2E9AB-8803-2409-5583-334DACEB22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DD9CEF-7AE4-644B-1446-F1B4186240BD}"/>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287318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7B90-3FF2-AFB8-4E4A-DCC98580C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E77DD-7010-F768-0BCF-1287CD2A6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4897B-FE21-1B10-8326-C71F256A94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0ACB7-6015-6AEC-B05C-33B4E15096DF}"/>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385875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59837-524E-39D5-96E4-25A209398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1AC41-C05E-B13F-F15F-9E2B07203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C3DB2-FF6B-67DB-6E1F-0C5D32CD5E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DC317C-0E44-DDD5-3223-E8107B1D4300}"/>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746047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C756D-A7E4-4AAE-9167-602E74BE5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7E8EF-16AD-54DF-9C82-89FFC59FA2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E2B24-42C9-DDF6-693E-3D015A5A0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8227C1-1301-7793-B580-9B474BA8508E}"/>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1581717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33FA1-61D1-53BD-07E7-9737839FE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14A92-4091-F0C8-FFA8-D8AE0C54B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A72B0-B1BD-09AB-3FB8-0DE397B418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93C068-B629-EBEA-D7F2-E21A77F9BEDF}"/>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863376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4C8C9-AFD9-C665-5849-29E304604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BCC4B-2F10-03D4-6B72-16261F337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CF299-6BBD-89BA-26B2-D69370D61F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6A8D31-D7AB-4F11-5A66-037684656760}"/>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1760745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8166-75FF-59F3-1717-2D2E1CCB0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44A1B-FC43-2F6B-DBE8-26C08081E2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ED850-8679-4E3C-B420-87EFFDC9E9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56BCB-292A-81ED-725B-ACC933F34011}"/>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4071258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C6F4-4F65-1059-665F-C25FCB7BE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FCBF0-0E3F-5AF8-27CA-4701088DFE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F1196-D364-341B-C2E3-BF1A665711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7409AD-C1BE-54D4-C82C-46A5A6FFE4D3}"/>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4149269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1029F-7B67-15B4-600C-C3F586FAA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B65CD-B1BB-21B3-7755-8ABD4265A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CB19D-6035-5670-2218-A15B19170E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734385-F88D-0CEC-1738-82333E62BC14}"/>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842522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E7C40-D255-083B-9DAC-2F6E7E555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C6566-03FD-E692-2E00-5B8130D3F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35DC0-7BA6-B33F-AFFB-114223F609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81F17F-8085-408E-2F54-4A817A329FB6}"/>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3745378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BA058-4978-97E6-1778-7AF835439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F84EB-C82E-01A7-734A-33ED3DB31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70FF7-9593-1C39-63C9-AE586972F9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75D3BF-5949-7DCE-4940-1F5D81165792}"/>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997165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87B02-C9CB-23C5-B4BD-4A2120BA3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E84D5-0608-0536-0D89-5571244F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26A08-79E5-4E93-8B77-1E86846F54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5288D1-DBA1-2F46-8AB9-536A7500FABA}"/>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2267657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84749-BD34-8AD1-1092-02C9EF015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550AD-5AA9-A04D-A12F-5F5C761E6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1C298-C192-6CBF-9B4D-1251B3E511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1D53B9-2211-130C-E36F-A5B50B110FAD}"/>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1795009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DAAA-25D7-E816-1BDD-65A796F7E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8FB57-9D5E-7C15-3101-3298E0F98E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495A63-8347-713F-1227-CDF029D16A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EADD87-EE25-60F7-FD5C-54E73D240546}"/>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4134227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8038E-D4D4-DB08-77BA-961D804FB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AF8B7-3048-ECB1-96C7-18CE782C8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32462-27A0-1D0E-8A8D-8322B6E0B6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1E00AB-0C6C-44A0-308F-858389947EF2}"/>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2404499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AC0E0-29AF-B6B3-D561-AEA0A879B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BD71B-D4D0-A115-4659-412B5A337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4E45A-B313-D655-1279-E5BDF041E6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94AE09-604A-C672-FCD1-061889A5F1FE}"/>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1926965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62217-7E60-3477-056C-27D1112682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7A278-B595-67AD-0BCB-4CF087E86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37323-1157-53D5-7B66-0DAFEB6253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2D5122-5672-3AD5-82AA-48256A906039}"/>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2164690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EB3C8-3BC4-3FB0-6536-F65A87389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0BB74-D461-49A0-21E0-EE1042528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0539C-CB6E-47B3-4E2D-5B8D01E1A7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BA8252-BE40-720D-7632-EEA8461B98BC}"/>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3737500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3C597-D138-51D1-4263-B834549334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5B886-267E-26A7-FF0B-FADC9D4D4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06E8B-70C5-4E1B-3159-277FCBF623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44124A-94E8-0960-8E47-EEBC292FE615}"/>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2805510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90E1C-B6F2-ABEA-458E-E36EC05E7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C6989-1B74-772B-26FC-27F1742BD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5E2B7-4DB9-59BF-D1B3-0115B941B6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4C99AC-7316-390E-7E7C-B8967DA3758C}"/>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3164191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1A22A-D6E8-F39E-861B-D9F03BCF4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F64B00-F753-A545-9DCE-41956CA20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AAA57-E616-7677-2B64-5B5619E71E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3543DD-DA57-0876-BBE4-83E5E64C929E}"/>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2839284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D1F36-0B27-127E-2FFB-18BDEF8BF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24C97-5DC3-C621-6A67-9B314C086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39F98-941E-2369-9A13-FB9CB2BA32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C49238-6323-BF7D-61C1-6073DEA1B646}"/>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1397841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0B0E1-45AA-4750-030A-D21793385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7850CB-5B30-4DD8-3B7F-B5A588AB9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BD221-BD00-42BE-6DCC-D195A84765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782A1A-0631-5364-95A7-C4DA94F0727F}"/>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216159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E082E-F726-7CFE-010E-9E950E340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0F0B6-A2AD-333D-2731-947431A901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2267A-5F95-CCE6-F166-07ED36EE95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1BEB92-AEA0-35A1-660C-9374765C92E6}"/>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552420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8C470-04EB-386A-8974-42D26ECE5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0D43A-EB2C-A84A-7011-7C827101F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49324-BEED-C0E8-5878-4C8C59B0A4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083C7A-03C4-6F51-6A30-653C0E75A7E1}"/>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570159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2194F-26FE-16A6-AEE7-E4DA3826B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05C6E-9D9A-95AB-7189-2F0DDAE8A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09864-2987-75CA-63F3-5613AAFCF2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A9FF22-C4FA-0FB6-25A9-FBFED17D0939}"/>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1744126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76A56-B4D4-CC91-040C-DBAE645B5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1077D-321E-04D9-685A-FAEEE534B7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E243FA-59DB-047B-DFA2-7403B9AA89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925110-1B4D-8DD6-9B92-3B5CBC87C744}"/>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1732824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B7185-AA2D-EE9B-B535-98420C503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AB7E7-5DF0-9210-5AFE-C3758793B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BF9FC-83D4-D7F3-DA04-9A66383DC7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C54EE6-655C-8E5C-32E1-7B92689F245B}"/>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2492453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5AE10-D64C-2353-4154-C6998A7BE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FEF07-1C28-84D7-660A-058D67492F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55A9CA-1D0D-8968-FC6D-8DBFE30636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E386C3-2633-61A7-5E24-ECCA6DD8C6C2}"/>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1922022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8EA0-B9A0-4F18-5827-E5DF28340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84310-5C69-31F1-4A64-90E5906DE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A8EB8-82C8-D002-CC42-42273980C2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2E7CC-2EEF-365B-64C1-B5CAD5F14B4D}"/>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3760509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6C80A-472A-49E2-E84F-68B08EFE2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BC81E-D369-9C3F-D9C9-8A1810E45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E1CE09-776F-4765-B858-A59F8B5816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AD613-B2CD-B8A4-A0CC-C4FD451BD600}"/>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27892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86122-7003-E7E8-BBFF-FFF3152E9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D005F-AED6-2D83-2453-D57D90EE9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E7D48-4F0E-7F21-F699-C763181820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518804-1059-1675-71D0-8E0612EDBD37}"/>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23056140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186A-BA4C-2BA7-C2F7-7B7E2F9EE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81769-7C01-122F-0DBC-536506368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19205F-1235-964E-F49A-9D3334D6CA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F1C130-4D91-D069-3C37-B2395BF1C90D}"/>
              </a:ext>
            </a:extLst>
          </p:cNvPr>
          <p:cNvSpPr>
            <a:spLocks noGrp="1"/>
          </p:cNvSpPr>
          <p:nvPr>
            <p:ph type="sldNum" sz="quarter" idx="5"/>
          </p:nvPr>
        </p:nvSpPr>
        <p:spPr/>
        <p:txBody>
          <a:bodyPr/>
          <a:lstStyle/>
          <a:p>
            <a:fld id="{663C87DA-5334-EE43-AEDD-3F6C6E681030}" type="slidenum">
              <a:rPr lang="en-US" smtClean="0"/>
              <a:t>39</a:t>
            </a:fld>
            <a:endParaRPr lang="en-US"/>
          </a:p>
        </p:txBody>
      </p:sp>
    </p:spTree>
    <p:extLst>
      <p:ext uri="{BB962C8B-B14F-4D97-AF65-F5344CB8AC3E}">
        <p14:creationId xmlns:p14="http://schemas.microsoft.com/office/powerpoint/2010/main" val="41852856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A287F-35A1-2DA0-3D56-31E50C6C8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8C0BF-F816-3FE4-CA9A-D813EC7B6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3D227-2BA5-3CCF-28BB-74262E995D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39FD6A-1080-6D56-BC3A-383D811C1ECA}"/>
              </a:ext>
            </a:extLst>
          </p:cNvPr>
          <p:cNvSpPr>
            <a:spLocks noGrp="1"/>
          </p:cNvSpPr>
          <p:nvPr>
            <p:ph type="sldNum" sz="quarter" idx="5"/>
          </p:nvPr>
        </p:nvSpPr>
        <p:spPr/>
        <p:txBody>
          <a:bodyPr/>
          <a:lstStyle/>
          <a:p>
            <a:fld id="{663C87DA-5334-EE43-AEDD-3F6C6E681030}" type="slidenum">
              <a:rPr lang="en-US" smtClean="0"/>
              <a:t>40</a:t>
            </a:fld>
            <a:endParaRPr lang="en-US"/>
          </a:p>
        </p:txBody>
      </p:sp>
    </p:spTree>
    <p:extLst>
      <p:ext uri="{BB962C8B-B14F-4D97-AF65-F5344CB8AC3E}">
        <p14:creationId xmlns:p14="http://schemas.microsoft.com/office/powerpoint/2010/main" val="214478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2160-2691-85D9-86A5-D37EB05D7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CA117-4677-D2C2-DF63-992CBD17B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CEFA6-C509-D976-60E7-A64FB5BBA4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394AF5-A2A5-92DC-EA74-0D6554E26C92}"/>
              </a:ext>
            </a:extLst>
          </p:cNvPr>
          <p:cNvSpPr>
            <a:spLocks noGrp="1"/>
          </p:cNvSpPr>
          <p:nvPr>
            <p:ph type="sldNum" sz="quarter" idx="5"/>
          </p:nvPr>
        </p:nvSpPr>
        <p:spPr/>
        <p:txBody>
          <a:bodyPr/>
          <a:lstStyle/>
          <a:p>
            <a:fld id="{663C87DA-5334-EE43-AEDD-3F6C6E681030}" type="slidenum">
              <a:rPr lang="en-US" smtClean="0"/>
              <a:t>41</a:t>
            </a:fld>
            <a:endParaRPr lang="en-US"/>
          </a:p>
        </p:txBody>
      </p:sp>
    </p:spTree>
    <p:extLst>
      <p:ext uri="{BB962C8B-B14F-4D97-AF65-F5344CB8AC3E}">
        <p14:creationId xmlns:p14="http://schemas.microsoft.com/office/powerpoint/2010/main" val="15953552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3F412-A35D-A1BC-2BF3-3692C0A24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77B98-25CB-FE2F-F8E6-A824EFEDC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76089-A7C2-7E10-350A-689327EB5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3C15DA-1FC7-E08B-1C5D-71C6FD392376}"/>
              </a:ext>
            </a:extLst>
          </p:cNvPr>
          <p:cNvSpPr>
            <a:spLocks noGrp="1"/>
          </p:cNvSpPr>
          <p:nvPr>
            <p:ph type="sldNum" sz="quarter" idx="5"/>
          </p:nvPr>
        </p:nvSpPr>
        <p:spPr/>
        <p:txBody>
          <a:bodyPr/>
          <a:lstStyle/>
          <a:p>
            <a:fld id="{663C87DA-5334-EE43-AEDD-3F6C6E681030}" type="slidenum">
              <a:rPr lang="en-US" smtClean="0"/>
              <a:t>42</a:t>
            </a:fld>
            <a:endParaRPr lang="en-US"/>
          </a:p>
        </p:txBody>
      </p:sp>
    </p:spTree>
    <p:extLst>
      <p:ext uri="{BB962C8B-B14F-4D97-AF65-F5344CB8AC3E}">
        <p14:creationId xmlns:p14="http://schemas.microsoft.com/office/powerpoint/2010/main" val="3993953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935E-5901-371C-102D-9A75F69B6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DF2AA-010D-1D2F-1344-B6A4C894E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751D8-0584-2BD2-E520-30054CAD96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AB2B9A-418A-2BF3-6751-BCF712919BA4}"/>
              </a:ext>
            </a:extLst>
          </p:cNvPr>
          <p:cNvSpPr>
            <a:spLocks noGrp="1"/>
          </p:cNvSpPr>
          <p:nvPr>
            <p:ph type="sldNum" sz="quarter" idx="5"/>
          </p:nvPr>
        </p:nvSpPr>
        <p:spPr/>
        <p:txBody>
          <a:bodyPr/>
          <a:lstStyle/>
          <a:p>
            <a:fld id="{663C87DA-5334-EE43-AEDD-3F6C6E681030}" type="slidenum">
              <a:rPr lang="en-US" smtClean="0"/>
              <a:t>43</a:t>
            </a:fld>
            <a:endParaRPr lang="en-US"/>
          </a:p>
        </p:txBody>
      </p:sp>
    </p:spTree>
    <p:extLst>
      <p:ext uri="{BB962C8B-B14F-4D97-AF65-F5344CB8AC3E}">
        <p14:creationId xmlns:p14="http://schemas.microsoft.com/office/powerpoint/2010/main" val="19889745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5EC9A-A37C-C44B-0E39-DA056D505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AAEB7-0C09-3C9A-E274-C268FB487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4CD1C-E77F-DF16-4509-2A5AAF666C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DD03EA-224E-4A68-BF44-C7DE445A1734}"/>
              </a:ext>
            </a:extLst>
          </p:cNvPr>
          <p:cNvSpPr>
            <a:spLocks noGrp="1"/>
          </p:cNvSpPr>
          <p:nvPr>
            <p:ph type="sldNum" sz="quarter" idx="5"/>
          </p:nvPr>
        </p:nvSpPr>
        <p:spPr/>
        <p:txBody>
          <a:bodyPr/>
          <a:lstStyle/>
          <a:p>
            <a:fld id="{663C87DA-5334-EE43-AEDD-3F6C6E681030}" type="slidenum">
              <a:rPr lang="en-US" smtClean="0"/>
              <a:t>44</a:t>
            </a:fld>
            <a:endParaRPr lang="en-US"/>
          </a:p>
        </p:txBody>
      </p:sp>
    </p:spTree>
    <p:extLst>
      <p:ext uri="{BB962C8B-B14F-4D97-AF65-F5344CB8AC3E}">
        <p14:creationId xmlns:p14="http://schemas.microsoft.com/office/powerpoint/2010/main" val="2564408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3/31/25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CF3B-9ADA-F0EB-219E-B138E6EE4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60723-8D6E-9743-952D-AB459A7EA1C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DCD747B-5A17-A6AC-0781-2081F1143F2D}"/>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73D6450E-1767-9C4F-7C63-541248E4AA9B}"/>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76212A6C-40EC-CD31-3CD0-E4FEBC4F1270}"/>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9</a:t>
            </a:r>
          </a:p>
        </p:txBody>
      </p:sp>
      <p:sp>
        <p:nvSpPr>
          <p:cNvPr id="6" name="TextBox 5">
            <a:extLst>
              <a:ext uri="{FF2B5EF4-FFF2-40B4-BE49-F238E27FC236}">
                <a16:creationId xmlns:a16="http://schemas.microsoft.com/office/drawing/2014/main" id="{38A51615-AD99-8B7C-A9CA-4B9CA0E7D2D4}"/>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9</a:t>
            </a:r>
          </a:p>
        </p:txBody>
      </p:sp>
      <p:pic>
        <p:nvPicPr>
          <p:cNvPr id="9" name="Graphic 8" descr="Bamboo with solid fill">
            <a:hlinkClick r:id="rId4"/>
            <a:extLst>
              <a:ext uri="{FF2B5EF4-FFF2-40B4-BE49-F238E27FC236}">
                <a16:creationId xmlns:a16="http://schemas.microsoft.com/office/drawing/2014/main" id="{4B70CE04-249A-00E6-1314-05DCEAB746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421621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86604-D769-3104-4356-DE3D7435A9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7CC8E-077E-E5FD-6705-DD8F16A2E8CD}"/>
              </a:ext>
            </a:extLst>
          </p:cNvPr>
          <p:cNvSpPr>
            <a:spLocks noGrp="1"/>
          </p:cNvSpPr>
          <p:nvPr>
            <p:ph type="title"/>
          </p:nvPr>
        </p:nvSpPr>
        <p:spPr>
          <a:xfrm>
            <a:off x="1640156" y="332010"/>
            <a:ext cx="10259744" cy="855412"/>
          </a:xfrm>
        </p:spPr>
        <p:txBody>
          <a:bodyPr>
            <a:noAutofit/>
          </a:bodyPr>
          <a:lstStyle/>
          <a:p>
            <a:r>
              <a:rPr lang="en-US" b="1" dirty="0"/>
              <a:t>Genesis 9:18-21</a:t>
            </a:r>
          </a:p>
        </p:txBody>
      </p:sp>
      <p:sp>
        <p:nvSpPr>
          <p:cNvPr id="12" name="Content Placeholder 2">
            <a:extLst>
              <a:ext uri="{FF2B5EF4-FFF2-40B4-BE49-F238E27FC236}">
                <a16:creationId xmlns:a16="http://schemas.microsoft.com/office/drawing/2014/main" id="{FF9A5C0C-B639-8CCA-85A0-5651668AA22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F222EF2-427F-BA65-5DAF-E6A84AFD9C3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4A15A8DD-B051-0B9A-18FA-CD1F0D3C5C9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The sons of Noah who came out of the ark were Shem, Ham and Japheth. (Ham was the father of Canaan.) 19 These were the three sons of Noah, and from them came the people who were scattered over the whole earth. Noah, a man of the soil, proceeded to plant a vineyard. 21 When he drank some of its wine, he became drunk and lay uncovered inside his tent.</a:t>
            </a:r>
          </a:p>
          <a:p>
            <a:pPr lvl="1"/>
            <a:r>
              <a:rPr lang="en-US" sz="2200" dirty="0"/>
              <a:t>QUESTION? When Noah’s family left the ark, what else left with him?</a:t>
            </a:r>
          </a:p>
          <a:p>
            <a:pPr lvl="1"/>
            <a:r>
              <a:rPr lang="en-US" sz="2200" dirty="0"/>
              <a:t>QUESTION? Why would Noah overindulge after the flood?</a:t>
            </a:r>
          </a:p>
          <a:p>
            <a:pPr lvl="2"/>
            <a:r>
              <a:rPr lang="en-US" sz="2200" dirty="0"/>
              <a:t>Some of men’s biggest failures come right after their greatest victories</a:t>
            </a:r>
          </a:p>
          <a:p>
            <a:pPr lvl="3"/>
            <a:r>
              <a:rPr lang="en-US" sz="2000" dirty="0"/>
              <a:t>Noah</a:t>
            </a:r>
          </a:p>
          <a:p>
            <a:pPr lvl="3"/>
            <a:r>
              <a:rPr lang="en-US" sz="2000" dirty="0"/>
              <a:t>Elijah</a:t>
            </a:r>
          </a:p>
          <a:p>
            <a:pPr lvl="3"/>
            <a:r>
              <a:rPr lang="en-US" sz="2000" dirty="0"/>
              <a:t>Peter</a:t>
            </a:r>
          </a:p>
          <a:p>
            <a:endParaRPr lang="en-US" sz="2600" b="1" i="1" dirty="0"/>
          </a:p>
        </p:txBody>
      </p:sp>
    </p:spTree>
    <p:extLst>
      <p:ext uri="{BB962C8B-B14F-4D97-AF65-F5344CB8AC3E}">
        <p14:creationId xmlns:p14="http://schemas.microsoft.com/office/powerpoint/2010/main" val="75736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C1-D237-7D24-D719-76D0A209C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259D1-EF7B-0D92-14B5-CB43C4E61A6F}"/>
              </a:ext>
            </a:extLst>
          </p:cNvPr>
          <p:cNvSpPr>
            <a:spLocks noGrp="1"/>
          </p:cNvSpPr>
          <p:nvPr>
            <p:ph type="title"/>
          </p:nvPr>
        </p:nvSpPr>
        <p:spPr>
          <a:xfrm>
            <a:off x="1640156" y="332010"/>
            <a:ext cx="10259744" cy="855412"/>
          </a:xfrm>
        </p:spPr>
        <p:txBody>
          <a:bodyPr>
            <a:noAutofit/>
          </a:bodyPr>
          <a:lstStyle/>
          <a:p>
            <a:r>
              <a:rPr lang="en-US" b="1" dirty="0"/>
              <a:t>Noah’s Excess</a:t>
            </a:r>
          </a:p>
        </p:txBody>
      </p:sp>
      <p:sp>
        <p:nvSpPr>
          <p:cNvPr id="12" name="Content Placeholder 2">
            <a:extLst>
              <a:ext uri="{FF2B5EF4-FFF2-40B4-BE49-F238E27FC236}">
                <a16:creationId xmlns:a16="http://schemas.microsoft.com/office/drawing/2014/main" id="{F087332B-2512-1290-914B-D2977D01E24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17703D6-DAA5-6C56-FAB5-61190257C23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D8C4D40-5AFF-D0C0-80A0-3B4B5430FF0F}"/>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Noah planted a vineyard.</a:t>
            </a:r>
          </a:p>
          <a:p>
            <a:pPr lvl="1"/>
            <a:r>
              <a:rPr lang="en-US" sz="2400" dirty="0"/>
              <a:t>QUESTION? Did he plant anything else?</a:t>
            </a:r>
          </a:p>
          <a:p>
            <a:r>
              <a:rPr lang="en-US" sz="2600" dirty="0"/>
              <a:t>Noah lived for 600 years before the flood, probably he knew about wine before</a:t>
            </a:r>
          </a:p>
          <a:p>
            <a:pPr lvl="1"/>
            <a:r>
              <a:rPr lang="en-US" sz="2400" dirty="0"/>
              <a:t>The bible doesn’t record any event where Noah overindulged before the flood</a:t>
            </a:r>
          </a:p>
          <a:p>
            <a:pPr lvl="1"/>
            <a:r>
              <a:rPr lang="en-US" sz="2400" dirty="0"/>
              <a:t>This probably wasn’t a problem for him before</a:t>
            </a:r>
          </a:p>
          <a:p>
            <a:r>
              <a:rPr lang="en-US" sz="2600" dirty="0"/>
              <a:t>One of the characteristics of a fallen world is fermentation</a:t>
            </a:r>
          </a:p>
          <a:p>
            <a:pPr lvl="1"/>
            <a:r>
              <a:rPr lang="en-US" sz="2200" dirty="0"/>
              <a:t>Almost any juice will ferment in time, creating alcohol</a:t>
            </a:r>
          </a:p>
          <a:p>
            <a:pPr lvl="1"/>
            <a:r>
              <a:rPr lang="en-US" sz="2400" dirty="0"/>
              <a:t>Juice is delicious and nutritious, but leave it for a while and something happens (apple cider)</a:t>
            </a:r>
          </a:p>
          <a:p>
            <a:pPr lvl="1"/>
            <a:r>
              <a:rPr lang="en-US" sz="2400" dirty="0"/>
              <a:t>Ethanol is produced when yeast breaks down sugars</a:t>
            </a:r>
          </a:p>
        </p:txBody>
      </p:sp>
    </p:spTree>
    <p:extLst>
      <p:ext uri="{BB962C8B-B14F-4D97-AF65-F5344CB8AC3E}">
        <p14:creationId xmlns:p14="http://schemas.microsoft.com/office/powerpoint/2010/main" val="190834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C7C7-0A64-29F8-AB7F-8B450B3D3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16A08-650B-E9CA-42DA-F253C881DE1B}"/>
              </a:ext>
            </a:extLst>
          </p:cNvPr>
          <p:cNvSpPr>
            <a:spLocks noGrp="1"/>
          </p:cNvSpPr>
          <p:nvPr>
            <p:ph type="title"/>
          </p:nvPr>
        </p:nvSpPr>
        <p:spPr>
          <a:xfrm>
            <a:off x="1640156" y="332010"/>
            <a:ext cx="10259744" cy="855412"/>
          </a:xfrm>
        </p:spPr>
        <p:txBody>
          <a:bodyPr>
            <a:noAutofit/>
          </a:bodyPr>
          <a:lstStyle/>
          <a:p>
            <a:r>
              <a:rPr lang="en-US" b="1" dirty="0"/>
              <a:t>QUESTION? What is alcohol?</a:t>
            </a:r>
          </a:p>
        </p:txBody>
      </p:sp>
      <p:sp>
        <p:nvSpPr>
          <p:cNvPr id="12" name="Content Placeholder 2">
            <a:extLst>
              <a:ext uri="{FF2B5EF4-FFF2-40B4-BE49-F238E27FC236}">
                <a16:creationId xmlns:a16="http://schemas.microsoft.com/office/drawing/2014/main" id="{BB49BD8B-8798-64CA-91FF-7BB268D487E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6466AAD-70C7-8D8A-BD1C-E723052D2CC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75F7109-934B-FA95-E969-F4D64A045140}"/>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Ethanol: CH3−CH2−OH</a:t>
            </a:r>
          </a:p>
          <a:p>
            <a:r>
              <a:rPr lang="en-US" sz="2400" dirty="0"/>
              <a:t>It binds to the receptors</a:t>
            </a:r>
            <a:br>
              <a:rPr lang="en-US" sz="2400" dirty="0"/>
            </a:br>
            <a:r>
              <a:rPr lang="en-US" sz="2400" dirty="0"/>
              <a:t>of nerves and changes </a:t>
            </a:r>
            <a:br>
              <a:rPr lang="en-US" sz="2400" dirty="0"/>
            </a:br>
            <a:r>
              <a:rPr lang="en-US" sz="2400" dirty="0"/>
              <a:t>the way they work</a:t>
            </a:r>
          </a:p>
          <a:p>
            <a:r>
              <a:rPr lang="en-US" sz="2400" dirty="0"/>
              <a:t>An enzyme in the body </a:t>
            </a:r>
            <a:br>
              <a:rPr lang="en-US" sz="2400" dirty="0"/>
            </a:br>
            <a:r>
              <a:rPr lang="en-US" sz="2400" u="sng" dirty="0"/>
              <a:t>adds an atom oxygen</a:t>
            </a:r>
          </a:p>
          <a:p>
            <a:r>
              <a:rPr lang="en-US" sz="2400" dirty="0"/>
              <a:t>This forms acetaldehyde</a:t>
            </a:r>
            <a:br>
              <a:rPr lang="en-US" sz="2400" dirty="0"/>
            </a:br>
            <a:r>
              <a:rPr lang="en-US" sz="2400" dirty="0"/>
              <a:t>and H</a:t>
            </a:r>
            <a:r>
              <a:rPr lang="en-US" sz="2400" baseline="-25000" dirty="0"/>
              <a:t>2</a:t>
            </a:r>
            <a:r>
              <a:rPr lang="en-US" sz="2400" dirty="0"/>
              <a:t>O</a:t>
            </a:r>
          </a:p>
          <a:p>
            <a:r>
              <a:rPr lang="en-US" sz="2400" dirty="0"/>
              <a:t>A different enzyme adds</a:t>
            </a:r>
            <a:br>
              <a:rPr lang="en-US" sz="2400" dirty="0"/>
            </a:br>
            <a:r>
              <a:rPr lang="en-US" sz="2400" u="sng" dirty="0"/>
              <a:t>another </a:t>
            </a:r>
            <a:r>
              <a:rPr lang="en-US" sz="2400" u="sng" dirty="0" err="1"/>
              <a:t>oygen</a:t>
            </a:r>
            <a:r>
              <a:rPr lang="en-US" sz="2400" dirty="0"/>
              <a:t> forming</a:t>
            </a:r>
            <a:br>
              <a:rPr lang="en-US" sz="2400" dirty="0"/>
            </a:br>
            <a:r>
              <a:rPr lang="en-US" sz="2400" dirty="0"/>
              <a:t>Acetic acid and CO</a:t>
            </a:r>
            <a:r>
              <a:rPr lang="en-US" sz="2400" baseline="-25000" dirty="0"/>
              <a:t>2</a:t>
            </a:r>
          </a:p>
          <a:p>
            <a:r>
              <a:rPr lang="en-US" sz="2400" dirty="0"/>
              <a:t>Notice both processes</a:t>
            </a:r>
            <a:br>
              <a:rPr lang="en-US" sz="2400" dirty="0"/>
            </a:br>
            <a:r>
              <a:rPr lang="en-US" sz="2400" dirty="0"/>
              <a:t>require an oxygen atom</a:t>
            </a:r>
          </a:p>
        </p:txBody>
      </p:sp>
      <p:pic>
        <p:nvPicPr>
          <p:cNvPr id="1026" name="Picture 2">
            <a:extLst>
              <a:ext uri="{FF2B5EF4-FFF2-40B4-BE49-F238E27FC236}">
                <a16:creationId xmlns:a16="http://schemas.microsoft.com/office/drawing/2014/main" id="{74D09553-7F96-DB3E-FC2A-B822843D4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4301" y="2083951"/>
            <a:ext cx="6045512" cy="471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92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A457-BBC9-EA70-7229-C3FD96290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76CD6-EC11-59E0-19A7-AE9FAD1B4426}"/>
              </a:ext>
            </a:extLst>
          </p:cNvPr>
          <p:cNvSpPr>
            <a:spLocks noGrp="1"/>
          </p:cNvSpPr>
          <p:nvPr>
            <p:ph type="title"/>
          </p:nvPr>
        </p:nvSpPr>
        <p:spPr>
          <a:xfrm>
            <a:off x="1640156" y="332010"/>
            <a:ext cx="10259744" cy="855412"/>
          </a:xfrm>
        </p:spPr>
        <p:txBody>
          <a:bodyPr>
            <a:noAutofit/>
          </a:bodyPr>
          <a:lstStyle/>
          <a:p>
            <a:r>
              <a:rPr lang="en-US" b="1" dirty="0"/>
              <a:t>The role of oxygen in alcohol metabolism</a:t>
            </a:r>
          </a:p>
        </p:txBody>
      </p:sp>
      <p:sp>
        <p:nvSpPr>
          <p:cNvPr id="12" name="Content Placeholder 2">
            <a:extLst>
              <a:ext uri="{FF2B5EF4-FFF2-40B4-BE49-F238E27FC236}">
                <a16:creationId xmlns:a16="http://schemas.microsoft.com/office/drawing/2014/main" id="{C753140A-BA92-AC91-1F8E-8A2FE89193A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39EEB65-D07E-248A-65E8-09F83FAF70E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41A3C06-8D1E-DD66-CA99-4586C2DE331D}"/>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 more available oxygen in the body the faster this occurs</a:t>
            </a:r>
          </a:p>
          <a:p>
            <a:r>
              <a:rPr lang="en-US" sz="2600" dirty="0"/>
              <a:t>People get drunk faster and stay drunk longer at high altitudes</a:t>
            </a:r>
          </a:p>
          <a:p>
            <a:r>
              <a:rPr lang="en-US" sz="2600" dirty="0"/>
              <a:t>QUESTION? How could Noah’s experience with alcohol before the flood be different from his experience with alcohol after the flood?</a:t>
            </a:r>
          </a:p>
          <a:p>
            <a:r>
              <a:rPr lang="en-US" sz="2600" dirty="0"/>
              <a:t>Consider:</a:t>
            </a:r>
          </a:p>
          <a:p>
            <a:pPr lvl="1"/>
            <a:r>
              <a:rPr lang="en-US" sz="2200" dirty="0"/>
              <a:t>Post flood altitude</a:t>
            </a:r>
          </a:p>
          <a:p>
            <a:pPr lvl="1"/>
            <a:r>
              <a:rPr lang="en-US" sz="2200" dirty="0"/>
              <a:t>Pre-flood air pressure</a:t>
            </a:r>
          </a:p>
          <a:p>
            <a:pPr lvl="1"/>
            <a:r>
              <a:rPr lang="en-US" sz="2200" dirty="0"/>
              <a:t>Pre-flood oxygen levels</a:t>
            </a:r>
          </a:p>
        </p:txBody>
      </p:sp>
    </p:spTree>
    <p:extLst>
      <p:ext uri="{BB962C8B-B14F-4D97-AF65-F5344CB8AC3E}">
        <p14:creationId xmlns:p14="http://schemas.microsoft.com/office/powerpoint/2010/main" val="174138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5FC8B-18AA-4B75-24D6-F6EA199833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B9BC9-32A8-AE8E-6A99-211D97C45477}"/>
              </a:ext>
            </a:extLst>
          </p:cNvPr>
          <p:cNvSpPr>
            <a:spLocks noGrp="1"/>
          </p:cNvSpPr>
          <p:nvPr>
            <p:ph type="title"/>
          </p:nvPr>
        </p:nvSpPr>
        <p:spPr>
          <a:xfrm>
            <a:off x="1640156" y="332010"/>
            <a:ext cx="10259744" cy="855412"/>
          </a:xfrm>
        </p:spPr>
        <p:txBody>
          <a:bodyPr>
            <a:noAutofit/>
          </a:bodyPr>
          <a:lstStyle/>
          <a:p>
            <a:r>
              <a:rPr lang="en-US" b="1" dirty="0"/>
              <a:t>QUESTION? Is alcohol bad?</a:t>
            </a:r>
          </a:p>
        </p:txBody>
      </p:sp>
      <p:sp>
        <p:nvSpPr>
          <p:cNvPr id="12" name="Content Placeholder 2">
            <a:extLst>
              <a:ext uri="{FF2B5EF4-FFF2-40B4-BE49-F238E27FC236}">
                <a16:creationId xmlns:a16="http://schemas.microsoft.com/office/drawing/2014/main" id="{0087A82A-1FDB-DD5F-A511-4E8A4072AF1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F66D8F3-6EAF-87EE-19F4-9AF1C1AFCBA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B8A2AAC-6F44-7158-AFEC-E017D93044BF}"/>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t>Judges 9:13, my new wine, which cheers God and men</a:t>
            </a:r>
          </a:p>
          <a:p>
            <a:r>
              <a:rPr lang="en-US" sz="2400" i="1" dirty="0"/>
              <a:t>Psalm 104:15, And wine which makes man’s heart glad</a:t>
            </a:r>
          </a:p>
          <a:p>
            <a:r>
              <a:rPr lang="en-US" sz="2400" i="1" dirty="0"/>
              <a:t>Isa 25:6, The LORD of hosts will prepare a lavish banquet for all peoples on this mountain; A banquet of aged wine, choice pieces with marrow, And refined, aged wine.</a:t>
            </a:r>
          </a:p>
          <a:p>
            <a:r>
              <a:rPr lang="en-US" sz="2400" i="1" dirty="0"/>
              <a:t>Deu 14:26, Use the silver to buy whatever you like: cattle, sheep, wine or other fermented drink, or anything you wish. Then you and your household shall eat there in the presence of the Lord your God and rejoice.</a:t>
            </a:r>
          </a:p>
          <a:p>
            <a:r>
              <a:rPr lang="en-US" sz="2400" i="1" dirty="0"/>
              <a:t>1 Tim 5:23, No longer drink water exclusively, but use a little wine for the sake of your stomach and your frequent ailments</a:t>
            </a:r>
          </a:p>
          <a:p>
            <a:r>
              <a:rPr lang="en-US" sz="2400" i="1" dirty="0" err="1"/>
              <a:t>Ecc</a:t>
            </a:r>
            <a:r>
              <a:rPr lang="en-US" sz="2400" i="1" dirty="0"/>
              <a:t> 9:7, Go then, eat your bread in happiness and drink your wine with a cheerful heart; for God has already approved your works.</a:t>
            </a:r>
          </a:p>
        </p:txBody>
      </p:sp>
    </p:spTree>
    <p:extLst>
      <p:ext uri="{BB962C8B-B14F-4D97-AF65-F5344CB8AC3E}">
        <p14:creationId xmlns:p14="http://schemas.microsoft.com/office/powerpoint/2010/main" val="36925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280E-B71A-92A3-75E8-2A4024DE6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E2BD6-2362-3302-7D9E-40C0B48DBCE1}"/>
              </a:ext>
            </a:extLst>
          </p:cNvPr>
          <p:cNvSpPr>
            <a:spLocks noGrp="1"/>
          </p:cNvSpPr>
          <p:nvPr>
            <p:ph type="title"/>
          </p:nvPr>
        </p:nvSpPr>
        <p:spPr>
          <a:xfrm>
            <a:off x="1640156" y="332010"/>
            <a:ext cx="10259744" cy="855412"/>
          </a:xfrm>
        </p:spPr>
        <p:txBody>
          <a:bodyPr>
            <a:noAutofit/>
          </a:bodyPr>
          <a:lstStyle/>
          <a:p>
            <a:r>
              <a:rPr lang="en-US" b="1" dirty="0"/>
              <a:t>However…</a:t>
            </a:r>
          </a:p>
        </p:txBody>
      </p:sp>
      <p:sp>
        <p:nvSpPr>
          <p:cNvPr id="12" name="Content Placeholder 2">
            <a:extLst>
              <a:ext uri="{FF2B5EF4-FFF2-40B4-BE49-F238E27FC236}">
                <a16:creationId xmlns:a16="http://schemas.microsoft.com/office/drawing/2014/main" id="{150C2818-26F3-9E41-32FD-3B494C3CD19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606188D-94B9-6F10-2A85-8CD301658A27}"/>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D722817-EC37-DE78-3BE9-A8025AF07E21}"/>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t>Pro 20:1, Wine is a mocker, strong drink a brawler, And whoever is intoxicated by it is not wise</a:t>
            </a:r>
          </a:p>
          <a:p>
            <a:r>
              <a:rPr lang="en-US" sz="2400" i="1" dirty="0"/>
              <a:t>Eph 5:18, And do not get drunk with wine, [a]for that is dissipation, but be filled with the Spirit</a:t>
            </a:r>
          </a:p>
          <a:p>
            <a:r>
              <a:rPr lang="en-US" sz="2400" i="1" dirty="0"/>
              <a:t>Isa 5:11, Woe to those who rise early in the morning that they may pursue strong drink, Who stay up late in the evening that wine may inflame them! </a:t>
            </a:r>
          </a:p>
          <a:p>
            <a:r>
              <a:rPr lang="en-US" sz="2400" i="1" dirty="0"/>
              <a:t>Isa 5:22, Woe to those who are heroes at drinking wine, and valiant men in mixing strong drink</a:t>
            </a:r>
          </a:p>
          <a:p>
            <a:r>
              <a:rPr lang="en-US" sz="2400" i="1" dirty="0"/>
              <a:t>Pro 23:31-32, Do not look on the wine when it is red, When it sparkles in the cup, When it goes down smoothly; 32 At the last it bites like a serpent And stings like a viper.</a:t>
            </a:r>
          </a:p>
        </p:txBody>
      </p:sp>
    </p:spTree>
    <p:extLst>
      <p:ext uri="{BB962C8B-B14F-4D97-AF65-F5344CB8AC3E}">
        <p14:creationId xmlns:p14="http://schemas.microsoft.com/office/powerpoint/2010/main" val="245777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38E3E-6200-E9B9-00C0-F0043D008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BBE4E4-8080-1F5A-AABB-8E09E9552B29}"/>
              </a:ext>
            </a:extLst>
          </p:cNvPr>
          <p:cNvSpPr>
            <a:spLocks noGrp="1"/>
          </p:cNvSpPr>
          <p:nvPr>
            <p:ph type="title"/>
          </p:nvPr>
        </p:nvSpPr>
        <p:spPr>
          <a:xfrm>
            <a:off x="1640156" y="332010"/>
            <a:ext cx="10259744" cy="855412"/>
          </a:xfrm>
        </p:spPr>
        <p:txBody>
          <a:bodyPr>
            <a:noAutofit/>
          </a:bodyPr>
          <a:lstStyle/>
          <a:p>
            <a:r>
              <a:rPr lang="en-US" b="1" dirty="0"/>
              <a:t>Nakedness…</a:t>
            </a:r>
          </a:p>
        </p:txBody>
      </p:sp>
      <p:sp>
        <p:nvSpPr>
          <p:cNvPr id="12" name="Content Placeholder 2">
            <a:extLst>
              <a:ext uri="{FF2B5EF4-FFF2-40B4-BE49-F238E27FC236}">
                <a16:creationId xmlns:a16="http://schemas.microsoft.com/office/drawing/2014/main" id="{DC339403-50E9-651C-0890-757B18E6241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49BD6A3-10D3-040E-207B-54CC5F7EB08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93A61DC-9731-0A7A-F4FA-C0243C1DE7D2}"/>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i="1" dirty="0"/>
              <a:t>Hab 2:15, “Woe to you who make your neighbors drink, Who mix in your venom even to make them drunk So as to look on their nakedness!</a:t>
            </a:r>
          </a:p>
          <a:p>
            <a:r>
              <a:rPr lang="en-US" sz="2600" i="1" dirty="0"/>
              <a:t>Lam 4:21, Are you rejoicing in the land of Uz, O people of Edom? But you, too, must drink from the cup of the Lord’s anger. You, too, will be stripped naked in your drunkenness.</a:t>
            </a:r>
          </a:p>
          <a:p>
            <a:r>
              <a:rPr lang="en-US" sz="2600" i="1" dirty="0"/>
              <a:t>Drinking is very often associated with nakedness, even today</a:t>
            </a:r>
          </a:p>
          <a:p>
            <a:pPr lvl="1"/>
            <a:r>
              <a:rPr lang="en-US" sz="2400" dirty="0"/>
              <a:t>This is what happened to Noah when, “he uncovered himself inside his tent”.</a:t>
            </a:r>
          </a:p>
          <a:p>
            <a:pPr lvl="1"/>
            <a:r>
              <a:rPr lang="en-US" sz="2400" dirty="0"/>
              <a:t>Drunkenness causes us to lose our inhibitions, and our sense of shame</a:t>
            </a:r>
          </a:p>
        </p:txBody>
      </p:sp>
    </p:spTree>
    <p:extLst>
      <p:ext uri="{BB962C8B-B14F-4D97-AF65-F5344CB8AC3E}">
        <p14:creationId xmlns:p14="http://schemas.microsoft.com/office/powerpoint/2010/main" val="74557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C854-5EB0-4DA9-526E-145080C1E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1A7DD-CCE5-FA6F-6C2B-5BDCF1F5D4B3}"/>
              </a:ext>
            </a:extLst>
          </p:cNvPr>
          <p:cNvSpPr>
            <a:spLocks noGrp="1"/>
          </p:cNvSpPr>
          <p:nvPr>
            <p:ph type="title"/>
          </p:nvPr>
        </p:nvSpPr>
        <p:spPr>
          <a:xfrm>
            <a:off x="1640156" y="332010"/>
            <a:ext cx="10259744" cy="855412"/>
          </a:xfrm>
        </p:spPr>
        <p:txBody>
          <a:bodyPr>
            <a:noAutofit/>
          </a:bodyPr>
          <a:lstStyle/>
          <a:p>
            <a:r>
              <a:rPr lang="en-US" b="1" dirty="0"/>
              <a:t>Gen 9:22-23, The shame!</a:t>
            </a:r>
          </a:p>
        </p:txBody>
      </p:sp>
      <p:sp>
        <p:nvSpPr>
          <p:cNvPr id="12" name="Content Placeholder 2">
            <a:extLst>
              <a:ext uri="{FF2B5EF4-FFF2-40B4-BE49-F238E27FC236}">
                <a16:creationId xmlns:a16="http://schemas.microsoft.com/office/drawing/2014/main" id="{CB640680-90A4-0438-CB90-47EF4C18F2C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4B7B81B-4BF8-5427-C7DE-8F9AEC6B29B4}"/>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1004190-8E19-0662-CD35-FDAEC9139271}"/>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And Ham, the father of Canaan, </a:t>
            </a:r>
            <a:r>
              <a:rPr lang="en-US" sz="2600" b="1" i="1" u="sng" dirty="0"/>
              <a:t>saw</a:t>
            </a:r>
            <a:r>
              <a:rPr lang="en-US" sz="2600" b="1" i="1" dirty="0"/>
              <a:t> the nakedness of his father and </a:t>
            </a:r>
            <a:r>
              <a:rPr lang="en-US" sz="2600" b="1" i="1" u="sng" dirty="0"/>
              <a:t>told</a:t>
            </a:r>
            <a:r>
              <a:rPr lang="en-US" sz="2600" b="1" i="1" dirty="0"/>
              <a:t> his two brothers outside. 23 Then Shem and Japheth took a garment, laid it on both their shoulders, and walked backward and covered the nakedness of their father. Their faces were turned backward, and they did not see their father's nakedness. </a:t>
            </a:r>
          </a:p>
          <a:p>
            <a:r>
              <a:rPr lang="en-US" sz="2400" dirty="0"/>
              <a:t>The word “saw” (</a:t>
            </a:r>
            <a:r>
              <a:rPr lang="en-US" sz="2400" dirty="0" err="1"/>
              <a:t>raah</a:t>
            </a:r>
            <a:r>
              <a:rPr lang="en-US" sz="2400" dirty="0"/>
              <a:t>) indicates </a:t>
            </a:r>
            <a:r>
              <a:rPr lang="en-US" sz="2400" u="sng" dirty="0"/>
              <a:t>a pondering look</a:t>
            </a:r>
          </a:p>
          <a:p>
            <a:r>
              <a:rPr lang="en-US" sz="2400" dirty="0"/>
              <a:t>This is the second reference to Ham as the father of Canaan</a:t>
            </a:r>
          </a:p>
          <a:p>
            <a:pPr lvl="1"/>
            <a:r>
              <a:rPr lang="en-US" sz="2200" dirty="0"/>
              <a:t>See Genesis 9:18</a:t>
            </a:r>
          </a:p>
          <a:p>
            <a:r>
              <a:rPr lang="en-US" sz="2400" dirty="0"/>
              <a:t>and “told” (</a:t>
            </a:r>
            <a:r>
              <a:rPr lang="en-US" sz="2400" dirty="0" err="1"/>
              <a:t>nagad</a:t>
            </a:r>
            <a:r>
              <a:rPr lang="en-US" sz="2400" dirty="0"/>
              <a:t>) his brothers</a:t>
            </a:r>
          </a:p>
          <a:p>
            <a:pPr lvl="1"/>
            <a:r>
              <a:rPr lang="en-US" sz="2200" dirty="0"/>
              <a:t>This is to “declare to them conspicuously”.</a:t>
            </a:r>
          </a:p>
          <a:p>
            <a:pPr lvl="1"/>
            <a:r>
              <a:rPr lang="en-US" sz="2200" dirty="0"/>
              <a:t>He described to them what he saw with an air of satisfaction</a:t>
            </a:r>
          </a:p>
        </p:txBody>
      </p:sp>
    </p:spTree>
    <p:extLst>
      <p:ext uri="{BB962C8B-B14F-4D97-AF65-F5344CB8AC3E}">
        <p14:creationId xmlns:p14="http://schemas.microsoft.com/office/powerpoint/2010/main" val="315962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6762E-B121-A8D1-7DA1-FFC409BEF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2A69C-9FB5-879B-3FE3-9A89FDB837C3}"/>
              </a:ext>
            </a:extLst>
          </p:cNvPr>
          <p:cNvSpPr>
            <a:spLocks noGrp="1"/>
          </p:cNvSpPr>
          <p:nvPr>
            <p:ph type="title"/>
          </p:nvPr>
        </p:nvSpPr>
        <p:spPr>
          <a:xfrm>
            <a:off x="1640156" y="332010"/>
            <a:ext cx="10259744" cy="855412"/>
          </a:xfrm>
        </p:spPr>
        <p:txBody>
          <a:bodyPr>
            <a:noAutofit/>
          </a:bodyPr>
          <a:lstStyle/>
          <a:p>
            <a:r>
              <a:rPr lang="en-US" b="1" dirty="0"/>
              <a:t>The transgression!</a:t>
            </a:r>
          </a:p>
        </p:txBody>
      </p:sp>
      <p:sp>
        <p:nvSpPr>
          <p:cNvPr id="12" name="Content Placeholder 2">
            <a:extLst>
              <a:ext uri="{FF2B5EF4-FFF2-40B4-BE49-F238E27FC236}">
                <a16:creationId xmlns:a16="http://schemas.microsoft.com/office/drawing/2014/main" id="{D3B8EBA8-B918-D120-3536-D6375E6E470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B8B0B80-3CA8-0E7D-3DF2-E7F3F3C9735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0DA1849-5170-1CCB-DDBD-5A383041CE1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What he did was wrong!</a:t>
            </a:r>
          </a:p>
          <a:p>
            <a:pPr lvl="1"/>
            <a:r>
              <a:rPr lang="en-US" sz="2400" i="1" dirty="0"/>
              <a:t>Pro 10:12, Hatred stirs up strife, But love covers all transgressions.</a:t>
            </a:r>
          </a:p>
          <a:p>
            <a:pPr lvl="1"/>
            <a:r>
              <a:rPr lang="en-US" sz="2400" i="1" dirty="0"/>
              <a:t>Pro 17:9, He who conceals a transgression seeks love, But he who repeats a matter separates intimate friends.</a:t>
            </a:r>
          </a:p>
          <a:p>
            <a:pPr lvl="1"/>
            <a:r>
              <a:rPr lang="en-US" sz="2400" i="1" dirty="0"/>
              <a:t>1 Pet 4:8, Keep fervent in your love for one another, because love covers a multitude of sins.</a:t>
            </a:r>
          </a:p>
          <a:p>
            <a:r>
              <a:rPr lang="en-US" sz="2600" dirty="0"/>
              <a:t>Shem and Japheth do the right thing and cover their father, walking backward</a:t>
            </a:r>
          </a:p>
          <a:p>
            <a:pPr lvl="1"/>
            <a:r>
              <a:rPr lang="en-US" sz="2400" dirty="0"/>
              <a:t>QUESTION? Where does this shame of nakedness come from?</a:t>
            </a:r>
          </a:p>
          <a:p>
            <a:pPr lvl="1"/>
            <a:r>
              <a:rPr lang="en-US" sz="2400" dirty="0"/>
              <a:t>From the fall. </a:t>
            </a:r>
          </a:p>
          <a:p>
            <a:pPr lvl="1"/>
            <a:r>
              <a:rPr lang="en-US" sz="2400" dirty="0"/>
              <a:t>Sin takes advantage of our fallen minds and puts inappropriate thoughts in our head. Adam and Eve recognized this.</a:t>
            </a:r>
          </a:p>
        </p:txBody>
      </p:sp>
    </p:spTree>
    <p:extLst>
      <p:ext uri="{BB962C8B-B14F-4D97-AF65-F5344CB8AC3E}">
        <p14:creationId xmlns:p14="http://schemas.microsoft.com/office/powerpoint/2010/main" val="77592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7B4A8-A6FB-CEA8-A3B8-5C95ED0D0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B70CD-7A33-B046-EAF2-DBB68DA192C9}"/>
              </a:ext>
            </a:extLst>
          </p:cNvPr>
          <p:cNvSpPr>
            <a:spLocks noGrp="1"/>
          </p:cNvSpPr>
          <p:nvPr>
            <p:ph type="title"/>
          </p:nvPr>
        </p:nvSpPr>
        <p:spPr>
          <a:xfrm>
            <a:off x="1640156" y="332010"/>
            <a:ext cx="10259744" cy="855412"/>
          </a:xfrm>
        </p:spPr>
        <p:txBody>
          <a:bodyPr>
            <a:noAutofit/>
          </a:bodyPr>
          <a:lstStyle/>
          <a:p>
            <a:r>
              <a:rPr lang="en-US" b="1" dirty="0"/>
              <a:t>Gen 9:24-29</a:t>
            </a:r>
          </a:p>
        </p:txBody>
      </p:sp>
      <p:sp>
        <p:nvSpPr>
          <p:cNvPr id="12" name="Content Placeholder 2">
            <a:extLst>
              <a:ext uri="{FF2B5EF4-FFF2-40B4-BE49-F238E27FC236}">
                <a16:creationId xmlns:a16="http://schemas.microsoft.com/office/drawing/2014/main" id="{7CFEB7FF-5198-63A1-1545-8D38E3E74D5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A56877E-2FC2-23B3-7511-046E17870FB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62ABEF5-A786-A01C-70A0-9012608D0957}"/>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t>When Noah awoke from his wine, he knew what his youngest son had done to him. 25 So he said,</a:t>
            </a:r>
            <a:br>
              <a:rPr lang="en-US" sz="2400" i="1" dirty="0"/>
            </a:br>
            <a:r>
              <a:rPr lang="en-US" sz="2400" i="1" dirty="0"/>
              <a:t> 		“Cursed be Canaan; </a:t>
            </a:r>
            <a:br>
              <a:rPr lang="en-US" sz="2400" i="1" dirty="0"/>
            </a:br>
            <a:r>
              <a:rPr lang="en-US" sz="2400" i="1" dirty="0"/>
              <a:t>		A servant of servants</a:t>
            </a:r>
            <a:br>
              <a:rPr lang="en-US" sz="2400" i="1" dirty="0"/>
            </a:br>
            <a:r>
              <a:rPr lang="en-US" sz="2400" i="1" dirty="0"/>
              <a:t>		He shall be to his brothers.”</a:t>
            </a:r>
            <a:br>
              <a:rPr lang="en-US" sz="2400" i="1" dirty="0"/>
            </a:br>
            <a:r>
              <a:rPr lang="en-US" sz="2400" i="1" dirty="0"/>
              <a:t>		26 He also said,</a:t>
            </a:r>
            <a:br>
              <a:rPr lang="en-US" sz="2400" i="1" dirty="0"/>
            </a:br>
            <a:r>
              <a:rPr lang="en-US" sz="2400" i="1" dirty="0"/>
              <a:t>		“Blessed be the LORD,</a:t>
            </a:r>
            <a:br>
              <a:rPr lang="en-US" sz="2400" i="1" dirty="0"/>
            </a:br>
            <a:r>
              <a:rPr lang="en-US" sz="2400" i="1" dirty="0"/>
              <a:t>		The God of Shem;</a:t>
            </a:r>
            <a:br>
              <a:rPr lang="en-US" sz="2400" i="1" dirty="0"/>
            </a:br>
            <a:r>
              <a:rPr lang="en-US" sz="2400" i="1" dirty="0"/>
              <a:t>		And let Canaan be [b]his servant.</a:t>
            </a:r>
            <a:br>
              <a:rPr lang="en-US" sz="2400" i="1" dirty="0"/>
            </a:br>
            <a:r>
              <a:rPr lang="en-US" sz="2400" i="1" dirty="0"/>
              <a:t>		27 “May God enlarge Japheth,</a:t>
            </a:r>
            <a:br>
              <a:rPr lang="en-US" sz="2400" i="1" dirty="0"/>
            </a:br>
            <a:r>
              <a:rPr lang="en-US" sz="2400" i="1" dirty="0"/>
              <a:t>		And let him dwell in the tents of Shem;</a:t>
            </a:r>
            <a:br>
              <a:rPr lang="en-US" sz="2400" i="1" dirty="0"/>
            </a:br>
            <a:r>
              <a:rPr lang="en-US" sz="2400" i="1" dirty="0"/>
              <a:t>		And let Canaan be [c]his servant.”</a:t>
            </a:r>
          </a:p>
          <a:p>
            <a:r>
              <a:rPr lang="en-US" sz="2400" i="1" dirty="0"/>
              <a:t>28 Noah lived three hundred and fifty years after the flood. 29 So all the days of Noah were nine hundred and fifty years, and he died.</a:t>
            </a:r>
          </a:p>
        </p:txBody>
      </p:sp>
    </p:spTree>
    <p:extLst>
      <p:ext uri="{BB962C8B-B14F-4D97-AF65-F5344CB8AC3E}">
        <p14:creationId xmlns:p14="http://schemas.microsoft.com/office/powerpoint/2010/main" val="396710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C49F0-7224-2249-AFE3-26D5CFCA6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C00422-3050-59CC-38D1-8D472FA853C9}"/>
              </a:ext>
            </a:extLst>
          </p:cNvPr>
          <p:cNvSpPr>
            <a:spLocks noGrp="1"/>
          </p:cNvSpPr>
          <p:nvPr>
            <p:ph type="title"/>
          </p:nvPr>
        </p:nvSpPr>
        <p:spPr>
          <a:xfrm>
            <a:off x="1640156" y="332010"/>
            <a:ext cx="10259744" cy="855412"/>
          </a:xfrm>
        </p:spPr>
        <p:txBody>
          <a:bodyPr>
            <a:noAutofit/>
          </a:bodyPr>
          <a:lstStyle/>
          <a:p>
            <a:r>
              <a:rPr lang="en-US" b="1" dirty="0"/>
              <a:t>Noah Speaks!</a:t>
            </a:r>
          </a:p>
        </p:txBody>
      </p:sp>
      <p:sp>
        <p:nvSpPr>
          <p:cNvPr id="12" name="Content Placeholder 2">
            <a:extLst>
              <a:ext uri="{FF2B5EF4-FFF2-40B4-BE49-F238E27FC236}">
                <a16:creationId xmlns:a16="http://schemas.microsoft.com/office/drawing/2014/main" id="{B93FC660-EAEE-45AB-69B2-E1C7844CC60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8086C00-B07E-80AB-79F2-23117AD03E3A}"/>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85079E0-9AEB-D276-1B02-F21AEB94E1C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This is the first time in Scripture that Noah ever says anything! And the last!</a:t>
            </a:r>
          </a:p>
          <a:p>
            <a:r>
              <a:rPr lang="en-US" sz="2400" dirty="0"/>
              <a:t>Noah pronounces curses and blessings in Hebrew poetic form</a:t>
            </a:r>
          </a:p>
          <a:p>
            <a:pPr lvl="1"/>
            <a:r>
              <a:rPr lang="en-US" sz="2200" dirty="0"/>
              <a:t>Curses on Canaan, who will be servant to his brothers</a:t>
            </a:r>
          </a:p>
          <a:p>
            <a:pPr lvl="1"/>
            <a:r>
              <a:rPr lang="en-US" sz="2200" dirty="0"/>
              <a:t>God will later use Israel to bring judgment on Canaan</a:t>
            </a:r>
          </a:p>
          <a:p>
            <a:r>
              <a:rPr lang="en-US" sz="2400" dirty="0"/>
              <a:t>Blessings on Shem (Father of the Jews), and Japheth who will “dwell” with Shem</a:t>
            </a:r>
          </a:p>
          <a:p>
            <a:pPr lvl="1"/>
            <a:r>
              <a:rPr lang="en-US" sz="2200" dirty="0"/>
              <a:t>These people groups will “get along”, and Japheth will be enlarged</a:t>
            </a:r>
          </a:p>
          <a:p>
            <a:pPr lvl="1"/>
            <a:r>
              <a:rPr lang="en-US" sz="2200" dirty="0"/>
              <a:t>He curses Canaan, his grandson</a:t>
            </a:r>
          </a:p>
          <a:p>
            <a:pPr lvl="2"/>
            <a:r>
              <a:rPr lang="en-US" sz="2000" dirty="0"/>
              <a:t>We believe that Canaan was involved, because</a:t>
            </a:r>
          </a:p>
          <a:p>
            <a:pPr lvl="1"/>
            <a:r>
              <a:rPr lang="en-US" sz="2200" dirty="0"/>
              <a:t>He (Noah) knew what his (Ham’s) youngest son had done to him</a:t>
            </a:r>
          </a:p>
          <a:p>
            <a:pPr lvl="1"/>
            <a:r>
              <a:rPr lang="en-US" sz="2200" dirty="0"/>
              <a:t>QUESTION? What was done to him? Conspiracy theorists?</a:t>
            </a:r>
          </a:p>
        </p:txBody>
      </p:sp>
    </p:spTree>
    <p:extLst>
      <p:ext uri="{BB962C8B-B14F-4D97-AF65-F5344CB8AC3E}">
        <p14:creationId xmlns:p14="http://schemas.microsoft.com/office/powerpoint/2010/main" val="243078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4CC88-6107-F0BB-423B-767F412DA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8D8F3-CA42-8E62-DA08-51F775B21B80}"/>
              </a:ext>
            </a:extLst>
          </p:cNvPr>
          <p:cNvSpPr>
            <a:spLocks noGrp="1"/>
          </p:cNvSpPr>
          <p:nvPr>
            <p:ph type="title"/>
          </p:nvPr>
        </p:nvSpPr>
        <p:spPr>
          <a:xfrm>
            <a:off x="1640156" y="332010"/>
            <a:ext cx="10259744" cy="855412"/>
          </a:xfrm>
        </p:spPr>
        <p:txBody>
          <a:bodyPr>
            <a:noAutofit/>
          </a:bodyPr>
          <a:lstStyle/>
          <a:p>
            <a:r>
              <a:rPr lang="en-US" b="1" dirty="0"/>
              <a:t>The Curse on Canaan</a:t>
            </a:r>
          </a:p>
        </p:txBody>
      </p:sp>
      <p:sp>
        <p:nvSpPr>
          <p:cNvPr id="12" name="Content Placeholder 2">
            <a:extLst>
              <a:ext uri="{FF2B5EF4-FFF2-40B4-BE49-F238E27FC236}">
                <a16:creationId xmlns:a16="http://schemas.microsoft.com/office/drawing/2014/main" id="{4843F4F9-6195-25C6-3824-509BE4A308B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0C4D9BC-2060-56F8-E515-8A0D334ECA2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A53F101-5816-4EC9-7A5E-2A732ED242C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QUESTION? Was Ham guilty? Yes, of course</a:t>
            </a:r>
          </a:p>
          <a:p>
            <a:pPr lvl="1"/>
            <a:r>
              <a:rPr lang="en-US" sz="2400" dirty="0"/>
              <a:t>But it may be that Ham was justified by his faith, whereas Canaan was not</a:t>
            </a:r>
          </a:p>
          <a:p>
            <a:r>
              <a:rPr lang="en-US" sz="2600" dirty="0"/>
              <a:t>God does not curse his own</a:t>
            </a:r>
          </a:p>
          <a:p>
            <a:pPr lvl="1"/>
            <a:r>
              <a:rPr lang="en-US" sz="2400" i="1" dirty="0"/>
              <a:t>Num 23:8, “How shall I curse whom God has not cursed?</a:t>
            </a:r>
          </a:p>
          <a:p>
            <a:r>
              <a:rPr lang="en-US" sz="2600" dirty="0"/>
              <a:t>And how can I denounce whom the LORD has not denounced?</a:t>
            </a:r>
          </a:p>
          <a:p>
            <a:pPr lvl="1"/>
            <a:r>
              <a:rPr lang="en-US" sz="2400" i="1" dirty="0" err="1"/>
              <a:t>Psa</a:t>
            </a:r>
            <a:r>
              <a:rPr lang="en-US" sz="2400" i="1" dirty="0"/>
              <a:t> 32:1-2, How blessed is he whose transgression is forgiven, Whose sin is covered! 2 How blessed is the man to whom the LORD does not impute iniquity, And in whose spirit there is no deceit!</a:t>
            </a:r>
          </a:p>
        </p:txBody>
      </p:sp>
    </p:spTree>
    <p:extLst>
      <p:ext uri="{BB962C8B-B14F-4D97-AF65-F5344CB8AC3E}">
        <p14:creationId xmlns:p14="http://schemas.microsoft.com/office/powerpoint/2010/main" val="21013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96605-D805-3DB3-EBA0-89330D29A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83FFA-D8EC-5AFA-D4BF-1A8E1CA97047}"/>
              </a:ext>
            </a:extLst>
          </p:cNvPr>
          <p:cNvSpPr>
            <a:spLocks noGrp="1"/>
          </p:cNvSpPr>
          <p:nvPr>
            <p:ph type="title"/>
          </p:nvPr>
        </p:nvSpPr>
        <p:spPr>
          <a:xfrm>
            <a:off x="1640156" y="332010"/>
            <a:ext cx="10259744" cy="855412"/>
          </a:xfrm>
        </p:spPr>
        <p:txBody>
          <a:bodyPr>
            <a:noAutofit/>
          </a:bodyPr>
          <a:lstStyle/>
          <a:p>
            <a:r>
              <a:rPr lang="en-US" b="1" dirty="0"/>
              <a:t>The Curse of Ham?</a:t>
            </a:r>
          </a:p>
        </p:txBody>
      </p:sp>
      <p:sp>
        <p:nvSpPr>
          <p:cNvPr id="12" name="Content Placeholder 2">
            <a:extLst>
              <a:ext uri="{FF2B5EF4-FFF2-40B4-BE49-F238E27FC236}">
                <a16:creationId xmlns:a16="http://schemas.microsoft.com/office/drawing/2014/main" id="{ABC60471-6397-75F6-6A38-F9CB6518A6F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0ACABF0-47FA-1CA3-7FF9-5953236F077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3FB4125-0359-6257-DB48-4E2D0AC34D96}"/>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Many call this “the curse of Ham”</a:t>
            </a:r>
          </a:p>
          <a:p>
            <a:pPr lvl="1"/>
            <a:r>
              <a:rPr lang="en-US" sz="2400" dirty="0"/>
              <a:t>Ham was not cursed. There’s no biblical basis for “the curse of Ham”</a:t>
            </a:r>
          </a:p>
          <a:p>
            <a:pPr lvl="1"/>
            <a:r>
              <a:rPr lang="en-US" sz="2400" dirty="0"/>
              <a:t>“The curse of Ham” was used to justify the slave trade</a:t>
            </a:r>
          </a:p>
          <a:p>
            <a:r>
              <a:rPr lang="en-US" sz="2600" dirty="0"/>
              <a:t>Since descendants of Ham occupied Egypt, Libya, and Southern Nile</a:t>
            </a:r>
          </a:p>
          <a:p>
            <a:pPr lvl="1"/>
            <a:r>
              <a:rPr lang="en-US" sz="2400" dirty="0"/>
              <a:t>And, Cush, which means “black” settled in and around Ethiopia</a:t>
            </a:r>
          </a:p>
          <a:p>
            <a:pPr lvl="2"/>
            <a:r>
              <a:rPr lang="en-US" sz="2200" dirty="0"/>
              <a:t>“A servant of servants He shall be to his brothers”</a:t>
            </a:r>
          </a:p>
          <a:p>
            <a:r>
              <a:rPr lang="en-US" sz="2600" dirty="0"/>
              <a:t>Abraham, from Shem, came from Ur of the Chaldees, Southern Iraq</a:t>
            </a:r>
          </a:p>
          <a:p>
            <a:pPr lvl="1"/>
            <a:r>
              <a:rPr lang="en-US" sz="2400" dirty="0"/>
              <a:t>Descendants of Japheth, north to Turkey, west toward Europe</a:t>
            </a:r>
            <a:endParaRPr lang="en-US" sz="2200" i="1" dirty="0"/>
          </a:p>
        </p:txBody>
      </p:sp>
    </p:spTree>
    <p:extLst>
      <p:ext uri="{BB962C8B-B14F-4D97-AF65-F5344CB8AC3E}">
        <p14:creationId xmlns:p14="http://schemas.microsoft.com/office/powerpoint/2010/main" val="158544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2A42-2023-716E-8DD3-303A91D8A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64008-BCA8-28F3-EEEF-2E0B02993A7E}"/>
              </a:ext>
            </a:extLst>
          </p:cNvPr>
          <p:cNvSpPr>
            <a:spLocks noGrp="1"/>
          </p:cNvSpPr>
          <p:nvPr>
            <p:ph type="title"/>
          </p:nvPr>
        </p:nvSpPr>
        <p:spPr>
          <a:xfrm>
            <a:off x="1640156" y="332010"/>
            <a:ext cx="10259744" cy="855412"/>
          </a:xfrm>
        </p:spPr>
        <p:txBody>
          <a:bodyPr>
            <a:noAutofit/>
          </a:bodyPr>
          <a:lstStyle/>
          <a:p>
            <a:r>
              <a:rPr lang="en-US" b="1" dirty="0"/>
              <a:t>The Curse on Canaan</a:t>
            </a:r>
          </a:p>
        </p:txBody>
      </p:sp>
      <p:sp>
        <p:nvSpPr>
          <p:cNvPr id="12" name="Content Placeholder 2">
            <a:extLst>
              <a:ext uri="{FF2B5EF4-FFF2-40B4-BE49-F238E27FC236}">
                <a16:creationId xmlns:a16="http://schemas.microsoft.com/office/drawing/2014/main" id="{95BAE6B9-EE3C-A39E-C2A0-CEDAAF5AC7F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8B39E724-04EB-39B8-DF3D-1661C30FDAD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8893FA4-868A-99F1-20EC-404F3C3215C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Canaan is Ham’s youngest son (Gen 10:6)</a:t>
            </a:r>
          </a:p>
          <a:p>
            <a:r>
              <a:rPr lang="en-US" sz="2600" dirty="0"/>
              <a:t>The descendants of Canaan occupied Palestine</a:t>
            </a:r>
          </a:p>
          <a:p>
            <a:pPr lvl="1"/>
            <a:r>
              <a:rPr lang="en-US" sz="2400" dirty="0"/>
              <a:t>He is cursed by his grandfather, perhaps because he was already a rejector of God</a:t>
            </a:r>
          </a:p>
          <a:p>
            <a:pPr lvl="1"/>
            <a:r>
              <a:rPr lang="en-US" sz="2400" dirty="0"/>
              <a:t>His descendants later occupied the Holy Land before the Jews conquered it</a:t>
            </a:r>
          </a:p>
          <a:p>
            <a:pPr lvl="1"/>
            <a:r>
              <a:rPr lang="en-US" sz="2400" dirty="0"/>
              <a:t>Genesis was probably written by Moses during the 40-year wilderness wandering</a:t>
            </a:r>
          </a:p>
          <a:p>
            <a:pPr lvl="2"/>
            <a:r>
              <a:rPr lang="en-US" sz="2200" dirty="0"/>
              <a:t>Was this read to Israel? Why were they entitled to the land?</a:t>
            </a:r>
          </a:p>
          <a:p>
            <a:pPr lvl="2"/>
            <a:r>
              <a:rPr lang="en-US" sz="2200" i="1" dirty="0"/>
              <a:t>Deu 9:5, 5 Not because of your righteousness or the uprightness of your heart are you going in to possess their land, but because of the wickedness of these nations the Lord your God is driving them out from before you.</a:t>
            </a:r>
            <a:endParaRPr lang="en-US" sz="2000" i="1" dirty="0"/>
          </a:p>
        </p:txBody>
      </p:sp>
    </p:spTree>
    <p:extLst>
      <p:ext uri="{BB962C8B-B14F-4D97-AF65-F5344CB8AC3E}">
        <p14:creationId xmlns:p14="http://schemas.microsoft.com/office/powerpoint/2010/main" val="317965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5411-01A9-8A7B-25B5-FF30FB6608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276A2-F669-C5B3-85A3-C5C6114FD64F}"/>
              </a:ext>
            </a:extLst>
          </p:cNvPr>
          <p:cNvSpPr>
            <a:spLocks noGrp="1"/>
          </p:cNvSpPr>
          <p:nvPr>
            <p:ph type="title"/>
          </p:nvPr>
        </p:nvSpPr>
        <p:spPr>
          <a:xfrm>
            <a:off x="1640156" y="332010"/>
            <a:ext cx="10259744" cy="855412"/>
          </a:xfrm>
        </p:spPr>
        <p:txBody>
          <a:bodyPr>
            <a:noAutofit/>
          </a:bodyPr>
          <a:lstStyle/>
          <a:p>
            <a:r>
              <a:rPr lang="en-US" b="1" dirty="0"/>
              <a:t>Who are the Canaanites? Part 1</a:t>
            </a:r>
          </a:p>
        </p:txBody>
      </p:sp>
      <p:sp>
        <p:nvSpPr>
          <p:cNvPr id="12" name="Content Placeholder 2">
            <a:extLst>
              <a:ext uri="{FF2B5EF4-FFF2-40B4-BE49-F238E27FC236}">
                <a16:creationId xmlns:a16="http://schemas.microsoft.com/office/drawing/2014/main" id="{ED67FC92-874B-56C4-96A2-51213DA5B80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8E628538-D7A5-54E8-78F5-6F82391E7D9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F7B86B1-CABF-C4E0-0C29-9642B62F498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They are mentioned starting in Genesis 11, and appear throughout the OT</a:t>
            </a:r>
          </a:p>
          <a:p>
            <a:pPr lvl="1"/>
            <a:r>
              <a:rPr lang="en-US" sz="2400" dirty="0"/>
              <a:t>They were idolatrous, adulterous, lascivious, wicked people</a:t>
            </a:r>
          </a:p>
          <a:p>
            <a:pPr lvl="1"/>
            <a:r>
              <a:rPr lang="en-US" sz="2400" dirty="0"/>
              <a:t>Abraham forbids Isaac from taking a Canaanite wife</a:t>
            </a:r>
          </a:p>
          <a:p>
            <a:pPr lvl="1"/>
            <a:r>
              <a:rPr lang="en-US" sz="2400" i="1" dirty="0"/>
              <a:t>Gen 24:3-4, I will make you swear by the LORD, the God of heaven and the God of earth, that you shall not take a wife for my son from the daughters of the Canaanites, among whom I live, 4 but you will go to my country and to my relatives, and take a wife for my son Isaac.</a:t>
            </a:r>
          </a:p>
          <a:p>
            <a:r>
              <a:rPr lang="en-US" sz="2600" dirty="0"/>
              <a:t>Jacob’s daughter Dinah was raped by a Canaanite in Genesis 34.</a:t>
            </a:r>
          </a:p>
          <a:p>
            <a:pPr lvl="1"/>
            <a:r>
              <a:rPr lang="en-US" sz="2400" dirty="0"/>
              <a:t>Her brothers Simeon and Levi then killed every male and looted the city</a:t>
            </a:r>
            <a:endParaRPr lang="en-US" sz="1800" i="1" dirty="0"/>
          </a:p>
        </p:txBody>
      </p:sp>
    </p:spTree>
    <p:extLst>
      <p:ext uri="{BB962C8B-B14F-4D97-AF65-F5344CB8AC3E}">
        <p14:creationId xmlns:p14="http://schemas.microsoft.com/office/powerpoint/2010/main" val="204317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90685-F1A5-1B8C-0091-D5DF7127C2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B8240-EB15-EAAF-2413-CF51606C6469}"/>
              </a:ext>
            </a:extLst>
          </p:cNvPr>
          <p:cNvSpPr>
            <a:spLocks noGrp="1"/>
          </p:cNvSpPr>
          <p:nvPr>
            <p:ph type="title"/>
          </p:nvPr>
        </p:nvSpPr>
        <p:spPr>
          <a:xfrm>
            <a:off x="1640156" y="332010"/>
            <a:ext cx="10259744" cy="855412"/>
          </a:xfrm>
        </p:spPr>
        <p:txBody>
          <a:bodyPr>
            <a:noAutofit/>
          </a:bodyPr>
          <a:lstStyle/>
          <a:p>
            <a:r>
              <a:rPr lang="en-US" b="1" dirty="0"/>
              <a:t>Who are the Canaanites? Part 2</a:t>
            </a:r>
          </a:p>
        </p:txBody>
      </p:sp>
      <p:sp>
        <p:nvSpPr>
          <p:cNvPr id="12" name="Content Placeholder 2">
            <a:extLst>
              <a:ext uri="{FF2B5EF4-FFF2-40B4-BE49-F238E27FC236}">
                <a16:creationId xmlns:a16="http://schemas.microsoft.com/office/drawing/2014/main" id="{B504CEBB-1216-FD61-8D33-45D6B6052F5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33EB38D-A580-335B-8059-ADD01DE28F1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412FD50-7CDC-1874-14AF-E470E30F578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A couple of famous Canaanite cities are Sodom and …</a:t>
            </a:r>
          </a:p>
          <a:p>
            <a:pPr lvl="1"/>
            <a:r>
              <a:rPr lang="en-US" sz="2400" dirty="0"/>
              <a:t>We know what happened there!</a:t>
            </a:r>
          </a:p>
          <a:p>
            <a:pPr lvl="1"/>
            <a:r>
              <a:rPr lang="en-US" sz="2400" dirty="0"/>
              <a:t>Also, Jericho and Ai</a:t>
            </a:r>
          </a:p>
          <a:p>
            <a:r>
              <a:rPr lang="en-US" sz="2600" dirty="0"/>
              <a:t>A famous Canaanite was a giant Philistine named…</a:t>
            </a:r>
          </a:p>
          <a:p>
            <a:r>
              <a:rPr lang="en-US" sz="2600" dirty="0"/>
              <a:t>Another famous Canaanite was a harlot named…</a:t>
            </a:r>
          </a:p>
          <a:p>
            <a:pPr lvl="1"/>
            <a:r>
              <a:rPr lang="en-US" sz="2400" dirty="0"/>
              <a:t>Even cursed people can be redeemed!</a:t>
            </a:r>
          </a:p>
          <a:p>
            <a:r>
              <a:rPr lang="en-US" sz="2600" dirty="0"/>
              <a:t>In the Exodus, God promises to completely destroy them</a:t>
            </a:r>
          </a:p>
          <a:p>
            <a:pPr lvl="1"/>
            <a:r>
              <a:rPr lang="en-US" sz="2400" i="1" dirty="0"/>
              <a:t>Exo 23:23, My angel will go before you and bring you in to the land of the </a:t>
            </a:r>
            <a:r>
              <a:rPr lang="en-US" sz="2600" i="1" dirty="0"/>
              <a:t>Amorites, the Hittites, the Perizzites, the </a:t>
            </a:r>
            <a:r>
              <a:rPr lang="en-US" sz="2600" i="1" u="sng" dirty="0"/>
              <a:t>Canaanites</a:t>
            </a:r>
            <a:r>
              <a:rPr lang="en-US" sz="2600" i="1" dirty="0"/>
              <a:t>, the Hivites and the Jebusites; and I will </a:t>
            </a:r>
            <a:r>
              <a:rPr lang="en-US" sz="2600" i="1" u="sng" dirty="0"/>
              <a:t>completely destroy </a:t>
            </a:r>
            <a:r>
              <a:rPr lang="en-US" sz="2600" i="1" dirty="0"/>
              <a:t>them.</a:t>
            </a:r>
            <a:endParaRPr lang="en-US" sz="1800" i="1" dirty="0"/>
          </a:p>
        </p:txBody>
      </p:sp>
    </p:spTree>
    <p:extLst>
      <p:ext uri="{BB962C8B-B14F-4D97-AF65-F5344CB8AC3E}">
        <p14:creationId xmlns:p14="http://schemas.microsoft.com/office/powerpoint/2010/main" val="344415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7DB8B-299F-2E0A-F560-4F58FEC48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D64B1-217A-98E4-343E-5AF9CAC6C808}"/>
              </a:ext>
            </a:extLst>
          </p:cNvPr>
          <p:cNvSpPr>
            <a:spLocks noGrp="1"/>
          </p:cNvSpPr>
          <p:nvPr>
            <p:ph type="title"/>
          </p:nvPr>
        </p:nvSpPr>
        <p:spPr>
          <a:xfrm>
            <a:off x="1640156" y="332010"/>
            <a:ext cx="10259744" cy="855412"/>
          </a:xfrm>
        </p:spPr>
        <p:txBody>
          <a:bodyPr>
            <a:noAutofit/>
          </a:bodyPr>
          <a:lstStyle/>
          <a:p>
            <a:r>
              <a:rPr lang="en-US" b="1" dirty="0"/>
              <a:t>Who are the Canaanites? Part 3</a:t>
            </a:r>
          </a:p>
        </p:txBody>
      </p:sp>
      <p:sp>
        <p:nvSpPr>
          <p:cNvPr id="12" name="Content Placeholder 2">
            <a:extLst>
              <a:ext uri="{FF2B5EF4-FFF2-40B4-BE49-F238E27FC236}">
                <a16:creationId xmlns:a16="http://schemas.microsoft.com/office/drawing/2014/main" id="{7AF4A9B9-2397-463E-BF68-6B40D4B818A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88431DD-E629-6FD7-04EE-A822E2A3502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60C3F47-3DE9-BDE8-117D-45548D11EF4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600" i="1" dirty="0"/>
              <a:t>Num 21:3, The LORD heard the voice of Israel and delivered up the </a:t>
            </a:r>
            <a:r>
              <a:rPr lang="en-US" sz="2600" i="1" u="sng" dirty="0"/>
              <a:t>Canaanites</a:t>
            </a:r>
            <a:r>
              <a:rPr lang="en-US" sz="2600" i="1" dirty="0"/>
              <a:t>;vthen they utterly destroyed them and their cities. Thus the name of the place was called Hormah (devoted to destruction).</a:t>
            </a:r>
          </a:p>
          <a:p>
            <a:pPr lvl="1"/>
            <a:r>
              <a:rPr lang="en-US" sz="2600" i="1" dirty="0"/>
              <a:t>Deu 7:1-2, “When the LORD your God brings you into the land where you are entering to possess it, and clears away many nations before you, the Hittites and the </a:t>
            </a:r>
            <a:r>
              <a:rPr lang="en-US" sz="2600" i="1" dirty="0" err="1"/>
              <a:t>Girgashites</a:t>
            </a:r>
            <a:r>
              <a:rPr lang="en-US" sz="2600" i="1" dirty="0"/>
              <a:t> and the Amorites and the </a:t>
            </a:r>
            <a:r>
              <a:rPr lang="en-US" sz="2600" i="1" u="sng" dirty="0"/>
              <a:t>Canaanites</a:t>
            </a:r>
            <a:r>
              <a:rPr lang="en-US" sz="2600" i="1" dirty="0"/>
              <a:t> and the Perizzites and the Hivites and the Jebusites, seven nations greater and stronger than you, 2 and when the LORD your God delivers them before you and you defeat them, then you shall utterly destroy them. You shall make no covenant with them and show no favor to them.</a:t>
            </a:r>
          </a:p>
        </p:txBody>
      </p:sp>
    </p:spTree>
    <p:extLst>
      <p:ext uri="{BB962C8B-B14F-4D97-AF65-F5344CB8AC3E}">
        <p14:creationId xmlns:p14="http://schemas.microsoft.com/office/powerpoint/2010/main" val="356212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F053C-7B2B-5A06-1856-8E5407BDC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40F78-8870-4E69-CFB2-CCEA59FC3EF7}"/>
              </a:ext>
            </a:extLst>
          </p:cNvPr>
          <p:cNvSpPr>
            <a:spLocks noGrp="1"/>
          </p:cNvSpPr>
          <p:nvPr>
            <p:ph type="title"/>
          </p:nvPr>
        </p:nvSpPr>
        <p:spPr>
          <a:xfrm>
            <a:off x="1640156" y="332010"/>
            <a:ext cx="10259744" cy="855412"/>
          </a:xfrm>
        </p:spPr>
        <p:txBody>
          <a:bodyPr>
            <a:noAutofit/>
          </a:bodyPr>
          <a:lstStyle/>
          <a:p>
            <a:r>
              <a:rPr lang="en-US" b="1" dirty="0"/>
              <a:t>Who are the Canaanites? Part 4</a:t>
            </a:r>
          </a:p>
        </p:txBody>
      </p:sp>
      <p:sp>
        <p:nvSpPr>
          <p:cNvPr id="12" name="Content Placeholder 2">
            <a:extLst>
              <a:ext uri="{FF2B5EF4-FFF2-40B4-BE49-F238E27FC236}">
                <a16:creationId xmlns:a16="http://schemas.microsoft.com/office/drawing/2014/main" id="{8DB41F2A-078A-4C12-9424-0E1A09AEB41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8ED127E-545F-34C4-2436-E76B1D877BD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90BE010-344C-9148-DBFE-7051F236DC7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i="1" dirty="0"/>
              <a:t>But Israel </a:t>
            </a:r>
            <a:r>
              <a:rPr lang="en-US" sz="2600" i="1" u="sng" dirty="0"/>
              <a:t>did not </a:t>
            </a:r>
            <a:r>
              <a:rPr lang="en-US" sz="2600" i="1" dirty="0"/>
              <a:t>completely drive them out</a:t>
            </a:r>
          </a:p>
          <a:p>
            <a:pPr lvl="1"/>
            <a:r>
              <a:rPr lang="en-US" sz="2400" i="1" dirty="0"/>
              <a:t>So they became slaves of Israel</a:t>
            </a:r>
          </a:p>
          <a:p>
            <a:pPr lvl="2"/>
            <a:r>
              <a:rPr lang="en-US" sz="2200" i="1" dirty="0"/>
              <a:t>Josh 16:10, But they did not drive out the Canaanites who lived in Gezer, so the Canaanites live in the midst of Ephraim to this day, and they became forced  laborers.</a:t>
            </a:r>
          </a:p>
          <a:p>
            <a:r>
              <a:rPr lang="en-US" sz="2600" i="1" dirty="0"/>
              <a:t>Judges is filled with references to skirmishes with Canaanites,</a:t>
            </a:r>
          </a:p>
          <a:p>
            <a:pPr lvl="2"/>
            <a:r>
              <a:rPr lang="en-US" sz="2400" i="1" dirty="0"/>
              <a:t>Ezra recounts problems with intermarriages, and calls for national repentance</a:t>
            </a:r>
          </a:p>
          <a:p>
            <a:pPr lvl="2"/>
            <a:r>
              <a:rPr lang="en-US" sz="2400" i="1" dirty="0"/>
              <a:t>Then, the CANAANITES DISAPPEAR from biblical history around 500 BC</a:t>
            </a:r>
          </a:p>
          <a:p>
            <a:r>
              <a:rPr lang="en-US" sz="2400" i="1" dirty="0"/>
              <a:t>About 1,800 years after Noah’s curse on Canaan God wiped out the entire culture!</a:t>
            </a:r>
          </a:p>
        </p:txBody>
      </p:sp>
    </p:spTree>
    <p:extLst>
      <p:ext uri="{BB962C8B-B14F-4D97-AF65-F5344CB8AC3E}">
        <p14:creationId xmlns:p14="http://schemas.microsoft.com/office/powerpoint/2010/main" val="68731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8A33-B1AB-8920-B506-997D39242E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28194-33EE-3109-AF8B-9D35359D3ABB}"/>
              </a:ext>
            </a:extLst>
          </p:cNvPr>
          <p:cNvSpPr>
            <a:spLocks noGrp="1"/>
          </p:cNvSpPr>
          <p:nvPr>
            <p:ph type="title"/>
          </p:nvPr>
        </p:nvSpPr>
        <p:spPr>
          <a:xfrm>
            <a:off x="1640156" y="332010"/>
            <a:ext cx="10259744" cy="855412"/>
          </a:xfrm>
        </p:spPr>
        <p:txBody>
          <a:bodyPr>
            <a:noAutofit/>
          </a:bodyPr>
          <a:lstStyle/>
          <a:p>
            <a:r>
              <a:rPr lang="en-US" b="1" dirty="0"/>
              <a:t>Who are the Canaanites? Part 5</a:t>
            </a:r>
          </a:p>
        </p:txBody>
      </p:sp>
      <p:sp>
        <p:nvSpPr>
          <p:cNvPr id="12" name="Content Placeholder 2">
            <a:extLst>
              <a:ext uri="{FF2B5EF4-FFF2-40B4-BE49-F238E27FC236}">
                <a16:creationId xmlns:a16="http://schemas.microsoft.com/office/drawing/2014/main" id="{31526109-D509-ADF1-EF98-291DAF0CEF9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D9A470D-824D-43CE-F7EB-851C4AA14FE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2FD0B27-BF7E-5DA4-5AEE-E7FF916A4B28}"/>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 Modern genetic studies claim to have found a close correlation between supposed Canaanite skeletal remains, with people living in modern-day Lebanon</a:t>
            </a:r>
          </a:p>
          <a:p>
            <a:pPr lvl="1"/>
            <a:r>
              <a:rPr lang="en-US" sz="2400" dirty="0"/>
              <a:t>But as a people-group and culture the Canaanites are gone.</a:t>
            </a:r>
          </a:p>
          <a:p>
            <a:pPr lvl="2"/>
            <a:r>
              <a:rPr lang="en-US" sz="2200" dirty="0"/>
              <a:t>As are, “the Hittites and the </a:t>
            </a:r>
            <a:r>
              <a:rPr lang="en-US" sz="2200" dirty="0" err="1"/>
              <a:t>Girgashites</a:t>
            </a:r>
            <a:r>
              <a:rPr lang="en-US" sz="2200" dirty="0"/>
              <a:t> and the Amorites and the </a:t>
            </a:r>
            <a:r>
              <a:rPr lang="en-US" sz="2400" dirty="0"/>
              <a:t>Canaanites and the Perizzites and the Hivites and the Jebusites, seven nations greater and stronger than you”</a:t>
            </a:r>
          </a:p>
          <a:p>
            <a:pPr lvl="1"/>
            <a:r>
              <a:rPr lang="en-US" sz="2400" dirty="0"/>
              <a:t>All of them ethnic groups descended from Canaan</a:t>
            </a:r>
          </a:p>
          <a:p>
            <a:r>
              <a:rPr lang="en-US" sz="2400" dirty="0"/>
              <a:t>Then Noah lived 350 years after the flood and the days of Noah were? </a:t>
            </a:r>
          </a:p>
          <a:p>
            <a:pPr lvl="1"/>
            <a:r>
              <a:rPr lang="en-US" sz="2200" dirty="0"/>
              <a:t>950</a:t>
            </a:r>
          </a:p>
          <a:p>
            <a:r>
              <a:rPr lang="en-US" sz="2400" dirty="0"/>
              <a:t>Noah knew Methuselah, who knew Adam!</a:t>
            </a:r>
          </a:p>
          <a:p>
            <a:r>
              <a:rPr lang="en-US" sz="2400" dirty="0"/>
              <a:t>Noah was still alive when Abraham was born!</a:t>
            </a:r>
          </a:p>
        </p:txBody>
      </p:sp>
    </p:spTree>
    <p:extLst>
      <p:ext uri="{BB962C8B-B14F-4D97-AF65-F5344CB8AC3E}">
        <p14:creationId xmlns:p14="http://schemas.microsoft.com/office/powerpoint/2010/main" val="108163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B71EA-D397-B173-ADD6-2B1E77E48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23EBB-E8B0-00A5-BEC3-DE187C13E2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2D64DC3-7149-27BD-5CC9-1F222D290CE0}"/>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3C67434B-4403-0CAF-51F6-E635BB4D0E3A}"/>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186D1774-1B36-435C-3751-5E820CD5046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10</a:t>
            </a:r>
          </a:p>
        </p:txBody>
      </p:sp>
      <p:sp>
        <p:nvSpPr>
          <p:cNvPr id="6" name="TextBox 5">
            <a:extLst>
              <a:ext uri="{FF2B5EF4-FFF2-40B4-BE49-F238E27FC236}">
                <a16:creationId xmlns:a16="http://schemas.microsoft.com/office/drawing/2014/main" id="{CB064EC8-AFF9-F609-6B2A-E55CDC36B21A}"/>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10</a:t>
            </a:r>
          </a:p>
        </p:txBody>
      </p:sp>
      <p:pic>
        <p:nvPicPr>
          <p:cNvPr id="9" name="Graphic 8" descr="Bamboo with solid fill">
            <a:hlinkClick r:id="rId4"/>
            <a:extLst>
              <a:ext uri="{FF2B5EF4-FFF2-40B4-BE49-F238E27FC236}">
                <a16:creationId xmlns:a16="http://schemas.microsoft.com/office/drawing/2014/main" id="{B12223E4-CF10-A881-DC9C-3C392FA0DD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369599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3EA1F-865F-EE4C-763A-EDA786E78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48FF1-1322-F50E-FD5F-93F6561AFF21}"/>
              </a:ext>
            </a:extLst>
          </p:cNvPr>
          <p:cNvSpPr>
            <a:spLocks noGrp="1"/>
          </p:cNvSpPr>
          <p:nvPr>
            <p:ph type="title"/>
          </p:nvPr>
        </p:nvSpPr>
        <p:spPr>
          <a:xfrm>
            <a:off x="1640156" y="332010"/>
            <a:ext cx="10259744" cy="855412"/>
          </a:xfrm>
        </p:spPr>
        <p:txBody>
          <a:bodyPr>
            <a:noAutofit/>
          </a:bodyPr>
          <a:lstStyle/>
          <a:p>
            <a:r>
              <a:rPr lang="en-US" b="1" dirty="0"/>
              <a:t>Ancestry</a:t>
            </a:r>
          </a:p>
        </p:txBody>
      </p:sp>
      <p:sp>
        <p:nvSpPr>
          <p:cNvPr id="12" name="Content Placeholder 2">
            <a:extLst>
              <a:ext uri="{FF2B5EF4-FFF2-40B4-BE49-F238E27FC236}">
                <a16:creationId xmlns:a16="http://schemas.microsoft.com/office/drawing/2014/main" id="{EFDD824C-BA3E-6306-FFFB-4DA87EA247C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FBE6D86-B948-D17B-9B12-F42F600EA42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21B2C65-8B4C-2128-60AD-688EC5E3233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QUESTION? Why are people so interested in knowing their genealogy?</a:t>
            </a:r>
          </a:p>
          <a:p>
            <a:pPr lvl="1"/>
            <a:r>
              <a:rPr lang="en-US" sz="2400" dirty="0" err="1"/>
              <a:t>Ancestry.com</a:t>
            </a:r>
            <a:r>
              <a:rPr lang="en-US" sz="2400" dirty="0"/>
              <a:t>, has been around over 40 years</a:t>
            </a:r>
          </a:p>
          <a:p>
            <a:pPr lvl="2"/>
            <a:r>
              <a:rPr lang="en-US" sz="2200" dirty="0"/>
              <a:t>Over 1 billion in revenue</a:t>
            </a:r>
          </a:p>
          <a:p>
            <a:pPr lvl="2"/>
            <a:r>
              <a:rPr lang="en-US" sz="2200" dirty="0"/>
              <a:t>23 million customers</a:t>
            </a:r>
          </a:p>
          <a:p>
            <a:pPr lvl="1"/>
            <a:r>
              <a:rPr lang="en-US" sz="2400" dirty="0"/>
              <a:t>23andMe.com, been around </a:t>
            </a:r>
            <a:r>
              <a:rPr lang="en-US" sz="2600" dirty="0"/>
              <a:t>almost 20 years</a:t>
            </a:r>
          </a:p>
          <a:p>
            <a:pPr lvl="2"/>
            <a:r>
              <a:rPr lang="en-US" sz="2200" dirty="0"/>
              <a:t>280 million revenue</a:t>
            </a:r>
          </a:p>
          <a:p>
            <a:pPr lvl="2"/>
            <a:r>
              <a:rPr lang="en-US" sz="2200" dirty="0"/>
              <a:t>12.8 million customers</a:t>
            </a:r>
          </a:p>
          <a:p>
            <a:pPr lvl="2"/>
            <a:r>
              <a:rPr lang="en-US" sz="2200" dirty="0"/>
              <a:t>Just last week they filed Chapter 11. Should we delete our data?</a:t>
            </a:r>
          </a:p>
          <a:p>
            <a:r>
              <a:rPr lang="en-US" sz="2600" dirty="0"/>
              <a:t>These services also use heuristics to determine your genetic risk for certain diseases</a:t>
            </a:r>
            <a:endParaRPr lang="en-US" sz="2400" dirty="0"/>
          </a:p>
        </p:txBody>
      </p:sp>
    </p:spTree>
    <p:extLst>
      <p:ext uri="{BB962C8B-B14F-4D97-AF65-F5344CB8AC3E}">
        <p14:creationId xmlns:p14="http://schemas.microsoft.com/office/powerpoint/2010/main" val="27787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BDA74-7785-D330-4E3A-613535F453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864B-6CE9-E2C3-68C1-3F65C327E1F9}"/>
              </a:ext>
            </a:extLst>
          </p:cNvPr>
          <p:cNvSpPr>
            <a:spLocks noGrp="1"/>
          </p:cNvSpPr>
          <p:nvPr>
            <p:ph type="title"/>
          </p:nvPr>
        </p:nvSpPr>
        <p:spPr>
          <a:xfrm>
            <a:off x="1640156" y="332010"/>
            <a:ext cx="10259744" cy="855412"/>
          </a:xfrm>
        </p:spPr>
        <p:txBody>
          <a:bodyPr>
            <a:noAutofit/>
          </a:bodyPr>
          <a:lstStyle/>
          <a:p>
            <a:r>
              <a:rPr lang="en-US" b="1" dirty="0"/>
              <a:t>Do we really want to know our ancestors?</a:t>
            </a:r>
          </a:p>
        </p:txBody>
      </p:sp>
      <p:sp>
        <p:nvSpPr>
          <p:cNvPr id="12" name="Content Placeholder 2">
            <a:extLst>
              <a:ext uri="{FF2B5EF4-FFF2-40B4-BE49-F238E27FC236}">
                <a16:creationId xmlns:a16="http://schemas.microsoft.com/office/drawing/2014/main" id="{F1DCD8C3-606A-43E7-68B2-CEEBC8CD364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D539E80-7C5F-6317-A7D4-66298FC698C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0E557A6-89CD-94BC-6F5A-5AB11CC7E80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Studying our ancestors can be interesting, but it can also be scary</a:t>
            </a:r>
          </a:p>
          <a:p>
            <a:pPr lvl="1"/>
            <a:r>
              <a:rPr lang="en-US" sz="2400" dirty="0"/>
              <a:t>My mom used to say we were related to Annie Oakley</a:t>
            </a:r>
          </a:p>
          <a:p>
            <a:pPr lvl="1"/>
            <a:r>
              <a:rPr lang="en-US" sz="2400" dirty="0"/>
              <a:t>My great-great grandparents arrived New York at Ellis Island </a:t>
            </a:r>
          </a:p>
          <a:p>
            <a:pPr lvl="1"/>
            <a:r>
              <a:rPr lang="en-US" sz="2600" dirty="0"/>
              <a:t>My brother did his 23andme and found out he is small percentage Ashkenazi Jew</a:t>
            </a:r>
          </a:p>
          <a:p>
            <a:r>
              <a:rPr lang="en-US" sz="2600" dirty="0"/>
              <a:t>QUESTION? What’s an Ashkenazi Jew? </a:t>
            </a:r>
          </a:p>
          <a:p>
            <a:pPr lvl="1"/>
            <a:r>
              <a:rPr lang="en-US" sz="2200" dirty="0"/>
              <a:t>Jews who fled to the land of Ashkenaz from the Holy Land during the Muslim invasion</a:t>
            </a:r>
          </a:p>
          <a:p>
            <a:pPr lvl="1"/>
            <a:r>
              <a:rPr lang="en-US" sz="2400" dirty="0"/>
              <a:t>Where is Ashkenaz? Mostly Germany, but also Europe</a:t>
            </a:r>
          </a:p>
          <a:p>
            <a:r>
              <a:rPr lang="en-US" sz="2600" dirty="0"/>
              <a:t>What if we do the research and find out we are related to a famous serial killer? </a:t>
            </a:r>
            <a:r>
              <a:rPr lang="en-US" sz="2400" dirty="0"/>
              <a:t>Does our ancestry really matter?</a:t>
            </a:r>
            <a:endParaRPr lang="en-US" sz="2200" dirty="0"/>
          </a:p>
        </p:txBody>
      </p:sp>
    </p:spTree>
    <p:extLst>
      <p:ext uri="{BB962C8B-B14F-4D97-AF65-F5344CB8AC3E}">
        <p14:creationId xmlns:p14="http://schemas.microsoft.com/office/powerpoint/2010/main" val="135414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F353-6D4A-CAF6-4D7D-893D2F3C3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CFE8B-B63E-6656-4D1B-9A10A247121E}"/>
              </a:ext>
            </a:extLst>
          </p:cNvPr>
          <p:cNvSpPr>
            <a:spLocks noGrp="1"/>
          </p:cNvSpPr>
          <p:nvPr>
            <p:ph type="title"/>
          </p:nvPr>
        </p:nvSpPr>
        <p:spPr>
          <a:xfrm>
            <a:off x="1640156" y="332010"/>
            <a:ext cx="10259744" cy="855412"/>
          </a:xfrm>
        </p:spPr>
        <p:txBody>
          <a:bodyPr>
            <a:noAutofit/>
          </a:bodyPr>
          <a:lstStyle/>
          <a:p>
            <a:r>
              <a:rPr lang="en-US" b="1" dirty="0"/>
              <a:t>The Table of Nations, Part 1</a:t>
            </a:r>
          </a:p>
        </p:txBody>
      </p:sp>
      <p:sp>
        <p:nvSpPr>
          <p:cNvPr id="12" name="Content Placeholder 2">
            <a:extLst>
              <a:ext uri="{FF2B5EF4-FFF2-40B4-BE49-F238E27FC236}">
                <a16:creationId xmlns:a16="http://schemas.microsoft.com/office/drawing/2014/main" id="{57A2053A-FCCC-0659-B713-E3B87D23B20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7F1CF38-34EB-FE20-9BD8-9729985442B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35E03711-CB67-73C0-78EC-8B8C1FF360DE}"/>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For certain, all of us come from Shem, Ham or Japheth, from Noah, and from Adam</a:t>
            </a:r>
          </a:p>
          <a:p>
            <a:pPr lvl="1"/>
            <a:r>
              <a:rPr lang="en-US" sz="2400" dirty="0"/>
              <a:t>Chapter 10 can be fascinating or boring</a:t>
            </a:r>
          </a:p>
          <a:p>
            <a:pPr lvl="2"/>
            <a:r>
              <a:rPr lang="en-US" sz="2200" dirty="0"/>
              <a:t>It really depends on how we look at it</a:t>
            </a:r>
          </a:p>
          <a:p>
            <a:r>
              <a:rPr lang="en-US" sz="2600" dirty="0"/>
              <a:t>A read through Genesis 10, without knowing what all the names mean is BORING!</a:t>
            </a:r>
          </a:p>
          <a:p>
            <a:pPr lvl="1"/>
            <a:r>
              <a:rPr lang="en-US" sz="2400" dirty="0"/>
              <a:t>This chapter is known as the Table of Nations</a:t>
            </a:r>
          </a:p>
          <a:p>
            <a:pPr lvl="1"/>
            <a:r>
              <a:rPr lang="en-US" sz="2400" dirty="0"/>
              <a:t>There is NO record, other than the bible, for these early generations</a:t>
            </a:r>
          </a:p>
          <a:p>
            <a:r>
              <a:rPr lang="en-US" sz="2600" dirty="0"/>
              <a:t>God put this chapter in Genesis for a reason!</a:t>
            </a:r>
          </a:p>
          <a:p>
            <a:pPr lvl="1"/>
            <a:r>
              <a:rPr lang="en-US" sz="2400" dirty="0"/>
              <a:t>He wants us to know something!</a:t>
            </a:r>
          </a:p>
        </p:txBody>
      </p:sp>
    </p:spTree>
    <p:extLst>
      <p:ext uri="{BB962C8B-B14F-4D97-AF65-F5344CB8AC3E}">
        <p14:creationId xmlns:p14="http://schemas.microsoft.com/office/powerpoint/2010/main" val="290661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A8ACB-91D9-C2A2-F206-8F9E3B235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C4C3AF-7AB3-AB2B-A5D2-B688F1680375}"/>
              </a:ext>
            </a:extLst>
          </p:cNvPr>
          <p:cNvSpPr>
            <a:spLocks noGrp="1"/>
          </p:cNvSpPr>
          <p:nvPr>
            <p:ph type="title"/>
          </p:nvPr>
        </p:nvSpPr>
        <p:spPr>
          <a:xfrm>
            <a:off x="1640156" y="332010"/>
            <a:ext cx="10259744" cy="855412"/>
          </a:xfrm>
        </p:spPr>
        <p:txBody>
          <a:bodyPr>
            <a:noAutofit/>
          </a:bodyPr>
          <a:lstStyle/>
          <a:p>
            <a:r>
              <a:rPr lang="en-US" b="1" dirty="0"/>
              <a:t>The Table of Nations, Part 2</a:t>
            </a:r>
          </a:p>
        </p:txBody>
      </p:sp>
      <p:sp>
        <p:nvSpPr>
          <p:cNvPr id="12" name="Content Placeholder 2">
            <a:extLst>
              <a:ext uri="{FF2B5EF4-FFF2-40B4-BE49-F238E27FC236}">
                <a16:creationId xmlns:a16="http://schemas.microsoft.com/office/drawing/2014/main" id="{62C44DC8-9763-B730-35F5-5C8E89DC3DD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7850EBB-5142-B65D-B90B-B4D128ABB73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2112B81-64D7-814E-39B5-CE5B3C1B22FD}"/>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Knowing the offspring of these patriarchs, we can:</a:t>
            </a:r>
          </a:p>
          <a:p>
            <a:pPr lvl="1"/>
            <a:r>
              <a:rPr lang="en-US" sz="2400" dirty="0"/>
              <a:t>Understand early human history</a:t>
            </a:r>
          </a:p>
          <a:p>
            <a:pPr lvl="1"/>
            <a:r>
              <a:rPr lang="en-US" sz="2400" dirty="0"/>
              <a:t>Trace to spread of mankind by relating names to places and nations</a:t>
            </a:r>
          </a:p>
          <a:p>
            <a:pPr lvl="1"/>
            <a:r>
              <a:rPr lang="en-US" sz="2400" dirty="0"/>
              <a:t>Understand God’s sovereign involvement with mankind</a:t>
            </a:r>
          </a:p>
          <a:p>
            <a:pPr lvl="1"/>
            <a:r>
              <a:rPr lang="en-US" sz="2400" dirty="0"/>
              <a:t>See ancestry of the Nation of Israel, and the promised Messiah</a:t>
            </a:r>
          </a:p>
          <a:p>
            <a:r>
              <a:rPr lang="en-US" sz="2400" dirty="0"/>
              <a:t>The main point of this chapter is to explain the origin of peoples and nations (70 in total)</a:t>
            </a:r>
          </a:p>
          <a:p>
            <a:pPr lvl="1"/>
            <a:r>
              <a:rPr lang="en-US" sz="2200" dirty="0"/>
              <a:t>God said, be fruitful and multiply</a:t>
            </a:r>
          </a:p>
          <a:p>
            <a:pPr lvl="1"/>
            <a:r>
              <a:rPr lang="en-US" sz="2200" dirty="0"/>
              <a:t>But it is also to explain Abraham, his ancestry, and the pathway to Messiah</a:t>
            </a:r>
          </a:p>
          <a:p>
            <a:pPr lvl="1"/>
            <a:r>
              <a:rPr lang="en-US" sz="2200" dirty="0"/>
              <a:t>For this reason, the sons of Noah are addressed in reverse order, leaving Shem LAST</a:t>
            </a:r>
          </a:p>
        </p:txBody>
      </p:sp>
    </p:spTree>
    <p:extLst>
      <p:ext uri="{BB962C8B-B14F-4D97-AF65-F5344CB8AC3E}">
        <p14:creationId xmlns:p14="http://schemas.microsoft.com/office/powerpoint/2010/main" val="10502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92718-AF5B-D967-985F-A7F50A48C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F9DF0B-6AF7-B1FD-C301-7DC991A48C64}"/>
              </a:ext>
            </a:extLst>
          </p:cNvPr>
          <p:cNvSpPr>
            <a:spLocks noGrp="1"/>
          </p:cNvSpPr>
          <p:nvPr>
            <p:ph type="title"/>
          </p:nvPr>
        </p:nvSpPr>
        <p:spPr>
          <a:xfrm>
            <a:off x="1640156" y="332010"/>
            <a:ext cx="10259744" cy="855412"/>
          </a:xfrm>
        </p:spPr>
        <p:txBody>
          <a:bodyPr>
            <a:noAutofit/>
          </a:bodyPr>
          <a:lstStyle/>
          <a:p>
            <a:r>
              <a:rPr lang="en-US" b="1" dirty="0"/>
              <a:t>The Table of Nations, Part 3</a:t>
            </a:r>
          </a:p>
        </p:txBody>
      </p:sp>
      <p:sp>
        <p:nvSpPr>
          <p:cNvPr id="12" name="Content Placeholder 2">
            <a:extLst>
              <a:ext uri="{FF2B5EF4-FFF2-40B4-BE49-F238E27FC236}">
                <a16:creationId xmlns:a16="http://schemas.microsoft.com/office/drawing/2014/main" id="{8978D4CE-8EE3-B024-031D-109ABAE9E8C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FE24DDC-EF8A-2E0D-1B57-4940EDFC71E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4CAFB294-35CA-3B5A-10EA-C13E85A9514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All of the nations descended from the three sons of Noah were wicked and idolatrous, not knowing or recognizing the true God.</a:t>
            </a:r>
          </a:p>
          <a:p>
            <a:r>
              <a:rPr lang="en-US" sz="2400" dirty="0"/>
              <a:t>Even though their parents and great-grandparents could explain to them first-hand the account of the flood, the reason for the flood, the result of the flood. No one cared.</a:t>
            </a:r>
          </a:p>
          <a:p>
            <a:r>
              <a:rPr lang="en-US" sz="2200" dirty="0"/>
              <a:t>Every once-in-a-while a righteous man pops up here and there:</a:t>
            </a:r>
          </a:p>
          <a:p>
            <a:pPr lvl="1"/>
            <a:r>
              <a:rPr lang="en-US" sz="2000" dirty="0"/>
              <a:t>Enoch</a:t>
            </a:r>
          </a:p>
          <a:p>
            <a:pPr lvl="1"/>
            <a:r>
              <a:rPr lang="en-US" sz="2000" dirty="0"/>
              <a:t>Noah</a:t>
            </a:r>
          </a:p>
          <a:p>
            <a:pPr lvl="1"/>
            <a:r>
              <a:rPr lang="en-US" sz="2000" dirty="0"/>
              <a:t>Job</a:t>
            </a:r>
          </a:p>
          <a:p>
            <a:pPr lvl="1"/>
            <a:r>
              <a:rPr lang="en-US" sz="2000" dirty="0"/>
              <a:t>Zacharias, in the NT</a:t>
            </a:r>
          </a:p>
          <a:p>
            <a:r>
              <a:rPr lang="en-US" sz="2200" dirty="0"/>
              <a:t>Apart from these rare instances what we see is the general decline of the human race.</a:t>
            </a:r>
          </a:p>
          <a:p>
            <a:pPr lvl="1"/>
            <a:r>
              <a:rPr lang="en-US" sz="2000" dirty="0"/>
              <a:t>Even the religious elite in Israel were “a brood of vipers”</a:t>
            </a:r>
          </a:p>
        </p:txBody>
      </p:sp>
    </p:spTree>
    <p:extLst>
      <p:ext uri="{BB962C8B-B14F-4D97-AF65-F5344CB8AC3E}">
        <p14:creationId xmlns:p14="http://schemas.microsoft.com/office/powerpoint/2010/main" val="227903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0E8C-25B4-7F59-5AFA-221CC67C9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38163-85F7-1471-7456-A624F2EBA94B}"/>
              </a:ext>
            </a:extLst>
          </p:cNvPr>
          <p:cNvSpPr>
            <a:spLocks noGrp="1"/>
          </p:cNvSpPr>
          <p:nvPr>
            <p:ph type="title"/>
          </p:nvPr>
        </p:nvSpPr>
        <p:spPr>
          <a:xfrm>
            <a:off x="1640156" y="332010"/>
            <a:ext cx="10259744" cy="855412"/>
          </a:xfrm>
        </p:spPr>
        <p:txBody>
          <a:bodyPr>
            <a:noAutofit/>
          </a:bodyPr>
          <a:lstStyle/>
          <a:p>
            <a:r>
              <a:rPr lang="en-US" b="1" dirty="0"/>
              <a:t>The Promise to Israel</a:t>
            </a:r>
          </a:p>
        </p:txBody>
      </p:sp>
      <p:sp>
        <p:nvSpPr>
          <p:cNvPr id="12" name="Content Placeholder 2">
            <a:extLst>
              <a:ext uri="{FF2B5EF4-FFF2-40B4-BE49-F238E27FC236}">
                <a16:creationId xmlns:a16="http://schemas.microsoft.com/office/drawing/2014/main" id="{66659623-82FA-82CF-3312-2356723D358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E64DA17-7E1A-47FE-8949-A6BBFD0A60F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92DF416-BB13-67DE-B8C2-5069B536DFA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It was only when God chose Abraham (chapter 12), from the line of Shem, and began working with him, that eventually the nation of Israel was born</a:t>
            </a:r>
          </a:p>
          <a:p>
            <a:r>
              <a:rPr lang="en-US" sz="2400" dirty="0"/>
              <a:t>QUESTION? What was God’s promise for the nation of Israel?</a:t>
            </a:r>
          </a:p>
          <a:p>
            <a:pPr lvl="1"/>
            <a:r>
              <a:rPr lang="en-US" sz="2200" dirty="0"/>
              <a:t>Deu 7:7-9, “The LORD did not set His love on you nor choose you because you were more in number than any of the peoples, for you were the fewest of all peoples, 8 but because the LORD loved you and kept the oath which He swore to your forefathers, the LORD brought you out by a mighty hand and redeemed you from the house of [a]slavery, from the hand of Pharaoh king of Egypt. 9 Know therefore that the LORD your God, He is God, the faithful God, who keeps [b]His covenant and [c]His lovingkindness to a thousandth generation with those who love Him and keep His commandments;</a:t>
            </a:r>
          </a:p>
        </p:txBody>
      </p:sp>
    </p:spTree>
    <p:extLst>
      <p:ext uri="{BB962C8B-B14F-4D97-AF65-F5344CB8AC3E}">
        <p14:creationId xmlns:p14="http://schemas.microsoft.com/office/powerpoint/2010/main" val="81093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F088C-0E57-E08D-2F48-62F8523C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4C75F-925E-B1F9-E5C1-7AAE1434A065}"/>
              </a:ext>
            </a:extLst>
          </p:cNvPr>
          <p:cNvSpPr>
            <a:spLocks noGrp="1"/>
          </p:cNvSpPr>
          <p:nvPr>
            <p:ph type="title"/>
          </p:nvPr>
        </p:nvSpPr>
        <p:spPr>
          <a:xfrm>
            <a:off x="1640156" y="332010"/>
            <a:ext cx="10259744" cy="855412"/>
          </a:xfrm>
        </p:spPr>
        <p:txBody>
          <a:bodyPr>
            <a:noAutofit/>
          </a:bodyPr>
          <a:lstStyle/>
          <a:p>
            <a:r>
              <a:rPr lang="en-US" b="1" dirty="0"/>
              <a:t>The Purpose for Israel</a:t>
            </a:r>
          </a:p>
        </p:txBody>
      </p:sp>
      <p:sp>
        <p:nvSpPr>
          <p:cNvPr id="12" name="Content Placeholder 2">
            <a:extLst>
              <a:ext uri="{FF2B5EF4-FFF2-40B4-BE49-F238E27FC236}">
                <a16:creationId xmlns:a16="http://schemas.microsoft.com/office/drawing/2014/main" id="{3B10865C-AFC1-F897-C0BE-9C6B4BC050C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4E86546-AAA5-3935-48EA-6B2A1391390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762EF45-6B37-CC10-6400-0DF3F12CB6A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But what was Israel’s purpose? </a:t>
            </a:r>
          </a:p>
          <a:p>
            <a:r>
              <a:rPr lang="en-US" sz="2400" dirty="0"/>
              <a:t>God’s missionary nation!</a:t>
            </a:r>
          </a:p>
          <a:p>
            <a:r>
              <a:rPr lang="en-US" sz="2400" dirty="0"/>
              <a:t>Isa 49:6, “I will make you a light to the Gentiles, and you will bring my salvation to the ends of the earth.”</a:t>
            </a:r>
          </a:p>
          <a:p>
            <a:r>
              <a:rPr lang="en-US" sz="2400" dirty="0"/>
              <a:t>How did they do?</a:t>
            </a:r>
            <a:endParaRPr lang="en-US" sz="2200" dirty="0"/>
          </a:p>
        </p:txBody>
      </p:sp>
    </p:spTree>
    <p:extLst>
      <p:ext uri="{BB962C8B-B14F-4D97-AF65-F5344CB8AC3E}">
        <p14:creationId xmlns:p14="http://schemas.microsoft.com/office/powerpoint/2010/main" val="337851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3596A29-1344-8F44-FAA2-175FD5659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048" y="184150"/>
            <a:ext cx="8890000" cy="648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790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43B2EC8-2E0A-57B1-F01D-84D232C227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6446" y="75899"/>
            <a:ext cx="8867088" cy="670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53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5D5E1-5AEE-7B0B-F18C-4901230D2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A1A6F-B59A-2818-49BB-E672B181B451}"/>
              </a:ext>
            </a:extLst>
          </p:cNvPr>
          <p:cNvSpPr>
            <a:spLocks noGrp="1"/>
          </p:cNvSpPr>
          <p:nvPr>
            <p:ph type="title"/>
          </p:nvPr>
        </p:nvSpPr>
        <p:spPr>
          <a:xfrm>
            <a:off x="1640156" y="332010"/>
            <a:ext cx="10259744" cy="855412"/>
          </a:xfrm>
        </p:spPr>
        <p:txBody>
          <a:bodyPr>
            <a:noAutofit/>
          </a:bodyPr>
          <a:lstStyle/>
          <a:p>
            <a:r>
              <a:rPr lang="en-US" b="1" dirty="0"/>
              <a:t>Genesis 10:1-4</a:t>
            </a:r>
          </a:p>
        </p:txBody>
      </p:sp>
      <p:sp>
        <p:nvSpPr>
          <p:cNvPr id="12" name="Content Placeholder 2">
            <a:extLst>
              <a:ext uri="{FF2B5EF4-FFF2-40B4-BE49-F238E27FC236}">
                <a16:creationId xmlns:a16="http://schemas.microsoft.com/office/drawing/2014/main" id="{29D55C6F-9330-6782-42C8-95C240239E1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D22303C-D29C-0A11-BE0D-DE97F94160A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05CF22E-189E-BFC0-3392-45EE980535D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Pull out your </a:t>
            </a:r>
            <a:r>
              <a:rPr lang="en-US" sz="2400" b="1" u="sng" dirty="0"/>
              <a:t>two sheets </a:t>
            </a:r>
            <a:r>
              <a:rPr lang="en-US" sz="2400" b="1" dirty="0"/>
              <a:t>for reference!</a:t>
            </a:r>
          </a:p>
          <a:p>
            <a:r>
              <a:rPr lang="en-US" sz="2400" b="1" i="1" dirty="0"/>
              <a:t>1 These are the generations of the sons of Noah, Shem, Ham, and Japheth. Sons were born to them after the flood. 2 The sons of Japheth: Gomer, Magog, Madai, Javan, Tubal, Meshech, and Tiras. 3 The sons of Gomer: Ashkenaz, Riphath, and Togarmah. 4 The sons of Javan: Elishah, Tarshish, Kittim, and </a:t>
            </a:r>
            <a:r>
              <a:rPr lang="en-US" sz="2400" b="1" i="1" dirty="0" err="1"/>
              <a:t>Dodanim</a:t>
            </a:r>
            <a:r>
              <a:rPr lang="en-US" sz="2400" b="1" i="1" dirty="0"/>
              <a:t>. 5 </a:t>
            </a:r>
            <a:r>
              <a:rPr lang="en-US" sz="2400" b="1" i="1" u="sng" dirty="0"/>
              <a:t>From these the coastland peoples spread in their lands, each with his own language, by their clans, in their nations.</a:t>
            </a:r>
          </a:p>
          <a:p>
            <a:r>
              <a:rPr lang="en-US" sz="2400" dirty="0"/>
              <a:t>Verse 5 refers to the scattering from Babel</a:t>
            </a:r>
          </a:p>
          <a:p>
            <a:r>
              <a:rPr lang="en-US" sz="2200" b="1" dirty="0">
                <a:solidFill>
                  <a:srgbClr val="7030A0"/>
                </a:solidFill>
              </a:rPr>
              <a:t>Japheth</a:t>
            </a:r>
            <a:r>
              <a:rPr lang="en-US" sz="2200" dirty="0"/>
              <a:t> is the father of the Indo-European nations, North of the Mid-East, going from East to West, basically from India across to Europe.</a:t>
            </a:r>
          </a:p>
          <a:p>
            <a:r>
              <a:rPr lang="en-US" sz="2200" dirty="0"/>
              <a:t>We know this by studying the names which became nations, and also the roots and structure of language, which are related to Sanskrit</a:t>
            </a:r>
          </a:p>
        </p:txBody>
      </p:sp>
    </p:spTree>
    <p:extLst>
      <p:ext uri="{BB962C8B-B14F-4D97-AF65-F5344CB8AC3E}">
        <p14:creationId xmlns:p14="http://schemas.microsoft.com/office/powerpoint/2010/main" val="204226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41944-5366-C39C-27F0-33570A978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7308B-2E68-955C-32A3-D0D5B9D1F340}"/>
              </a:ext>
            </a:extLst>
          </p:cNvPr>
          <p:cNvSpPr>
            <a:spLocks noGrp="1"/>
          </p:cNvSpPr>
          <p:nvPr>
            <p:ph type="title"/>
          </p:nvPr>
        </p:nvSpPr>
        <p:spPr>
          <a:xfrm>
            <a:off x="1640156" y="332010"/>
            <a:ext cx="10259744" cy="855412"/>
          </a:xfrm>
        </p:spPr>
        <p:txBody>
          <a:bodyPr>
            <a:noAutofit/>
          </a:bodyPr>
          <a:lstStyle/>
          <a:p>
            <a:r>
              <a:rPr lang="en-US" b="1" dirty="0"/>
              <a:t>Japheth</a:t>
            </a:r>
          </a:p>
        </p:txBody>
      </p:sp>
      <p:sp>
        <p:nvSpPr>
          <p:cNvPr id="12" name="Content Placeholder 2">
            <a:extLst>
              <a:ext uri="{FF2B5EF4-FFF2-40B4-BE49-F238E27FC236}">
                <a16:creationId xmlns:a16="http://schemas.microsoft.com/office/drawing/2014/main" id="{3704F91E-7E1C-EF27-A9C4-8966C21B4FD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5DC25BA-F034-0C6B-BEC2-F0070E514A5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569BFC6-1979-EEC2-7C57-B8FBFA6D945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Greeks: Claim to have descended from </a:t>
            </a:r>
            <a:r>
              <a:rPr lang="en-US" sz="2400" dirty="0" err="1"/>
              <a:t>Japetos</a:t>
            </a:r>
            <a:endParaRPr lang="en-US" sz="2400" dirty="0"/>
          </a:p>
          <a:p>
            <a:pPr lvl="1"/>
            <a:r>
              <a:rPr lang="en-US" sz="2200" dirty="0"/>
              <a:t>A form of Japheth</a:t>
            </a:r>
          </a:p>
          <a:p>
            <a:r>
              <a:rPr lang="en-US" sz="2400" dirty="0"/>
              <a:t>The Persians: Trace themselves back to a flood account with a man named </a:t>
            </a:r>
            <a:r>
              <a:rPr lang="en-US" sz="2400" dirty="0" err="1"/>
              <a:t>Japeti</a:t>
            </a:r>
            <a:r>
              <a:rPr lang="en-US" sz="2400" dirty="0"/>
              <a:t> as their father. </a:t>
            </a:r>
          </a:p>
          <a:p>
            <a:pPr lvl="1"/>
            <a:r>
              <a:rPr lang="en-US" sz="2200" dirty="0"/>
              <a:t>Also, a word related to Japheth</a:t>
            </a:r>
          </a:p>
          <a:p>
            <a:r>
              <a:rPr lang="en-US" sz="2400" dirty="0"/>
              <a:t>The Japheth descendants can be traced by their names and language groups</a:t>
            </a:r>
          </a:p>
          <a:p>
            <a:r>
              <a:rPr lang="en-US" sz="2400" dirty="0"/>
              <a:t>The major language groups are:</a:t>
            </a:r>
          </a:p>
          <a:p>
            <a:pPr lvl="1"/>
            <a:r>
              <a:rPr lang="en-US" sz="2200" dirty="0"/>
              <a:t>Indo-European (583 languages)</a:t>
            </a:r>
          </a:p>
          <a:p>
            <a:pPr lvl="1"/>
            <a:r>
              <a:rPr lang="en-US" sz="2200" dirty="0"/>
              <a:t>Sino-Tibetan (501 languages)</a:t>
            </a:r>
          </a:p>
          <a:p>
            <a:pPr lvl="1"/>
            <a:r>
              <a:rPr lang="en-US" sz="2200" dirty="0"/>
              <a:t>Afro-Asiatic (379 languages)</a:t>
            </a:r>
            <a:endParaRPr lang="en-US" sz="2000" dirty="0"/>
          </a:p>
        </p:txBody>
      </p:sp>
    </p:spTree>
    <p:extLst>
      <p:ext uri="{BB962C8B-B14F-4D97-AF65-F5344CB8AC3E}">
        <p14:creationId xmlns:p14="http://schemas.microsoft.com/office/powerpoint/2010/main" val="138286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E9F9-91EF-5587-5A0F-E749AECD2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C0A21D-D069-9C9D-CC86-2081E21C05FF}"/>
              </a:ext>
            </a:extLst>
          </p:cNvPr>
          <p:cNvSpPr>
            <a:spLocks noGrp="1"/>
          </p:cNvSpPr>
          <p:nvPr>
            <p:ph type="title"/>
          </p:nvPr>
        </p:nvSpPr>
        <p:spPr>
          <a:xfrm>
            <a:off x="1640156" y="332010"/>
            <a:ext cx="10259744" cy="855412"/>
          </a:xfrm>
        </p:spPr>
        <p:txBody>
          <a:bodyPr>
            <a:noAutofit/>
          </a:bodyPr>
          <a:lstStyle/>
          <a:p>
            <a:r>
              <a:rPr lang="en-US" b="1" dirty="0"/>
              <a:t>The sons of Japheth, Part 1</a:t>
            </a:r>
          </a:p>
        </p:txBody>
      </p:sp>
      <p:sp>
        <p:nvSpPr>
          <p:cNvPr id="12" name="Content Placeholder 2">
            <a:extLst>
              <a:ext uri="{FF2B5EF4-FFF2-40B4-BE49-F238E27FC236}">
                <a16:creationId xmlns:a16="http://schemas.microsoft.com/office/drawing/2014/main" id="{B0759406-69ED-549E-23BC-D42C908B193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F1DE6606-AE0A-7608-1FBC-1325D45C7D5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7C7FC61-1EAA-9B43-145A-88484AF7BE5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t>Gomer</a:t>
            </a:r>
          </a:p>
          <a:p>
            <a:pPr lvl="1"/>
            <a:r>
              <a:rPr lang="en-US" sz="2400" dirty="0"/>
              <a:t>North to the Black Sea area, and spreading west into Europe, France, England</a:t>
            </a:r>
          </a:p>
          <a:p>
            <a:r>
              <a:rPr lang="en-US" sz="2600" dirty="0"/>
              <a:t>The sons of Gomer</a:t>
            </a:r>
          </a:p>
          <a:p>
            <a:pPr lvl="1"/>
            <a:r>
              <a:rPr lang="en-US" sz="2400" b="1" dirty="0"/>
              <a:t>Ashkenaz</a:t>
            </a:r>
            <a:r>
              <a:rPr lang="en-US" sz="2400" dirty="0"/>
              <a:t> – North to Turkey in the area of Lake Ascanius</a:t>
            </a:r>
          </a:p>
          <a:p>
            <a:pPr lvl="2"/>
            <a:r>
              <a:rPr lang="en-US" sz="2000" dirty="0"/>
              <a:t>Later many moved to Germany and west into Europe</a:t>
            </a:r>
          </a:p>
          <a:p>
            <a:pPr lvl="2"/>
            <a:r>
              <a:rPr lang="en-US" sz="2000" dirty="0"/>
              <a:t>Ashkenazi Jews are not </a:t>
            </a:r>
            <a:r>
              <a:rPr lang="en-US" sz="2000" dirty="0" err="1"/>
              <a:t>Japhethites</a:t>
            </a:r>
            <a:r>
              <a:rPr lang="en-US" sz="2000" dirty="0"/>
              <a:t>, they are Jews living in the land of Ashkenaz (Germany and Europe)</a:t>
            </a:r>
          </a:p>
          <a:p>
            <a:pPr lvl="2"/>
            <a:r>
              <a:rPr lang="en-US" sz="2000" dirty="0"/>
              <a:t>And then many fled to the USA during the German purge in WWII</a:t>
            </a:r>
          </a:p>
          <a:p>
            <a:pPr lvl="1"/>
            <a:r>
              <a:rPr lang="en-US" sz="2400" b="1" dirty="0"/>
              <a:t>Riphath</a:t>
            </a:r>
            <a:r>
              <a:rPr lang="en-US" sz="2400" dirty="0"/>
              <a:t> – Josephus associates them with the </a:t>
            </a:r>
            <a:r>
              <a:rPr lang="en-US" sz="2400" dirty="0" err="1"/>
              <a:t>Paphligonians</a:t>
            </a:r>
            <a:r>
              <a:rPr lang="en-US" sz="2400" dirty="0"/>
              <a:t> (Northern Turkey-on the south shore of the black sea)</a:t>
            </a:r>
          </a:p>
          <a:p>
            <a:pPr lvl="1"/>
            <a:r>
              <a:rPr lang="en-US" sz="2400" b="1" dirty="0"/>
              <a:t>Togarmah</a:t>
            </a:r>
            <a:r>
              <a:rPr lang="en-US" sz="2400" dirty="0"/>
              <a:t> – The House of Targum – today’s Armenians</a:t>
            </a:r>
          </a:p>
        </p:txBody>
      </p:sp>
    </p:spTree>
    <p:extLst>
      <p:ext uri="{BB962C8B-B14F-4D97-AF65-F5344CB8AC3E}">
        <p14:creationId xmlns:p14="http://schemas.microsoft.com/office/powerpoint/2010/main" val="345666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4F29-40CA-4101-37E2-929E100664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8AC8B-2EC9-266F-55CD-983B0AFB2010}"/>
              </a:ext>
            </a:extLst>
          </p:cNvPr>
          <p:cNvSpPr>
            <a:spLocks noGrp="1"/>
          </p:cNvSpPr>
          <p:nvPr>
            <p:ph type="title"/>
          </p:nvPr>
        </p:nvSpPr>
        <p:spPr>
          <a:xfrm>
            <a:off x="1640156" y="332010"/>
            <a:ext cx="10259744" cy="855412"/>
          </a:xfrm>
        </p:spPr>
        <p:txBody>
          <a:bodyPr>
            <a:noAutofit/>
          </a:bodyPr>
          <a:lstStyle/>
          <a:p>
            <a:r>
              <a:rPr lang="en-US" b="1" dirty="0"/>
              <a:t>The sons of Japheth, Part 2</a:t>
            </a:r>
          </a:p>
        </p:txBody>
      </p:sp>
      <p:sp>
        <p:nvSpPr>
          <p:cNvPr id="12" name="Content Placeholder 2">
            <a:extLst>
              <a:ext uri="{FF2B5EF4-FFF2-40B4-BE49-F238E27FC236}">
                <a16:creationId xmlns:a16="http://schemas.microsoft.com/office/drawing/2014/main" id="{DDC6C82A-26F8-BFEB-84C3-9AA0A8D24EF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88EFBF6-93AC-78F7-9837-433386AA302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3146458-0068-C9C0-FEA5-146C7AB937BA}"/>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t>Magog</a:t>
            </a:r>
          </a:p>
          <a:p>
            <a:pPr lvl="1"/>
            <a:r>
              <a:rPr lang="en-US" sz="2400" dirty="0"/>
              <a:t>Also known as Gog. Migrated north of the Caspian Sea</a:t>
            </a:r>
          </a:p>
          <a:p>
            <a:pPr lvl="1"/>
            <a:r>
              <a:rPr lang="en-US" sz="2400" dirty="0" err="1"/>
              <a:t>Ez</a:t>
            </a:r>
            <a:r>
              <a:rPr lang="en-US" sz="2400" dirty="0"/>
              <a:t> 38:1-3, And the word of the LORD came to me saying, 2 “Son of man, set your </a:t>
            </a:r>
            <a:r>
              <a:rPr lang="en-US" sz="2600" dirty="0"/>
              <a:t>face toward Gog of the land of Magog, the [a]prince of Rosh, Meshech and Tubal, and prophesy against him 3 and say, ‘Thus says the Lord GOD, “Behold, I am against you, O Gog, prince of Rosh, Meshech and Tubal.</a:t>
            </a:r>
          </a:p>
          <a:p>
            <a:pPr lvl="1"/>
            <a:r>
              <a:rPr lang="en-US" sz="2400" dirty="0"/>
              <a:t>Note Meshech (</a:t>
            </a:r>
            <a:r>
              <a:rPr lang="en-US" sz="2400" dirty="0" err="1"/>
              <a:t>Mushku</a:t>
            </a:r>
            <a:r>
              <a:rPr lang="en-US" sz="2400" dirty="0"/>
              <a:t> River-Moscow) and Tubal (Tobol River and </a:t>
            </a:r>
            <a:r>
              <a:rPr lang="en-US" sz="2400" dirty="0" err="1"/>
              <a:t>Tobolsk</a:t>
            </a:r>
            <a:r>
              <a:rPr lang="en-US" sz="2400" dirty="0"/>
              <a:t>, Russia) are also sons of Japheth</a:t>
            </a:r>
          </a:p>
          <a:p>
            <a:r>
              <a:rPr lang="en-US" sz="2600" dirty="0"/>
              <a:t>“Prince of Rosh” (Russia)</a:t>
            </a:r>
            <a:endParaRPr lang="en-US" sz="2400" dirty="0"/>
          </a:p>
        </p:txBody>
      </p:sp>
    </p:spTree>
    <p:extLst>
      <p:ext uri="{BB962C8B-B14F-4D97-AF65-F5344CB8AC3E}">
        <p14:creationId xmlns:p14="http://schemas.microsoft.com/office/powerpoint/2010/main" val="286364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C1473-22AF-CEDF-F438-4B4E3E76E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70D18B-F8D7-E304-AEC5-5908EEC0DE4C}"/>
              </a:ext>
            </a:extLst>
          </p:cNvPr>
          <p:cNvSpPr>
            <a:spLocks noGrp="1"/>
          </p:cNvSpPr>
          <p:nvPr>
            <p:ph type="title"/>
          </p:nvPr>
        </p:nvSpPr>
        <p:spPr>
          <a:xfrm>
            <a:off x="1640156" y="332010"/>
            <a:ext cx="10259744" cy="855412"/>
          </a:xfrm>
        </p:spPr>
        <p:txBody>
          <a:bodyPr>
            <a:noAutofit/>
          </a:bodyPr>
          <a:lstStyle/>
          <a:p>
            <a:r>
              <a:rPr lang="en-US" b="1" dirty="0"/>
              <a:t>The sons of Japheth, Part 3</a:t>
            </a:r>
          </a:p>
        </p:txBody>
      </p:sp>
      <p:sp>
        <p:nvSpPr>
          <p:cNvPr id="12" name="Content Placeholder 2">
            <a:extLst>
              <a:ext uri="{FF2B5EF4-FFF2-40B4-BE49-F238E27FC236}">
                <a16:creationId xmlns:a16="http://schemas.microsoft.com/office/drawing/2014/main" id="{088F059A-CDA5-B5D8-8FF4-572431E208E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782F660-0A81-83F2-4081-5F7A3763CC1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AD42321-FB85-9BB1-D808-29768AC0DC2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Madai – The Medes in the area of Persia.</a:t>
            </a:r>
          </a:p>
          <a:p>
            <a:pPr lvl="1"/>
            <a:r>
              <a:rPr lang="en-US" sz="2400" dirty="0"/>
              <a:t>The Magi who visited Jesus were from Persia</a:t>
            </a:r>
          </a:p>
          <a:p>
            <a:r>
              <a:rPr lang="en-US" sz="2600" dirty="0"/>
              <a:t>Javan – The Greeks, the Ionians</a:t>
            </a:r>
          </a:p>
          <a:p>
            <a:pPr lvl="1"/>
            <a:r>
              <a:rPr lang="en-US" sz="2400" dirty="0"/>
              <a:t>The sons of Javan</a:t>
            </a:r>
          </a:p>
          <a:p>
            <a:pPr lvl="2"/>
            <a:r>
              <a:rPr lang="en-US" sz="2200" dirty="0"/>
              <a:t>Elishah, a derivative of the Hellenists (Greeks)</a:t>
            </a:r>
          </a:p>
          <a:p>
            <a:pPr lvl="2"/>
            <a:r>
              <a:rPr lang="en-US" sz="2000" i="1" dirty="0"/>
              <a:t>Acts 6:1, Now in these days when the disciples were increasing in number, a complaint by the Hellenists arose against the Hebrews because their widows were being neglected in the daily distribution.</a:t>
            </a:r>
          </a:p>
          <a:p>
            <a:r>
              <a:rPr lang="en-US" sz="2400" dirty="0"/>
              <a:t>Tarshish, believed to be a city in Spain called Tartessos</a:t>
            </a:r>
          </a:p>
          <a:p>
            <a:pPr lvl="1"/>
            <a:r>
              <a:rPr lang="en-US" sz="2200" dirty="0"/>
              <a:t>Jonah tried sailing there when called to preach to Ninevah</a:t>
            </a:r>
          </a:p>
          <a:p>
            <a:r>
              <a:rPr lang="en-US" sz="2400" dirty="0"/>
              <a:t>Kittim and </a:t>
            </a:r>
            <a:r>
              <a:rPr lang="en-US" sz="2400" dirty="0" err="1"/>
              <a:t>Rodanim</a:t>
            </a:r>
            <a:r>
              <a:rPr lang="en-US" sz="2400" dirty="0"/>
              <a:t> – went to the Med. islands of Cyprus and Rhodes</a:t>
            </a:r>
          </a:p>
        </p:txBody>
      </p:sp>
    </p:spTree>
    <p:extLst>
      <p:ext uri="{BB962C8B-B14F-4D97-AF65-F5344CB8AC3E}">
        <p14:creationId xmlns:p14="http://schemas.microsoft.com/office/powerpoint/2010/main" val="82994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720B8-D1D8-D3D9-80D8-7607558E6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A5B093-B75F-F881-8536-64303225AA77}"/>
              </a:ext>
            </a:extLst>
          </p:cNvPr>
          <p:cNvSpPr>
            <a:spLocks noGrp="1"/>
          </p:cNvSpPr>
          <p:nvPr>
            <p:ph type="title"/>
          </p:nvPr>
        </p:nvSpPr>
        <p:spPr>
          <a:xfrm>
            <a:off x="1640156" y="332010"/>
            <a:ext cx="10259744" cy="855412"/>
          </a:xfrm>
        </p:spPr>
        <p:txBody>
          <a:bodyPr>
            <a:noAutofit/>
          </a:bodyPr>
          <a:lstStyle/>
          <a:p>
            <a:r>
              <a:rPr lang="en-US" b="1" dirty="0"/>
              <a:t>The sons of Japheth, Part 4</a:t>
            </a:r>
          </a:p>
        </p:txBody>
      </p:sp>
      <p:sp>
        <p:nvSpPr>
          <p:cNvPr id="12" name="Content Placeholder 2">
            <a:extLst>
              <a:ext uri="{FF2B5EF4-FFF2-40B4-BE49-F238E27FC236}">
                <a16:creationId xmlns:a16="http://schemas.microsoft.com/office/drawing/2014/main" id="{45ED5A14-F98E-54A3-3D40-D5D6B5F7528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1B3D2DE-6648-34B7-0288-10199A8468F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FBD8D1C-EE44-CF5D-E6F9-5F6FE85AC392}"/>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So, the descendants of Japheth populated Europe, North Asia (Russia), Persia and India.</a:t>
            </a:r>
          </a:p>
          <a:p>
            <a:r>
              <a:rPr lang="en-US" sz="2600" dirty="0"/>
              <a:t>They may have even moved across Siberia, crossed the land (or ice) bridge to North America and </a:t>
            </a:r>
            <a:r>
              <a:rPr lang="en-US" sz="2800" dirty="0"/>
              <a:t>populated the Americas</a:t>
            </a:r>
          </a:p>
          <a:p>
            <a:r>
              <a:rPr lang="en-US" sz="2600" dirty="0"/>
              <a:t>Noah’s prophecy was true, “May God extend Japheth’s territory” (Gen 9:27)</a:t>
            </a:r>
            <a:endParaRPr lang="en-US" sz="2400" dirty="0"/>
          </a:p>
        </p:txBody>
      </p:sp>
    </p:spTree>
    <p:extLst>
      <p:ext uri="{BB962C8B-B14F-4D97-AF65-F5344CB8AC3E}">
        <p14:creationId xmlns:p14="http://schemas.microsoft.com/office/powerpoint/2010/main" val="138320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8ED08-D991-6D29-BCAC-F7DB1F1C3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C74A5-4A98-D2D5-0699-6BCF3F739A40}"/>
              </a:ext>
            </a:extLst>
          </p:cNvPr>
          <p:cNvSpPr>
            <a:spLocks noGrp="1"/>
          </p:cNvSpPr>
          <p:nvPr>
            <p:ph type="title"/>
          </p:nvPr>
        </p:nvSpPr>
        <p:spPr>
          <a:xfrm>
            <a:off x="1640156" y="332010"/>
            <a:ext cx="10259744" cy="855412"/>
          </a:xfrm>
        </p:spPr>
        <p:txBody>
          <a:bodyPr>
            <a:noAutofit/>
          </a:bodyPr>
          <a:lstStyle/>
          <a:p>
            <a:r>
              <a:rPr lang="en-US" b="1" dirty="0"/>
              <a:t>Genesis 10:6-14</a:t>
            </a:r>
          </a:p>
        </p:txBody>
      </p:sp>
      <p:sp>
        <p:nvSpPr>
          <p:cNvPr id="12" name="Content Placeholder 2">
            <a:extLst>
              <a:ext uri="{FF2B5EF4-FFF2-40B4-BE49-F238E27FC236}">
                <a16:creationId xmlns:a16="http://schemas.microsoft.com/office/drawing/2014/main" id="{6B4DC000-A4A9-6BE5-D22C-7949E8C4792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C82CE6A-7FA3-BDF0-A150-102C65BF4F6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7E75705-9B33-D84C-E062-02F83F78939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The sons of Ham: Cush, Egypt, Put, and Canaan. 7 The sons of Cush: Seba, Havilah, Sabtah, Raamah, and </a:t>
            </a:r>
            <a:r>
              <a:rPr lang="en-US" sz="2600" b="1" i="1" dirty="0" err="1"/>
              <a:t>Sabteca</a:t>
            </a:r>
            <a:r>
              <a:rPr lang="en-US" sz="2600" b="1" i="1" dirty="0"/>
              <a:t>. The sons of Raamah: Sheba and Dedan. 8 Cush fathered Nimrod; he was the first on earth to be a mighty man. 9 He was a mighty hunter before the Lord. Therefore it is said, “Like Nimrod a mighty hunter before the Lord.” 10 The beginning of his kingdom was Babel, </a:t>
            </a:r>
            <a:r>
              <a:rPr lang="en-US" sz="2600" b="1" i="1" dirty="0" err="1"/>
              <a:t>Erech</a:t>
            </a:r>
            <a:r>
              <a:rPr lang="en-US" sz="2600" b="1" i="1" dirty="0"/>
              <a:t>, Accad, and Calneh, in the land of Shinar. 11 From that land he went into Assyria and built Nineveh, Rehoboth-</a:t>
            </a:r>
            <a:r>
              <a:rPr lang="en-US" sz="2600" b="1" i="1" dirty="0" err="1"/>
              <a:t>Ir</a:t>
            </a:r>
            <a:r>
              <a:rPr lang="en-US" sz="2600" b="1" i="1" dirty="0"/>
              <a:t>, Calah, and 12 Resen between Nineveh and Calah; that is the great city. 13 Egypt fathered Ludim, Anamim, Lehabim, Naphtuhim, 14 </a:t>
            </a:r>
            <a:r>
              <a:rPr lang="en-US" sz="2600" b="1" i="1" dirty="0" err="1"/>
              <a:t>Pathrusim</a:t>
            </a:r>
            <a:r>
              <a:rPr lang="en-US" sz="2600" b="1" i="1" dirty="0"/>
              <a:t>, Casluhim (from whom the Philistines came), and </a:t>
            </a:r>
            <a:r>
              <a:rPr lang="en-US" sz="2600" b="1" i="1" dirty="0" err="1"/>
              <a:t>Caphtorim</a:t>
            </a:r>
            <a:r>
              <a:rPr lang="en-US" sz="2600" b="1" i="1" dirty="0"/>
              <a:t>.</a:t>
            </a:r>
            <a:endParaRPr lang="en-US" sz="2400" b="1" i="1" dirty="0"/>
          </a:p>
        </p:txBody>
      </p:sp>
    </p:spTree>
    <p:extLst>
      <p:ext uri="{BB962C8B-B14F-4D97-AF65-F5344CB8AC3E}">
        <p14:creationId xmlns:p14="http://schemas.microsoft.com/office/powerpoint/2010/main" val="354246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44C7F-142C-3D85-7F63-A046B8156B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3C1AE-4D26-3C09-E97D-5B2886A01E51}"/>
              </a:ext>
            </a:extLst>
          </p:cNvPr>
          <p:cNvSpPr>
            <a:spLocks noGrp="1"/>
          </p:cNvSpPr>
          <p:nvPr>
            <p:ph type="title"/>
          </p:nvPr>
        </p:nvSpPr>
        <p:spPr>
          <a:xfrm>
            <a:off x="1640156" y="332010"/>
            <a:ext cx="10259744" cy="855412"/>
          </a:xfrm>
        </p:spPr>
        <p:txBody>
          <a:bodyPr>
            <a:noAutofit/>
          </a:bodyPr>
          <a:lstStyle/>
          <a:p>
            <a:r>
              <a:rPr lang="en-US" b="1" dirty="0"/>
              <a:t>The Sons of Ham</a:t>
            </a:r>
          </a:p>
        </p:txBody>
      </p:sp>
      <p:sp>
        <p:nvSpPr>
          <p:cNvPr id="12" name="Content Placeholder 2">
            <a:extLst>
              <a:ext uri="{FF2B5EF4-FFF2-40B4-BE49-F238E27FC236}">
                <a16:creationId xmlns:a16="http://schemas.microsoft.com/office/drawing/2014/main" id="{887096EC-6FFC-E406-626B-EB2637B5A09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C27A45F-D653-E77A-0D15-EE1E56A1CD1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4449F40-F490-9DD9-99BD-79B87FB83FC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Cush is Ethiopia</a:t>
            </a:r>
          </a:p>
          <a:p>
            <a:pPr lvl="1"/>
            <a:r>
              <a:rPr lang="en-US" sz="2400" dirty="0"/>
              <a:t>The name Cush also appears in Saudi Arabia</a:t>
            </a:r>
          </a:p>
          <a:p>
            <a:pPr lvl="1"/>
            <a:r>
              <a:rPr lang="en-US" sz="2400" i="1" dirty="0"/>
              <a:t>Jer 13:23, Can the Ethiopian (Kushi) change his skin or the leopard his spots?</a:t>
            </a:r>
          </a:p>
          <a:p>
            <a:r>
              <a:rPr lang="en-US" sz="2600" dirty="0"/>
              <a:t>Looking forward to the Messianic kingdom age:</a:t>
            </a:r>
          </a:p>
          <a:p>
            <a:pPr lvl="1"/>
            <a:r>
              <a:rPr lang="en-US" sz="2400" i="1" dirty="0"/>
              <a:t>Isa 45:14, Thus says the LORD, “The products of Egypt (Mizraim) and the </a:t>
            </a:r>
            <a:r>
              <a:rPr lang="en-US" sz="2600" i="1" dirty="0"/>
              <a:t>merchandise of Cush And the Sabeans (descendants of Saba, son of Cush), men of stature, Will come over to you and will be yours; They will walk behind you, they will come over in chains And will bow down to you; They will make supplication to you: ‘Surely, God is with you, and there is none else, No other God.’”</a:t>
            </a:r>
            <a:endParaRPr lang="en-US" sz="2400" i="1" dirty="0"/>
          </a:p>
        </p:txBody>
      </p:sp>
    </p:spTree>
    <p:extLst>
      <p:ext uri="{BB962C8B-B14F-4D97-AF65-F5344CB8AC3E}">
        <p14:creationId xmlns:p14="http://schemas.microsoft.com/office/powerpoint/2010/main" val="40886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26461-D5A3-AE91-9BC6-C8FDE1BB2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4AF34-3FF6-86FA-5D69-26F38E402906}"/>
              </a:ext>
            </a:extLst>
          </p:cNvPr>
          <p:cNvSpPr>
            <a:spLocks noGrp="1"/>
          </p:cNvSpPr>
          <p:nvPr>
            <p:ph type="title"/>
          </p:nvPr>
        </p:nvSpPr>
        <p:spPr>
          <a:xfrm>
            <a:off x="1640156" y="332010"/>
            <a:ext cx="10259744" cy="855412"/>
          </a:xfrm>
        </p:spPr>
        <p:txBody>
          <a:bodyPr>
            <a:noAutofit/>
          </a:bodyPr>
          <a:lstStyle/>
          <a:p>
            <a:r>
              <a:rPr lang="en-US" b="1" dirty="0"/>
              <a:t>The Sons of Ham, Part 2</a:t>
            </a:r>
          </a:p>
        </p:txBody>
      </p:sp>
      <p:sp>
        <p:nvSpPr>
          <p:cNvPr id="12" name="Content Placeholder 2">
            <a:extLst>
              <a:ext uri="{FF2B5EF4-FFF2-40B4-BE49-F238E27FC236}">
                <a16:creationId xmlns:a16="http://schemas.microsoft.com/office/drawing/2014/main" id="{8C603403-2B75-06FC-209B-D6C54DF5675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E034E7A-AC78-C06E-B88D-BA70712D9A7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823577A-4281-97A4-0B3C-0FF51D1CECB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Cush also fathered Nimrod, a mighty hunter (or warrior)</a:t>
            </a:r>
          </a:p>
          <a:p>
            <a:r>
              <a:rPr lang="en-US" sz="2600" b="1" dirty="0"/>
              <a:t>Nimrod</a:t>
            </a:r>
            <a:r>
              <a:rPr lang="en-US" sz="2600" dirty="0"/>
              <a:t> was also the founder of </a:t>
            </a:r>
            <a:r>
              <a:rPr lang="en-US" sz="2600" u="sng" dirty="0"/>
              <a:t>Babel</a:t>
            </a:r>
            <a:r>
              <a:rPr lang="en-US" sz="2600" dirty="0"/>
              <a:t> which we will see next time</a:t>
            </a:r>
          </a:p>
          <a:p>
            <a:pPr lvl="1"/>
            <a:r>
              <a:rPr lang="en-US" sz="2400" dirty="0"/>
              <a:t>Bab-</a:t>
            </a:r>
            <a:r>
              <a:rPr lang="en-US" sz="2400" dirty="0" err="1"/>
              <a:t>el</a:t>
            </a:r>
            <a:r>
              <a:rPr lang="en-US" sz="2400" dirty="0"/>
              <a:t> means “gateway” to God in Babylonian</a:t>
            </a:r>
          </a:p>
          <a:p>
            <a:pPr lvl="1"/>
            <a:r>
              <a:rPr lang="en-US" sz="2400" dirty="0"/>
              <a:t>But in Hebrew Babel means “confusion”</a:t>
            </a:r>
          </a:p>
          <a:p>
            <a:pPr lvl="1"/>
            <a:r>
              <a:rPr lang="en-US" sz="2400" dirty="0"/>
              <a:t>One represents the view of man, the other the view of God</a:t>
            </a:r>
          </a:p>
          <a:p>
            <a:r>
              <a:rPr lang="en-US" sz="2600" dirty="0"/>
              <a:t>“A mighty hunter “before the Lord” Actually “against” the Lord.</a:t>
            </a:r>
          </a:p>
          <a:p>
            <a:r>
              <a:rPr lang="en-US" sz="2600" dirty="0"/>
              <a:t>Not hunting animals, but hunting the souls of men, like </a:t>
            </a:r>
            <a:r>
              <a:rPr lang="en-US" sz="2600" dirty="0" err="1"/>
              <a:t>AntiChrist</a:t>
            </a:r>
            <a:endParaRPr lang="en-US" sz="2600" dirty="0"/>
          </a:p>
          <a:p>
            <a:r>
              <a:rPr lang="en-US" sz="2600" dirty="0"/>
              <a:t>Nimrod means “rebel”</a:t>
            </a:r>
            <a:endParaRPr lang="en-US" sz="2400" i="1" dirty="0"/>
          </a:p>
        </p:txBody>
      </p:sp>
    </p:spTree>
    <p:extLst>
      <p:ext uri="{BB962C8B-B14F-4D97-AF65-F5344CB8AC3E}">
        <p14:creationId xmlns:p14="http://schemas.microsoft.com/office/powerpoint/2010/main" val="243869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729D-2606-62C7-8960-F8F26021B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644BF-F2C9-DEF6-6B33-A560DF210EB6}"/>
              </a:ext>
            </a:extLst>
          </p:cNvPr>
          <p:cNvSpPr>
            <a:spLocks noGrp="1"/>
          </p:cNvSpPr>
          <p:nvPr>
            <p:ph type="title"/>
          </p:nvPr>
        </p:nvSpPr>
        <p:spPr>
          <a:xfrm>
            <a:off x="1640156" y="332010"/>
            <a:ext cx="10259744" cy="855412"/>
          </a:xfrm>
        </p:spPr>
        <p:txBody>
          <a:bodyPr>
            <a:noAutofit/>
          </a:bodyPr>
          <a:lstStyle/>
          <a:p>
            <a:r>
              <a:rPr lang="en-US" b="1" dirty="0"/>
              <a:t>The Sons of Ham, Part 3</a:t>
            </a:r>
          </a:p>
        </p:txBody>
      </p:sp>
      <p:sp>
        <p:nvSpPr>
          <p:cNvPr id="12" name="Content Placeholder 2">
            <a:extLst>
              <a:ext uri="{FF2B5EF4-FFF2-40B4-BE49-F238E27FC236}">
                <a16:creationId xmlns:a16="http://schemas.microsoft.com/office/drawing/2014/main" id="{0C84E242-007F-12DC-4961-4AC241ACEE4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D32E9C5-5E3E-9C24-1DC6-D2FA61B544B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E8791E2-999D-4754-8C54-205E07E9537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But Nimrod also built many cities listed in verses 10-12</a:t>
            </a:r>
          </a:p>
          <a:p>
            <a:pPr lvl="1"/>
            <a:r>
              <a:rPr lang="en-US" sz="2400" dirty="0"/>
              <a:t>Nineveh was one of the cities, so sinful that God sent a prophet</a:t>
            </a:r>
          </a:p>
          <a:p>
            <a:r>
              <a:rPr lang="en-US" sz="2600" dirty="0"/>
              <a:t>His kingdom was enormous!</a:t>
            </a:r>
          </a:p>
          <a:p>
            <a:pPr lvl="1"/>
            <a:r>
              <a:rPr lang="en-US" sz="2400" dirty="0"/>
              <a:t>He was the ruler of Babylon, and also Nineveh, a city in Assyria</a:t>
            </a:r>
          </a:p>
          <a:p>
            <a:r>
              <a:rPr lang="en-US" sz="2600" dirty="0"/>
              <a:t>Interestingly, God used the Assyrians in 722 BC to take captive the 10 northern tribes of Israel back to Assyria</a:t>
            </a:r>
          </a:p>
          <a:p>
            <a:r>
              <a:rPr lang="en-US" sz="2600" dirty="0"/>
              <a:t>Then, God sent the Babylonians, under Nebuchadnezzar in 605 and 586 BC (two separate exiles)</a:t>
            </a:r>
          </a:p>
          <a:p>
            <a:pPr lvl="1"/>
            <a:r>
              <a:rPr lang="en-US" sz="2400" dirty="0"/>
              <a:t>to take the remaining two southern tribes away to Babylon</a:t>
            </a:r>
          </a:p>
          <a:p>
            <a:r>
              <a:rPr lang="en-US" sz="2400" dirty="0"/>
              <a:t>Put is </a:t>
            </a:r>
            <a:r>
              <a:rPr lang="en-US" sz="2400" dirty="0" err="1"/>
              <a:t>Lybia</a:t>
            </a:r>
            <a:r>
              <a:rPr lang="en-US" sz="2400" dirty="0"/>
              <a:t> (northern Africa)</a:t>
            </a:r>
          </a:p>
          <a:p>
            <a:r>
              <a:rPr lang="en-US" sz="2400" dirty="0"/>
              <a:t>Mizraim is Egypt and the Nile valley</a:t>
            </a:r>
          </a:p>
        </p:txBody>
      </p:sp>
    </p:spTree>
    <p:extLst>
      <p:ext uri="{BB962C8B-B14F-4D97-AF65-F5344CB8AC3E}">
        <p14:creationId xmlns:p14="http://schemas.microsoft.com/office/powerpoint/2010/main" val="326361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D8F75-E46E-1EB6-5ACA-0005CB95B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228CF-C65B-5AB1-3AE0-746BE1056C54}"/>
              </a:ext>
            </a:extLst>
          </p:cNvPr>
          <p:cNvSpPr>
            <a:spLocks noGrp="1"/>
          </p:cNvSpPr>
          <p:nvPr>
            <p:ph type="title"/>
          </p:nvPr>
        </p:nvSpPr>
        <p:spPr>
          <a:xfrm>
            <a:off x="1640156" y="332010"/>
            <a:ext cx="10259744" cy="855412"/>
          </a:xfrm>
        </p:spPr>
        <p:txBody>
          <a:bodyPr>
            <a:noAutofit/>
          </a:bodyPr>
          <a:lstStyle/>
          <a:p>
            <a:r>
              <a:rPr lang="en-US" b="1" dirty="0"/>
              <a:t>The Sons of Ham, Canaan, Genesis 15-20</a:t>
            </a:r>
          </a:p>
        </p:txBody>
      </p:sp>
      <p:sp>
        <p:nvSpPr>
          <p:cNvPr id="12" name="Content Placeholder 2">
            <a:extLst>
              <a:ext uri="{FF2B5EF4-FFF2-40B4-BE49-F238E27FC236}">
                <a16:creationId xmlns:a16="http://schemas.microsoft.com/office/drawing/2014/main" id="{F61A76F4-3539-DB65-5895-896921F3FC4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2D672AE-1E32-9ACC-294F-6C661DE3A73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2245D99-852B-92BB-F17D-556AD070C8DC}"/>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Canaan fathered Sidon his firstborn and Heth, 16 and the Jebusites, the Amorites, the </a:t>
            </a:r>
            <a:r>
              <a:rPr lang="en-US" sz="2600" b="1" i="1" dirty="0" err="1"/>
              <a:t>Girgashites</a:t>
            </a:r>
            <a:r>
              <a:rPr lang="en-US" sz="2600" b="1" i="1" dirty="0"/>
              <a:t>, 17 the Hivites, the Arkites, the </a:t>
            </a:r>
            <a:r>
              <a:rPr lang="en-US" sz="2600" b="1" i="1" dirty="0" err="1"/>
              <a:t>Sinites</a:t>
            </a:r>
            <a:r>
              <a:rPr lang="en-US" sz="2600" b="1" i="1" dirty="0"/>
              <a:t>, 18 the </a:t>
            </a:r>
            <a:r>
              <a:rPr lang="en-US" sz="2600" b="1" i="1" dirty="0" err="1"/>
              <a:t>Arvadites</a:t>
            </a:r>
            <a:r>
              <a:rPr lang="en-US" sz="2600" b="1" i="1" dirty="0"/>
              <a:t>, the </a:t>
            </a:r>
            <a:r>
              <a:rPr lang="en-US" sz="2600" b="1" i="1" dirty="0" err="1"/>
              <a:t>Zemarites</a:t>
            </a:r>
            <a:r>
              <a:rPr lang="en-US" sz="2600" b="1" i="1" dirty="0"/>
              <a:t>, and the </a:t>
            </a:r>
            <a:r>
              <a:rPr lang="en-US" sz="2600" b="1" i="1" dirty="0" err="1"/>
              <a:t>Hamathites</a:t>
            </a:r>
            <a:r>
              <a:rPr lang="en-US" sz="2600" b="1" i="1" dirty="0"/>
              <a:t>. Afterward the clans of the Canaanites dispersed. 19 And the territory of the Canaanites extended from Sidon in the direction of Gerar as far as Gaza, and in the direction of Sodom, Gomorrah, Admah, and Zeboiim, as far as Lasha. 20 These are the sons of Ham, by their clans, their languages, their lands, and their nations.</a:t>
            </a:r>
          </a:p>
          <a:p>
            <a:r>
              <a:rPr lang="en-US" sz="2400" dirty="0"/>
              <a:t>Canaan occupied the land of Palestine</a:t>
            </a:r>
          </a:p>
          <a:p>
            <a:pPr lvl="1"/>
            <a:r>
              <a:rPr lang="en-US" sz="2200" dirty="0"/>
              <a:t>Remember the curse of Canaan?</a:t>
            </a:r>
          </a:p>
          <a:p>
            <a:r>
              <a:rPr lang="en-US" sz="2400" dirty="0"/>
              <a:t>Canaanites were so conquered and subjugated, not just by Israel, that many of them fled abroad.</a:t>
            </a:r>
          </a:p>
        </p:txBody>
      </p:sp>
    </p:spTree>
    <p:extLst>
      <p:ext uri="{BB962C8B-B14F-4D97-AF65-F5344CB8AC3E}">
        <p14:creationId xmlns:p14="http://schemas.microsoft.com/office/powerpoint/2010/main" val="7153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2B6F-5730-67E7-92C3-E32CB151E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A6096-720A-3579-A788-BD795324AD72}"/>
              </a:ext>
            </a:extLst>
          </p:cNvPr>
          <p:cNvSpPr>
            <a:spLocks noGrp="1"/>
          </p:cNvSpPr>
          <p:nvPr>
            <p:ph type="title"/>
          </p:nvPr>
        </p:nvSpPr>
        <p:spPr>
          <a:xfrm>
            <a:off x="1640156" y="332010"/>
            <a:ext cx="10259744" cy="855412"/>
          </a:xfrm>
        </p:spPr>
        <p:txBody>
          <a:bodyPr>
            <a:noAutofit/>
          </a:bodyPr>
          <a:lstStyle/>
          <a:p>
            <a:r>
              <a:rPr lang="en-US" b="1" dirty="0"/>
              <a:t>The Sons of Ham, Canaan, Part 2</a:t>
            </a:r>
          </a:p>
        </p:txBody>
      </p:sp>
      <p:sp>
        <p:nvSpPr>
          <p:cNvPr id="12" name="Content Placeholder 2">
            <a:extLst>
              <a:ext uri="{FF2B5EF4-FFF2-40B4-BE49-F238E27FC236}">
                <a16:creationId xmlns:a16="http://schemas.microsoft.com/office/drawing/2014/main" id="{E08BE00B-7087-F317-8A1A-53F2F9D4E9D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FFC6051-E304-821F-BF8E-E1A8A4CF952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A7643C3-F971-3532-543B-BA631DBE285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Of all the clans of </a:t>
            </a:r>
            <a:r>
              <a:rPr lang="en-US" sz="2600" b="1" dirty="0"/>
              <a:t>Canaan</a:t>
            </a:r>
            <a:r>
              <a:rPr lang="en-US" sz="2600" dirty="0"/>
              <a:t>, possibly the Hittites or the </a:t>
            </a:r>
            <a:r>
              <a:rPr lang="en-US" sz="2600" dirty="0" err="1"/>
              <a:t>Sinites</a:t>
            </a:r>
            <a:r>
              <a:rPr lang="en-US" sz="2600" dirty="0"/>
              <a:t> populated the Far East</a:t>
            </a:r>
          </a:p>
          <a:p>
            <a:r>
              <a:rPr lang="en-US" sz="2600" dirty="0"/>
              <a:t>Hittites- Hittites and the Mongols have very similar features: shoes which had toes that turned up, hair in a pigtail, pioneer work in smelting and casting iron, and the domestication of horses</a:t>
            </a:r>
          </a:p>
          <a:p>
            <a:r>
              <a:rPr lang="en-US" sz="2600" u="sng" dirty="0" err="1"/>
              <a:t>Sinites</a:t>
            </a:r>
            <a:r>
              <a:rPr lang="en-US" sz="2600" dirty="0"/>
              <a:t>, the word Sin is very prevalent in China. Sin means “purebred”, and we see that many Chinese have very similar features</a:t>
            </a:r>
          </a:p>
          <a:p>
            <a:pPr lvl="1"/>
            <a:r>
              <a:rPr lang="en-US" sz="2400" dirty="0"/>
              <a:t>The prefix Sin as in Sino indicates China</a:t>
            </a:r>
          </a:p>
          <a:p>
            <a:pPr lvl="1"/>
            <a:r>
              <a:rPr lang="en-US" sz="2400" dirty="0"/>
              <a:t>Many Chinese emperors prefix their name with “Sin”</a:t>
            </a:r>
          </a:p>
        </p:txBody>
      </p:sp>
    </p:spTree>
    <p:extLst>
      <p:ext uri="{BB962C8B-B14F-4D97-AF65-F5344CB8AC3E}">
        <p14:creationId xmlns:p14="http://schemas.microsoft.com/office/powerpoint/2010/main" val="72094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C28AE-907B-5A59-59E7-C28BC6807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772AE-9C64-9554-8B7E-F64F50A1B67F}"/>
              </a:ext>
            </a:extLst>
          </p:cNvPr>
          <p:cNvSpPr>
            <a:spLocks noGrp="1"/>
          </p:cNvSpPr>
          <p:nvPr>
            <p:ph type="title"/>
          </p:nvPr>
        </p:nvSpPr>
        <p:spPr>
          <a:xfrm>
            <a:off x="1640156" y="332010"/>
            <a:ext cx="10259744" cy="855412"/>
          </a:xfrm>
        </p:spPr>
        <p:txBody>
          <a:bodyPr>
            <a:noAutofit/>
          </a:bodyPr>
          <a:lstStyle/>
          <a:p>
            <a:r>
              <a:rPr lang="en-US" b="1" dirty="0"/>
              <a:t>The Sons of Ham, Canaan, Part 3</a:t>
            </a:r>
          </a:p>
        </p:txBody>
      </p:sp>
      <p:sp>
        <p:nvSpPr>
          <p:cNvPr id="12" name="Content Placeholder 2">
            <a:extLst>
              <a:ext uri="{FF2B5EF4-FFF2-40B4-BE49-F238E27FC236}">
                <a16:creationId xmlns:a16="http://schemas.microsoft.com/office/drawing/2014/main" id="{FA0AE09C-94EF-C50E-EC63-890CB5C4442E}"/>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F4A6997-A907-696A-B031-F6F2EB00CB1A}"/>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9FBCFAD-0699-D86C-A395-E115E1A312AE}"/>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 Great Wall of China was started by Alexander the Great and was called the Wall of Magog, because it was designed to protect them from the Huns (also known as Scythians (Russian) peoples of the north (Magog)</a:t>
            </a:r>
          </a:p>
          <a:p>
            <a:pPr lvl="1"/>
            <a:r>
              <a:rPr lang="en-US" sz="2400" dirty="0"/>
              <a:t>For certain, the Far East Asians came from Noah</a:t>
            </a:r>
          </a:p>
          <a:p>
            <a:pPr lvl="1"/>
            <a:r>
              <a:rPr lang="en-US" sz="2400" dirty="0"/>
              <a:t>Remember the Chinese character for ship or vessel…</a:t>
            </a:r>
            <a:endParaRPr lang="en-US" sz="2200" dirty="0"/>
          </a:p>
        </p:txBody>
      </p:sp>
      <p:pic>
        <p:nvPicPr>
          <p:cNvPr id="4" name="Picture 2">
            <a:extLst>
              <a:ext uri="{FF2B5EF4-FFF2-40B4-BE49-F238E27FC236}">
                <a16:creationId xmlns:a16="http://schemas.microsoft.com/office/drawing/2014/main" id="{4F935384-DE53-3B54-1B98-051EE378E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3825" y="4133058"/>
            <a:ext cx="7214463" cy="1730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96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024EA-9FBE-30F8-0BC7-58FE03CB7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52080-200C-ECF6-7A93-B440DBF55567}"/>
              </a:ext>
            </a:extLst>
          </p:cNvPr>
          <p:cNvSpPr>
            <a:spLocks noGrp="1"/>
          </p:cNvSpPr>
          <p:nvPr>
            <p:ph type="title"/>
          </p:nvPr>
        </p:nvSpPr>
        <p:spPr>
          <a:xfrm>
            <a:off x="1640156" y="332010"/>
            <a:ext cx="10259744" cy="855412"/>
          </a:xfrm>
        </p:spPr>
        <p:txBody>
          <a:bodyPr>
            <a:noAutofit/>
          </a:bodyPr>
          <a:lstStyle/>
          <a:p>
            <a:r>
              <a:rPr lang="en-US" b="1" dirty="0"/>
              <a:t>Next Time!</a:t>
            </a:r>
          </a:p>
        </p:txBody>
      </p:sp>
      <p:sp>
        <p:nvSpPr>
          <p:cNvPr id="12" name="Content Placeholder 2">
            <a:extLst>
              <a:ext uri="{FF2B5EF4-FFF2-40B4-BE49-F238E27FC236}">
                <a16:creationId xmlns:a16="http://schemas.microsoft.com/office/drawing/2014/main" id="{2F696CE0-1719-C12D-357F-B0FA2E072D3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AB082BE-BD62-56F4-448B-0AFD1122468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D072242-3A54-5C03-3D3F-35CA4BC1BF10}"/>
              </a:ext>
            </a:extLst>
          </p:cNvPr>
          <p:cNvSpPr txBox="1">
            <a:spLocks/>
          </p:cNvSpPr>
          <p:nvPr/>
        </p:nvSpPr>
        <p:spPr>
          <a:xfrm>
            <a:off x="1640156" y="1187422"/>
            <a:ext cx="10329341" cy="54733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600" dirty="0"/>
          </a:p>
          <a:p>
            <a:r>
              <a:rPr lang="en-US" sz="2600" dirty="0"/>
              <a:t>The Sons of Shem</a:t>
            </a:r>
          </a:p>
          <a:p>
            <a:r>
              <a:rPr lang="en-US" sz="2600" dirty="0"/>
              <a:t>Men want to “make a name” for themselves</a:t>
            </a:r>
          </a:p>
          <a:p>
            <a:r>
              <a:rPr lang="en-US" sz="2600" dirty="0"/>
              <a:t>The Tower of Babel</a:t>
            </a:r>
          </a:p>
          <a:p>
            <a:r>
              <a:rPr lang="en-US" sz="2600" dirty="0"/>
              <a:t>The Origin of Languages</a:t>
            </a:r>
          </a:p>
          <a:p>
            <a:pPr lvl="1"/>
            <a:r>
              <a:rPr lang="en-US" sz="2400" dirty="0"/>
              <a:t>Biblical explanation</a:t>
            </a:r>
          </a:p>
          <a:p>
            <a:pPr lvl="1"/>
            <a:r>
              <a:rPr lang="en-US" sz="2400" dirty="0"/>
              <a:t>Secular explanation</a:t>
            </a:r>
          </a:p>
          <a:p>
            <a:endParaRPr lang="en-US" sz="2600" dirty="0"/>
          </a:p>
        </p:txBody>
      </p:sp>
    </p:spTree>
    <p:extLst>
      <p:ext uri="{BB962C8B-B14F-4D97-AF65-F5344CB8AC3E}">
        <p14:creationId xmlns:p14="http://schemas.microsoft.com/office/powerpoint/2010/main" val="383324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48406</TotalTime>
  <Words>4505</Words>
  <Application>Microsoft Macintosh PowerPoint</Application>
  <PresentationFormat>Widescreen</PresentationFormat>
  <Paragraphs>342</Paragraphs>
  <Slides>44</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Arial</vt:lpstr>
      <vt:lpstr>Century Gothic</vt:lpstr>
      <vt:lpstr>Copperplate</vt:lpstr>
      <vt:lpstr>Wingdings 3</vt:lpstr>
      <vt:lpstr>Wisp</vt:lpstr>
      <vt:lpstr>PowerPoint Presentation</vt:lpstr>
      <vt:lpstr>Genesis 9:18-21</vt:lpstr>
      <vt:lpstr>Noah’s Excess</vt:lpstr>
      <vt:lpstr>QUESTION? What is alcohol?</vt:lpstr>
      <vt:lpstr>The role of oxygen in alcohol metabolism</vt:lpstr>
      <vt:lpstr>QUESTION? Is alcohol bad?</vt:lpstr>
      <vt:lpstr>However…</vt:lpstr>
      <vt:lpstr>Nakedness…</vt:lpstr>
      <vt:lpstr>Gen 9:22-23, The shame!</vt:lpstr>
      <vt:lpstr>The transgression!</vt:lpstr>
      <vt:lpstr>Gen 9:24-29</vt:lpstr>
      <vt:lpstr>Noah Speaks!</vt:lpstr>
      <vt:lpstr>The Curse on Canaan</vt:lpstr>
      <vt:lpstr>The Curse of Ham?</vt:lpstr>
      <vt:lpstr>The Curse on Canaan</vt:lpstr>
      <vt:lpstr>Who are the Canaanites? Part 1</vt:lpstr>
      <vt:lpstr>Who are the Canaanites? Part 2</vt:lpstr>
      <vt:lpstr>Who are the Canaanites? Part 3</vt:lpstr>
      <vt:lpstr>Who are the Canaanites? Part 4</vt:lpstr>
      <vt:lpstr>Who are the Canaanites? Part 5</vt:lpstr>
      <vt:lpstr>PowerPoint Presentation</vt:lpstr>
      <vt:lpstr>Ancestry</vt:lpstr>
      <vt:lpstr>Do we really want to know our ancestors?</vt:lpstr>
      <vt:lpstr>The Table of Nations, Part 1</vt:lpstr>
      <vt:lpstr>The Table of Nations, Part 2</vt:lpstr>
      <vt:lpstr>The Table of Nations, Part 3</vt:lpstr>
      <vt:lpstr>The Promise to Israel</vt:lpstr>
      <vt:lpstr>The Purpose for Israel</vt:lpstr>
      <vt:lpstr>PowerPoint Presentation</vt:lpstr>
      <vt:lpstr>PowerPoint Presentation</vt:lpstr>
      <vt:lpstr>Genesis 10:1-4</vt:lpstr>
      <vt:lpstr>Japheth</vt:lpstr>
      <vt:lpstr>The sons of Japheth, Part 1</vt:lpstr>
      <vt:lpstr>The sons of Japheth, Part 2</vt:lpstr>
      <vt:lpstr>The sons of Japheth, Part 3</vt:lpstr>
      <vt:lpstr>The sons of Japheth, Part 4</vt:lpstr>
      <vt:lpstr>Genesis 10:6-14</vt:lpstr>
      <vt:lpstr>The Sons of Ham</vt:lpstr>
      <vt:lpstr>The Sons of Ham, Part 2</vt:lpstr>
      <vt:lpstr>The Sons of Ham, Part 3</vt:lpstr>
      <vt:lpstr>The Sons of Ham, Canaan, Genesis 15-20</vt:lpstr>
      <vt:lpstr>The Sons of Ham, Canaan, Part 2</vt:lpstr>
      <vt:lpstr>The Sons of Ham, Canaan, Part 3</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413</cp:revision>
  <cp:lastPrinted>2025-02-25T23:07:47Z</cp:lastPrinted>
  <dcterms:created xsi:type="dcterms:W3CDTF">2025-01-12T14:28:36Z</dcterms:created>
  <dcterms:modified xsi:type="dcterms:W3CDTF">2025-04-03T00:00:41Z</dcterms:modified>
</cp:coreProperties>
</file>