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p:cViewPr varScale="1">
        <p:scale>
          <a:sx n="104" d="100"/>
          <a:sy n="104" d="100"/>
        </p:scale>
        <p:origin x="232"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3/20/24</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dirty="0"/>
              <a:t>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dirty="0"/>
              <a:t>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dirty="0"/>
              <a:t>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1D2AC3-6A0B-4169-B1EA-E3AE8B351BDD}" type="datetimeFigureOut">
              <a:rPr lang="en-US" dirty="0"/>
              <a:t>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4B9363-8B87-41B7-9F8E-64519CBB8F34}" type="datetimeFigureOut">
              <a:rPr lang="en-US" dirty="0"/>
              <a:t>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EF5746-5284-4951-9F37-7AE924EDBCB7}" type="datetimeFigureOut">
              <a:rPr lang="en-US" dirty="0"/>
              <a:t>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98B29-7265-4A65-A2A4-6703C057B7C1}" type="datetimeFigureOut">
              <a:rPr lang="en-US" dirty="0"/>
              <a:t>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FBA082-94DF-4C4B-A041-6624924AB0A8}" type="datetimeFigureOut">
              <a:rPr lang="en-US" dirty="0"/>
              <a:t>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27686C4-3AB5-4E0C-86CA-FB108C350AA9}" type="datetimeFigureOut">
              <a:rPr lang="en-US" dirty="0"/>
              <a:t>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3/20/24</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95312-DE0B-3E68-EBC9-B825EFB2CED4}"/>
              </a:ext>
            </a:extLst>
          </p:cNvPr>
          <p:cNvSpPr>
            <a:spLocks noGrp="1"/>
          </p:cNvSpPr>
          <p:nvPr>
            <p:ph type="ctrTitle"/>
          </p:nvPr>
        </p:nvSpPr>
        <p:spPr/>
        <p:txBody>
          <a:bodyPr/>
          <a:lstStyle/>
          <a:p>
            <a:r>
              <a:rPr lang="en-US" dirty="0"/>
              <a:t>The Second Coming </a:t>
            </a:r>
            <a:br>
              <a:rPr lang="en-US" dirty="0"/>
            </a:br>
            <a:r>
              <a:rPr lang="en-US" dirty="0"/>
              <a:t>of Christ</a:t>
            </a:r>
          </a:p>
        </p:txBody>
      </p:sp>
      <p:sp>
        <p:nvSpPr>
          <p:cNvPr id="3" name="Subtitle 2">
            <a:extLst>
              <a:ext uri="{FF2B5EF4-FFF2-40B4-BE49-F238E27FC236}">
                <a16:creationId xmlns:a16="http://schemas.microsoft.com/office/drawing/2014/main" id="{D9BC085A-939C-8231-7CAE-332CE70E9264}"/>
              </a:ext>
            </a:extLst>
          </p:cNvPr>
          <p:cNvSpPr>
            <a:spLocks noGrp="1"/>
          </p:cNvSpPr>
          <p:nvPr>
            <p:ph type="subTitle" idx="1"/>
          </p:nvPr>
        </p:nvSpPr>
        <p:spPr/>
        <p:txBody>
          <a:bodyPr/>
          <a:lstStyle/>
          <a:p>
            <a:r>
              <a:rPr lang="en-US" dirty="0"/>
              <a:t>The Antichrist is defeated</a:t>
            </a:r>
          </a:p>
        </p:txBody>
      </p:sp>
    </p:spTree>
    <p:extLst>
      <p:ext uri="{BB962C8B-B14F-4D97-AF65-F5344CB8AC3E}">
        <p14:creationId xmlns:p14="http://schemas.microsoft.com/office/powerpoint/2010/main" val="3715038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5539978"/>
          </a:xfrm>
          <a:prstGeom prst="rect">
            <a:avLst/>
          </a:prstGeom>
          <a:noFill/>
        </p:spPr>
        <p:txBody>
          <a:bodyPr wrap="square" rtlCol="0">
            <a:spAutoFit/>
          </a:bodyPr>
          <a:lstStyle/>
          <a:p>
            <a:pPr marL="342900" marR="0" lvl="0" indent="-342900">
              <a:buFont typeface="Symbol" pitchFamily="2" charset="2"/>
              <a:buChar char=""/>
            </a:pPr>
            <a:r>
              <a:rPr lang="en-US" sz="28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Chapters 1-3, The Church</a:t>
            </a:r>
            <a:endParaRPr lang="en-US" sz="28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Revelation of Jesus Christ, which God gave Him </a:t>
            </a:r>
            <a:r>
              <a:rPr lang="en-US" sz="22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to show to His bond-servants</a:t>
            </a:r>
            <a:r>
              <a:rPr lang="en-US" sz="22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the things which must soon take place;</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This is a message to true Christians (his bond-servants)</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3 </a:t>
            </a:r>
            <a:r>
              <a:rPr lang="en-US" sz="22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Blessed is he</a:t>
            </a:r>
            <a:r>
              <a:rPr lang="en-US" sz="22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who reads and those who hear the words of the prophecy, and [b]heed the things which are written in it; for the time is near.</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Behold [Jesus] is coming with the clouds, and every eye will see Him</a:t>
            </a:r>
            <a:r>
              <a:rPr lang="en-US" sz="22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even those who pierced Him; and all the tribes of the earth will mourn over Him. So it is to be, Amen”</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I, John was on the island called Patmos, and was in the Spirit on the Lord’s day, and I heard behind me a loud voice like the sound of a trumpet, 11 saying, “</a:t>
            </a:r>
            <a:r>
              <a:rPr lang="en-US" sz="22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Write in a book what you see, and send it to the seven churches”</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So the entire book is written to </a:t>
            </a:r>
            <a:r>
              <a:rPr lang="en-US" sz="2200"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all the seven churches</a:t>
            </a: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not just each individual part. This is how we know all of Revelation is written to us.</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specific letter to each church identifies characteristics of each that requires attention.</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99936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4493538"/>
          </a:xfrm>
          <a:prstGeom prst="rect">
            <a:avLst/>
          </a:prstGeom>
          <a:noFill/>
        </p:spPr>
        <p:txBody>
          <a:bodyPr wrap="square" rtlCol="0">
            <a:spAutoFit/>
          </a:bodyPr>
          <a:lstStyle/>
          <a:p>
            <a:pPr marL="342900" marR="0" lvl="0" indent="-342900">
              <a:buFont typeface="Symbol" pitchFamily="2" charset="2"/>
              <a:buChar char=""/>
            </a:pPr>
            <a:r>
              <a:rPr lang="en-US" sz="28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Chapters 4-5, The Scroll</a:t>
            </a:r>
            <a:endParaRPr lang="en-US" sz="28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I looked, and behold, a door standing open in heaven, and the first voice … speaking with me, said, “Come up here, and </a:t>
            </a:r>
            <a:r>
              <a:rPr lang="en-US" sz="24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I will show you what must take place after these things</a:t>
            </a:r>
            <a:r>
              <a:rPr lang="en-US" sz="24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4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In other words, at the end of the church age</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I saw in the right hand of Him who sat on the throne a book written inside and on the back, sealed up with seven seals. 2 And I saw a strong angel proclaiming with a loud voice, “Who is worthy to open the book and to break its seals?”</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4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scroll is representative of what? The title deed to earth (the universe)</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Lion that is from the tribe of Judah, the Root of David, has overcome so as to open the book and its seven seals.”</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49568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4832092"/>
          </a:xfrm>
          <a:prstGeom prst="rect">
            <a:avLst/>
          </a:prstGeom>
          <a:noFill/>
        </p:spPr>
        <p:txBody>
          <a:bodyPr wrap="square" rtlCol="0">
            <a:spAutoFit/>
          </a:bodyPr>
          <a:lstStyle/>
          <a:p>
            <a:pPr marL="342900" marR="0" lvl="0" indent="-342900">
              <a:buFont typeface="Symbol" pitchFamily="2" charset="2"/>
              <a:buChar char=""/>
            </a:pPr>
            <a:r>
              <a:rPr lang="en-US" sz="28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Chapters 6-7, the Seal Judgements</a:t>
            </a:r>
            <a:endParaRPr lang="en-US" sz="28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Lamb broke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one of the seven seals</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I looked, and behold,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 white horse</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(peace)</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When He broke the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second seal</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 red horse</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went out (war)</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When He broke the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third seal</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behold,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 black horse </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(famine)</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When the Lamb broke the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fourth seal</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behold, an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ashen horse</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(death)</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When the Lamb broke the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fifth seal</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I saw the souls … of those who had been slain …and they cried out with a loud voice </a:t>
            </a:r>
            <a:r>
              <a:rPr lang="en-US" sz="20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(what do they say?) (why they need to wait?)</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I looked when He broke the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sixth seal</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and there was a great earthquake; and the sun became black … the whole moon became like blood; 13 and the stars of the sky fell to the earth.</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After this I saw another angel saying ... "do not harm the earth or the sea or the trees until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we have sealed the bond-servants</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of our God on their foreheads.” 4 And I heard the number of those who were sealed, one hundred and forty-four thousand</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After these things I looked, and behold,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 great multitude which no one could count</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from every nation and all tribes and peoples and tongues, standing before the throne and before the Lamb.</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When the Lamb broke the </a:t>
            </a:r>
            <a:r>
              <a:rPr lang="en-US" sz="2000"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seventh seal</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there was </a:t>
            </a:r>
            <a:r>
              <a:rPr lang="en-US" sz="20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silence in heaven </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for about half an hour.</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4700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4862870"/>
          </a:xfrm>
          <a:prstGeom prst="rect">
            <a:avLst/>
          </a:prstGeom>
          <a:noFill/>
        </p:spPr>
        <p:txBody>
          <a:bodyPr wrap="square" rtlCol="0">
            <a:spAutoFit/>
          </a:bodyPr>
          <a:lstStyle/>
          <a:p>
            <a:pPr marL="342900" marR="0" lvl="0" indent="-342900">
              <a:buFont typeface="Symbol" pitchFamily="2" charset="2"/>
              <a:buChar char=""/>
            </a:pPr>
            <a:r>
              <a:rPr lang="en-US" sz="28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Chapters 8-11</a:t>
            </a:r>
            <a:endParaRPr lang="en-US" sz="28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Seven Trumpet Judgements</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Two Witnesses in Jerusalem</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8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Chapters 12-18</a:t>
            </a:r>
            <a:endParaRPr lang="en-US" sz="28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allegory of the woman (Israel) clothed in the sun about to give birth to a son</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war in heaven and the Dragon is thrown down to earth.</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two beasts, one from the sea (Antichrist), one from the earth (False Prophet)</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earth is reaped by Jesus and an Angel, taking out the withered and dried up:</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reaping introduces the </a:t>
            </a:r>
            <a:r>
              <a:rPr lang="en-US" sz="22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Bowl Judgements</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Dragon calls all the kings of the earth to gather at Har-</a:t>
            </a:r>
            <a:r>
              <a:rPr lang="en-US" sz="2200" dirty="0" err="1">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Magedon</a:t>
            </a: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for a battle!</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 harlot Babylon (the wicked world system) is revealed and destroyed by fire.</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endParaRPr lang="en-US" sz="28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endParaRPr>
          </a:p>
          <a:p>
            <a:pPr marL="342900" marR="0" lvl="0" indent="-342900">
              <a:buFont typeface="Symbol" pitchFamily="2" charset="2"/>
              <a:buChar char=""/>
            </a:pPr>
            <a:r>
              <a:rPr lang="en-US" sz="28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And that leads us to Chapter 19</a:t>
            </a:r>
            <a:endParaRPr lang="en-US" sz="2800" dirty="0">
              <a:effectLst/>
              <a:highlight>
                <a:srgbClr val="FFFFFF"/>
              </a:highligh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6125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5201424"/>
          </a:xfrm>
          <a:prstGeom prst="rect">
            <a:avLst/>
          </a:prstGeom>
          <a:noFill/>
        </p:spPr>
        <p:txBody>
          <a:bodyPr wrap="square" rtlCol="0">
            <a:spAutoFit/>
          </a:bodyPr>
          <a:lstStyle/>
          <a:p>
            <a:pPr marL="285750" indent="-285750">
              <a:buFont typeface="Courier New" panose="02070309020205020404" pitchFamily="49" charset="0"/>
              <a:buChar char="o"/>
            </a:pPr>
            <a:r>
              <a:rPr lang="en-US" sz="24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Rev 12:11, And they overcame him (Satan) because of the blood of the Lamb and because of the word of their testimony, and they did not love their life even when faced with death.</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According to Rev 12:11, </a:t>
            </a:r>
            <a:r>
              <a:rPr lang="en-US" sz="20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What are the </a:t>
            </a:r>
            <a:r>
              <a:rPr lang="en-US" sz="20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three weapons </a:t>
            </a:r>
            <a:r>
              <a:rPr lang="en-US" sz="20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we need to overcome the enemy?</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0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Blood of the Lamb</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1600200" marR="0" lvl="3" indent="-228600">
              <a:buFont typeface="Symbol" pitchFamily="2" charset="2"/>
              <a:buChar char=""/>
            </a:pPr>
            <a:r>
              <a:rPr lang="en-US" sz="20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What does the blood of the Lamb do? (sinless blood)</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2057400" marR="0" lvl="4" indent="-228600">
              <a:buFont typeface="Courier New" panose="02070309020205020404" pitchFamily="49" charset="0"/>
              <a:buChar char="o"/>
            </a:pP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Rev 1:5, He released us from our sins by his blood. </a:t>
            </a:r>
            <a:r>
              <a:rPr lang="en-US" sz="20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Truly saved.</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0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Word of their testimony</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1600200" marR="0" lvl="3" indent="-228600">
              <a:buFont typeface="Symbol" pitchFamily="2" charset="2"/>
              <a:buChar char=""/>
            </a:pPr>
            <a:r>
              <a:rPr lang="en-US" sz="20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What it the word of our testimony?</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2057400" marR="0" lvl="4" indent="-228600">
              <a:buFont typeface="Courier New" panose="02070309020205020404" pitchFamily="49" charset="0"/>
              <a:buChar char="o"/>
            </a:pP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Rom 10:9, confess with your mouth Jesus </a:t>
            </a:r>
            <a:r>
              <a:rPr lang="en-US" sz="2000" b="1"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as</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Lord </a:t>
            </a:r>
            <a:r>
              <a:rPr lang="en-US" sz="20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(supreme)</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0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They did not love their life even when faced with death.</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1600200" marR="0" lvl="3" indent="-228600">
              <a:buFont typeface="Symbol" pitchFamily="2" charset="2"/>
              <a:buChar char=""/>
            </a:pPr>
            <a:r>
              <a:rPr lang="en-US" sz="2000" b="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What does this mean to love not our life?</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2057400" marR="0" lvl="4" indent="-228600">
              <a:buFont typeface="Courier New" panose="02070309020205020404" pitchFamily="49" charset="0"/>
              <a:buChar char="o"/>
            </a:pP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Mat 16:25, For whoever wishes to save his life will lose it; but </a:t>
            </a:r>
            <a:r>
              <a:rPr lang="en-US" sz="20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whoever loses his life for My sake will find it</a:t>
            </a:r>
            <a:r>
              <a:rPr lang="en-US" sz="20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0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How did Jesus live? Exactly the same way!</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4334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5447645"/>
          </a:xfrm>
          <a:prstGeom prst="rect">
            <a:avLst/>
          </a:prstGeom>
          <a:noFill/>
        </p:spPr>
        <p:txBody>
          <a:bodyPr wrap="square" rtlCol="0">
            <a:spAutoFit/>
          </a:bodyPr>
          <a:lstStyle/>
          <a:p>
            <a:pPr marL="0" marR="0"/>
            <a:r>
              <a:rPr lang="en-US" sz="2800" b="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Chapter 19</a:t>
            </a:r>
          </a:p>
          <a:p>
            <a:pPr marL="0" marR="0"/>
            <a:endParaRPr lang="en-US" sz="2800" dirty="0">
              <a:effectLst/>
              <a:highlight>
                <a:srgbClr val="FFFFFF"/>
              </a:highlight>
              <a:latin typeface="Times"/>
              <a:ea typeface="Times New Roman" panose="02020603050405020304" pitchFamily="18" charset="0"/>
              <a:cs typeface="Times New Roman" panose="02020603050405020304" pitchFamily="18" charset="0"/>
            </a:endParaRPr>
          </a:p>
          <a:p>
            <a:pPr marL="0" marR="0"/>
            <a:r>
              <a:rPr lang="en-US" sz="28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Rev 19:1-3, </a:t>
            </a:r>
            <a:r>
              <a:rPr lang="en-US" sz="2800" b="1"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After these things</a:t>
            </a:r>
            <a:r>
              <a:rPr lang="en-US" sz="28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I heard something like a loud voice of a great multitude in heaven, saying, “Hallelujah! Salvation and glory and power belong to our God; 2 because His judgments are true and righteous; for He has judged the great harlot who was corrupting the earth with her immorality, and He has avenged the blood of His bond-servants on her.”</a:t>
            </a:r>
          </a:p>
          <a:p>
            <a:pPr marL="0" marR="0"/>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0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After what things?</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0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What are the specific reasons for the praise?</a:t>
            </a:r>
          </a:p>
          <a:p>
            <a:pPr marL="342900" marR="0" lvl="0" indent="-342900">
              <a:buFont typeface="Symbol" pitchFamily="2" charset="2"/>
              <a:buChar char=""/>
            </a:pPr>
            <a:r>
              <a:rPr lang="en-US" sz="2000" dirty="0">
                <a:solidFill>
                  <a:srgbClr val="000000"/>
                </a:solidFill>
                <a:highlight>
                  <a:srgbClr val="FFFFFF"/>
                </a:highlight>
                <a:latin typeface="Cambria" panose="02040503050406030204" pitchFamily="18" charset="0"/>
                <a:ea typeface="Aptos" panose="020B0004020202020204" pitchFamily="34" charset="0"/>
                <a:cs typeface="Arial" panose="020B0604020202020204" pitchFamily="34" charset="0"/>
              </a:rPr>
              <a:t>QUESTION: Does the harlot use seduction and deception (lies) to achieve her goals?</a:t>
            </a:r>
            <a:endParaRPr lang="en-US" sz="20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endParaRPr>
          </a:p>
          <a:p>
            <a:pPr marL="342900" indent="-342900">
              <a:buFont typeface="Symbol" pitchFamily="2" charset="2"/>
              <a:buChar char=""/>
            </a:pPr>
            <a:r>
              <a:rPr lang="en-US" sz="20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Can you think of any lies that are being told to us today?</a:t>
            </a:r>
            <a:endParaRPr lang="en-US" sz="20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8448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5201424"/>
          </a:xfrm>
          <a:prstGeom prst="rect">
            <a:avLst/>
          </a:prstGeom>
          <a:noFill/>
        </p:spPr>
        <p:txBody>
          <a:bodyPr wrap="square" rtlCol="0">
            <a:spAutoFit/>
          </a:bodyPr>
          <a:lstStyle/>
          <a:p>
            <a:pPr marL="0" marR="0"/>
            <a:r>
              <a:rPr lang="en-US" sz="28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Rev 19:3-4, And a second time they said, “Hallelujah! </a:t>
            </a:r>
            <a:r>
              <a:rPr lang="en-US" sz="2800" b="1"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Her smoke rises up forever and ever</a:t>
            </a:r>
            <a:r>
              <a:rPr lang="en-US" sz="28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4 And the twenty-four elders and the four living creatures fell down and worshiped God who sits on the throne saying, “Amen. Hallelujah!”</a:t>
            </a:r>
            <a:endParaRPr lang="en-US" sz="28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Why is all heaven rejoicing at the downfall of Babylon?</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It’s the destruction entire world political and religious system that opposes God.</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What kind of system is that?</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2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It opposes God, it promotes human achievement, it rewards greed.</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a:p>
            <a:pPr marL="1143000" marR="0" lvl="2" indent="-228600">
              <a:buFont typeface="Wingdings" pitchFamily="2" charset="2"/>
              <a:buChar char=""/>
            </a:pPr>
            <a:r>
              <a:rPr lang="en-US" sz="22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“Man is lawless; he will do what you let him do if not restrained. And in order to try to restrain him we have countless laws, millions of litigating cases, a million police, spend trillions of dollars, and at the top of the pile is a justice department that we don’t trust because it’s full of the same kind of mentality as the criminals at the other end of the system. So just a little hint: if you’re trying to get justice in the world, that is a fool’s errand. We do the best we can.” - John MacArthur</a:t>
            </a:r>
            <a:endParaRPr lang="en-US" sz="2200" dirty="0">
              <a:effectLst/>
              <a:highlight>
                <a:srgbClr val="FFFFFF"/>
              </a:highligh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0954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5262979"/>
          </a:xfrm>
          <a:prstGeom prst="rect">
            <a:avLst/>
          </a:prstGeom>
          <a:noFill/>
        </p:spPr>
        <p:txBody>
          <a:bodyPr wrap="square" rtlCol="0">
            <a:spAutoFit/>
          </a:bodyPr>
          <a:lstStyle/>
          <a:p>
            <a:pPr marL="0" marR="0"/>
            <a:r>
              <a:rPr lang="en-US" sz="24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Rev 19:5-6, And a voice came from the throne, saying, “Give praise to our God, all you His bond-servants, you who fear Him, the small and the great.” 6 Then I heard something like the voice of a great multitude and like the sound of many waters and like the sound of mighty peals of thunder, saying, “Hallelujah! For the Lord our God, the Almighty, reigns.</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endParaRPr lang="en-US" sz="18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1800" i="1" dirty="0" err="1">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Psa</a:t>
            </a:r>
            <a:r>
              <a:rPr lang="en-US" sz="18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96:10-13, Say among the nations, “The Lord reigns; Indeed, the world is firmly established, it will not be moved; He will judge the peoples with equity.” 11 Let the heavens be glad, and let the earth rejoice; Let the sea roar, and all it contains; 12 Let the field exult, and all that is in it. Then all the trees of the forest will sing for joy 13 Before the Lord, for He is coming, For He is coming to judge the earth. He will judge the world in righteousness And the peoples in His faithfulness.</a:t>
            </a:r>
          </a:p>
          <a:p>
            <a:pPr marL="342900" marR="0" lvl="0" indent="-342900">
              <a:buFont typeface="Symbol" pitchFamily="2" charset="2"/>
              <a:buChar char=""/>
            </a:pPr>
            <a:endParaRPr lang="en-US" sz="18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1800" i="1" dirty="0" err="1">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Psa</a:t>
            </a:r>
            <a:r>
              <a:rPr lang="en-US" sz="1800"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97:1-6, The Lord reigns, let the earth rejoice; Let the many islands be glad. 2 Clouds and thick darkness surround Him; Righteousness and justice are the foundation of His throne. 3 Fire goes before Him and burns up His adversaries round about. 4 His lightnings lit up the world; The earth saw and trembled. 5 The mountains melted like wax at the presence of the Lord, At the presence of the Lord of the whole earth. 6 The heavens declare His righteousness, And all the peoples have seen His glory.</a:t>
            </a:r>
            <a:endParaRPr lang="en-US" sz="1800" dirty="0">
              <a:effectLst/>
              <a:highlight>
                <a:srgbClr val="FFFFFF"/>
              </a:highligh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7885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4462760"/>
          </a:xfrm>
          <a:prstGeom prst="rect">
            <a:avLst/>
          </a:prstGeom>
          <a:noFill/>
        </p:spPr>
        <p:txBody>
          <a:bodyPr wrap="square" rtlCol="0">
            <a:spAutoFit/>
          </a:bodyPr>
          <a:lstStyle/>
          <a:p>
            <a:pPr marL="0" marR="0"/>
            <a:r>
              <a:rPr lang="en-US" sz="28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Rev 19:7-10, Let us rejoice and be glad and give the glory to Him, for the marriage of the Lamb has come and His bride has made herself ready.” 8 It was given to her to clothe herself in fine linen, bright and clean; for the fine linen is the righteous acts of the saints. </a:t>
            </a:r>
          </a:p>
          <a:p>
            <a:pPr marL="0" marR="0"/>
            <a:endParaRPr lang="en-US" sz="28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Who is the bride?</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What does this mean, has made herself ready? How does a bride get ready?</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And the clothing metaphor? What is the linen made from?</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Who chose the bride, and the bride said yes, right?</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Who dresses the bride and makes her ready for the wedding?</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2558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5632311"/>
          </a:xfrm>
          <a:prstGeom prst="rect">
            <a:avLst/>
          </a:prstGeom>
          <a:noFill/>
        </p:spPr>
        <p:txBody>
          <a:bodyPr wrap="square" rtlCol="0">
            <a:spAutoFit/>
          </a:bodyPr>
          <a:lstStyle/>
          <a:p>
            <a:pPr marL="0" marR="0"/>
            <a:r>
              <a:rPr lang="en-US" sz="28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9 Then he said to me, “Write, ‘Blessed are those who are invited to the marriage supper of the Lamb.’” And he said to me, “These are true words of God.” 10 Then I fell at his feet to worship him. But he said to me, “Do not do that; I am a fellow servant of yours and your brethren who hold the testimony of Jesus; worship God. For the testimony of Jesus is the spirit of prophecy.”</a:t>
            </a:r>
          </a:p>
          <a:p>
            <a:pPr marL="342900" marR="0" lvl="0" indent="-342900">
              <a:buFont typeface="Symbol" pitchFamily="2" charset="2"/>
              <a:buChar char=""/>
            </a:pPr>
            <a:r>
              <a:rPr lang="en-US" sz="24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Who are the guests of the bride? The bride is not a guest. She invites the guests!</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342900" marR="0" lvl="0" indent="-342900">
              <a:buFont typeface="Symbol" pitchFamily="2" charset="2"/>
              <a:buChar char=""/>
            </a:pPr>
            <a:r>
              <a:rPr lang="en-US" sz="24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QUESTION: If Jesus is the only way to heaven, what about Old Testament Saints, and even those who never witnessed or fully understood the cross of Christ? How are they saved?</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Parable of the Wedding Feast, Mat 22:1-10</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742950" marR="0" lvl="1" indent="-285750">
              <a:buFont typeface="Courier New" panose="02070309020205020404" pitchFamily="49" charset="0"/>
              <a:buChar char="o"/>
            </a:pPr>
            <a:r>
              <a:rPr lang="en-US" sz="2400"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Parable of the Ten Virgins (bridesmaids), Mat 25:1-13</a:t>
            </a:r>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a:p>
            <a:pPr marL="0" marR="0"/>
            <a:endParaRPr lang="en-US" sz="2400" dirty="0">
              <a:effectLst/>
              <a:highlight>
                <a:srgbClr val="FFFFFF"/>
              </a:highligh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5863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5262979"/>
          </a:xfrm>
          <a:prstGeom prst="rect">
            <a:avLst/>
          </a:prstGeom>
          <a:noFill/>
        </p:spPr>
        <p:txBody>
          <a:bodyPr wrap="square" rtlCol="0">
            <a:spAutoFit/>
          </a:bodyPr>
          <a:lstStyle/>
          <a:p>
            <a:pPr marL="0" marR="0"/>
            <a:r>
              <a:rPr lang="en-US" sz="28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Rev 19:11-16, And I saw heaven opened, and behold, a white horse, and He who sat on it is called Faithful and True, and in righteousness He judges and wages war. 12 His eyes are a flame of fire, and on His head are many diadems; and He has a name written on Him which no one knows except Himself. 13 He is clothed with a robe dipped in blood, and His name is called The Word of God. 14 And the armies which are in heaven, clothed in fine linen, white and clean, were following Him on white horses. 15 From His mouth comes a sharp sword, so that with it He may strike down the nations, and He will rule them with a rod of iron; and He treads the wine press of the fierce wrath of God, the Almighty. 16 And on His robe and on His thigh He has a name written, “KING OF KINGS, AND LORD OF LORDS.”</a:t>
            </a:r>
            <a:endParaRPr lang="en-US" sz="2800" dirty="0">
              <a:effectLst/>
              <a:highlight>
                <a:srgbClr val="FFFFFF"/>
              </a:highligh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7029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2677656"/>
          </a:xfrm>
          <a:prstGeom prst="rect">
            <a:avLst/>
          </a:prstGeom>
          <a:noFill/>
        </p:spPr>
        <p:txBody>
          <a:bodyPr wrap="square" rtlCol="0">
            <a:spAutoFit/>
          </a:bodyPr>
          <a:lstStyle/>
          <a:p>
            <a:pPr marL="0" marR="0"/>
            <a:r>
              <a:rPr lang="en-US" sz="28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Rev 19:17-18, Then I saw an angel standing in the sun, and he cried out with a loud voice, saying to all the birds which fly in midheaven, “Come, assemble for the great supper of God, 18 so that you may eat the flesh of kings and the flesh of commanders and the flesh of mighty men and the flesh of horses and of those who sit on them and the flesh of all men, both free men and slaves, and small and great.”</a:t>
            </a:r>
            <a:endParaRPr lang="en-US" sz="2800" dirty="0">
              <a:effectLst/>
              <a:highlight>
                <a:srgbClr val="FFFFFF"/>
              </a:highligh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9171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3970318"/>
          </a:xfrm>
          <a:prstGeom prst="rect">
            <a:avLst/>
          </a:prstGeom>
          <a:noFill/>
        </p:spPr>
        <p:txBody>
          <a:bodyPr wrap="square" rtlCol="0">
            <a:spAutoFit/>
          </a:bodyPr>
          <a:lstStyle/>
          <a:p>
            <a:pPr marL="0" marR="0"/>
            <a:r>
              <a:rPr lang="en-US" sz="28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Rev 19:19-21, And I saw the beast and the kings of the earth and </a:t>
            </a:r>
            <a:r>
              <a:rPr lang="en-US" sz="2800" b="1"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their armies assembled to make war against Him</a:t>
            </a:r>
            <a:r>
              <a:rPr lang="en-US" sz="28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who sat on the horse and against His army. 20 And the beast was seized, and with him the false prophet who performed the signs in his presence, by which he deceived those who had received the mark of the beast and those who worshiped his image; </a:t>
            </a:r>
            <a:r>
              <a:rPr lang="en-US" sz="2800" b="1" i="1" u="sng"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these two were thrown alive into the lake of fire</a:t>
            </a:r>
            <a:r>
              <a:rPr lang="en-US" sz="2800" b="1" i="1" dirty="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 which burns with brimstone. 21 And the rest were killed with the sword which came from the mouth of Him who sat on the horse, and all the birds were filled with their flesh.</a:t>
            </a:r>
            <a:endParaRPr lang="en-US" sz="2800" dirty="0">
              <a:effectLst/>
              <a:highlight>
                <a:srgbClr val="FFFFFF"/>
              </a:highlight>
              <a:latin typeface="Time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1540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4F41C-9CB1-8E5D-7A68-17B2854DED3C}"/>
              </a:ext>
            </a:extLst>
          </p:cNvPr>
          <p:cNvSpPr txBox="1"/>
          <p:nvPr/>
        </p:nvSpPr>
        <p:spPr>
          <a:xfrm>
            <a:off x="198783" y="347870"/>
            <a:ext cx="11241156" cy="1077218"/>
          </a:xfrm>
          <a:prstGeom prst="rect">
            <a:avLst/>
          </a:prstGeom>
          <a:noFill/>
        </p:spPr>
        <p:txBody>
          <a:bodyPr wrap="square" rtlCol="0">
            <a:spAutoFit/>
          </a:bodyPr>
          <a:lstStyle/>
          <a:p>
            <a:pPr marL="0" marR="0"/>
            <a:r>
              <a:rPr lang="en-US" sz="3200">
                <a:solidFill>
                  <a:srgbClr val="000000"/>
                </a:solidFill>
                <a:effectLst/>
                <a:highlight>
                  <a:srgbClr val="FFFFFF"/>
                </a:highlight>
                <a:latin typeface="Cambria" panose="02040503050406030204" pitchFamily="18" charset="0"/>
                <a:ea typeface="Aptos" panose="020B0004020202020204" pitchFamily="34" charset="0"/>
                <a:cs typeface="Arial" panose="020B0604020202020204" pitchFamily="34" charset="0"/>
              </a:rPr>
              <a:t>This final slaughter marks the beginning of the Millennial Kingdom, which we will talk about in more detail next week.</a:t>
            </a:r>
            <a:endParaRPr lang="en-US" sz="3200" dirty="0">
              <a:effectLst/>
              <a:highlight>
                <a:srgbClr val="FFFFFF"/>
              </a:highlight>
              <a:latin typeface="Times"/>
              <a:ea typeface="Times New Roman" panose="02020603050405020304" pitchFamily="18" charset="0"/>
              <a:cs typeface="Times New Roman" panose="02020603050405020304" pitchFamily="18" charset="0"/>
            </a:endParaRPr>
          </a:p>
        </p:txBody>
      </p:sp>
      <p:pic>
        <p:nvPicPr>
          <p:cNvPr id="4" name="Picture 3" descr="A lion and lamb in a field&#10;&#10;Description automatically generated">
            <a:extLst>
              <a:ext uri="{FF2B5EF4-FFF2-40B4-BE49-F238E27FC236}">
                <a16:creationId xmlns:a16="http://schemas.microsoft.com/office/drawing/2014/main" id="{5AF52CDF-5B23-93E6-CEA0-EB1A6818F746}"/>
              </a:ext>
            </a:extLst>
          </p:cNvPr>
          <p:cNvPicPr>
            <a:picLocks noChangeAspect="1"/>
          </p:cNvPicPr>
          <p:nvPr/>
        </p:nvPicPr>
        <p:blipFill>
          <a:blip r:embed="rId2"/>
          <a:stretch>
            <a:fillRect/>
          </a:stretch>
        </p:blipFill>
        <p:spPr>
          <a:xfrm>
            <a:off x="2415503" y="1425088"/>
            <a:ext cx="6807715" cy="4758791"/>
          </a:xfrm>
          <a:prstGeom prst="rect">
            <a:avLst/>
          </a:prstGeom>
        </p:spPr>
      </p:pic>
    </p:spTree>
    <p:extLst>
      <p:ext uri="{BB962C8B-B14F-4D97-AF65-F5344CB8AC3E}">
        <p14:creationId xmlns:p14="http://schemas.microsoft.com/office/powerpoint/2010/main" val="34582829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Main Event</Template>
  <TotalTime>37</TotalTime>
  <Words>2311</Words>
  <Application>Microsoft Macintosh PowerPoint</Application>
  <PresentationFormat>Widescreen</PresentationFormat>
  <Paragraphs>86</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Cambria</vt:lpstr>
      <vt:lpstr>Courier New</vt:lpstr>
      <vt:lpstr>Impact</vt:lpstr>
      <vt:lpstr>Symbol</vt:lpstr>
      <vt:lpstr>Times</vt:lpstr>
      <vt:lpstr>Wingdings</vt:lpstr>
      <vt:lpstr>Main Event</vt:lpstr>
      <vt:lpstr>The Second Coming  of Christ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Second Coming  of Christ</dc:title>
  <dc:creator>Howard Liverance</dc:creator>
  <cp:lastModifiedBy>Howard Liverance</cp:lastModifiedBy>
  <cp:revision>9</cp:revision>
  <dcterms:created xsi:type="dcterms:W3CDTF">2024-03-20T20:09:19Z</dcterms:created>
  <dcterms:modified xsi:type="dcterms:W3CDTF">2024-03-20T20:46:21Z</dcterms:modified>
</cp:coreProperties>
</file>