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104" d="100"/>
          <a:sy n="104" d="100"/>
        </p:scale>
        <p:origin x="232"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3/25/24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3/25/24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3/25/24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3/25/24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3/25/24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3/25/24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3/25/24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kJy1ORoGaAk?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1BCAE-8CA9-F0F0-DD25-E8A20B986D1F}"/>
              </a:ext>
            </a:extLst>
          </p:cNvPr>
          <p:cNvSpPr>
            <a:spLocks noGrp="1"/>
          </p:cNvSpPr>
          <p:nvPr>
            <p:ph type="ctrTitle"/>
          </p:nvPr>
        </p:nvSpPr>
        <p:spPr/>
        <p:txBody>
          <a:bodyPr/>
          <a:lstStyle/>
          <a:p>
            <a:r>
              <a:rPr lang="en-US" dirty="0"/>
              <a:t>The Millennium</a:t>
            </a:r>
          </a:p>
        </p:txBody>
      </p:sp>
      <p:sp>
        <p:nvSpPr>
          <p:cNvPr id="3" name="Subtitle 2">
            <a:extLst>
              <a:ext uri="{FF2B5EF4-FFF2-40B4-BE49-F238E27FC236}">
                <a16:creationId xmlns:a16="http://schemas.microsoft.com/office/drawing/2014/main" id="{425E727D-8C13-889E-2C0F-9DEADD82AD61}"/>
              </a:ext>
            </a:extLst>
          </p:cNvPr>
          <p:cNvSpPr>
            <a:spLocks noGrp="1"/>
          </p:cNvSpPr>
          <p:nvPr>
            <p:ph type="subTitle" idx="1"/>
          </p:nvPr>
        </p:nvSpPr>
        <p:spPr/>
        <p:txBody>
          <a:bodyPr/>
          <a:lstStyle/>
          <a:p>
            <a:r>
              <a:rPr lang="en-US" dirty="0"/>
              <a:t>Jesus Establishes His Kingdom on Earth</a:t>
            </a:r>
          </a:p>
        </p:txBody>
      </p:sp>
    </p:spTree>
    <p:extLst>
      <p:ext uri="{BB962C8B-B14F-4D97-AF65-F5344CB8AC3E}">
        <p14:creationId xmlns:p14="http://schemas.microsoft.com/office/powerpoint/2010/main" val="292778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tone wall with a stone structure&#10;&#10;Description automatically generated with medium confidence">
            <a:extLst>
              <a:ext uri="{FF2B5EF4-FFF2-40B4-BE49-F238E27FC236}">
                <a16:creationId xmlns:a16="http://schemas.microsoft.com/office/drawing/2014/main" id="{2ECF2D15-6226-8277-D75A-EE3CDA30FF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0785" y="821217"/>
            <a:ext cx="7310430" cy="5744506"/>
          </a:xfrm>
          <a:prstGeom prst="rect">
            <a:avLst/>
          </a:prstGeom>
          <a:ln w="38100">
            <a:solidFill>
              <a:schemeClr val="tx1"/>
            </a:solidFill>
          </a:ln>
        </p:spPr>
      </p:pic>
    </p:spTree>
    <p:extLst>
      <p:ext uri="{BB962C8B-B14F-4D97-AF65-F5344CB8AC3E}">
        <p14:creationId xmlns:p14="http://schemas.microsoft.com/office/powerpoint/2010/main" val="2650072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What is the Millennium?</a:t>
            </a:r>
          </a:p>
        </p:txBody>
      </p:sp>
      <p:sp>
        <p:nvSpPr>
          <p:cNvPr id="4" name="TextBox 3">
            <a:extLst>
              <a:ext uri="{FF2B5EF4-FFF2-40B4-BE49-F238E27FC236}">
                <a16:creationId xmlns:a16="http://schemas.microsoft.com/office/drawing/2014/main" id="{B8B8CCC5-78D5-7B48-2FCA-C48470D6B070}"/>
              </a:ext>
            </a:extLst>
          </p:cNvPr>
          <p:cNvSpPr txBox="1"/>
          <p:nvPr/>
        </p:nvSpPr>
        <p:spPr>
          <a:xfrm>
            <a:off x="319216" y="1643448"/>
            <a:ext cx="11553567" cy="4401205"/>
          </a:xfrm>
          <a:prstGeom prst="rect">
            <a:avLst/>
          </a:prstGeom>
          <a:noFill/>
        </p:spPr>
        <p:txBody>
          <a:bodyPr wrap="square" rtlCol="0">
            <a:spAutoFit/>
          </a:bodyPr>
          <a:lstStyle/>
          <a:p>
            <a:r>
              <a:rPr lang="en-US" sz="2000" dirty="0"/>
              <a:t>o	It is an earthly Kingdom of Jesus Christ, centered in Jerusalem, that lasts for 1000 years.</a:t>
            </a:r>
          </a:p>
          <a:p>
            <a:endParaRPr lang="en-US" sz="2000" dirty="0"/>
          </a:p>
          <a:p>
            <a:r>
              <a:rPr lang="en-US" sz="2000" dirty="0"/>
              <a:t>o	A literal, chronological view of Revelation leads to Pre-Millennialism. Christ precedes!</a:t>
            </a:r>
          </a:p>
          <a:p>
            <a:endParaRPr lang="en-US" sz="2000" dirty="0"/>
          </a:p>
          <a:p>
            <a:pPr marL="742950" lvl="1" indent="-285750">
              <a:buFont typeface="Arial" panose="020B0604020202020204" pitchFamily="34" charset="0"/>
              <a:buChar char="•"/>
            </a:pPr>
            <a:r>
              <a:rPr lang="en-US" sz="2000" dirty="0"/>
              <a:t>Millennials:			</a:t>
            </a:r>
            <a:r>
              <a:rPr lang="en-US" sz="2000" b="1" dirty="0"/>
              <a:t>Christ brings the Kingdom, </a:t>
            </a:r>
            <a:r>
              <a:rPr lang="en-US" sz="2000" dirty="0"/>
              <a:t>and we join him</a:t>
            </a:r>
          </a:p>
          <a:p>
            <a:pPr marL="742950" lvl="1" indent="-285750">
              <a:buFont typeface="Arial" panose="020B0604020202020204" pitchFamily="34" charset="0"/>
              <a:buChar char="•"/>
            </a:pPr>
            <a:r>
              <a:rPr lang="en-US" sz="2000" dirty="0"/>
              <a:t>Post-Millennials:		</a:t>
            </a:r>
            <a:r>
              <a:rPr lang="en-US" sz="2000" b="1" dirty="0"/>
              <a:t>The Church brings the Kingdom </a:t>
            </a:r>
            <a:r>
              <a:rPr lang="en-US" sz="2000" dirty="0"/>
              <a:t>and offers it to Christ.</a:t>
            </a:r>
          </a:p>
          <a:p>
            <a:pPr marL="742950" lvl="1" indent="-285750">
              <a:buFont typeface="Arial" panose="020B0604020202020204" pitchFamily="34" charset="0"/>
              <a:buChar char="•"/>
            </a:pPr>
            <a:r>
              <a:rPr lang="en-US" sz="2000" dirty="0"/>
              <a:t>A-millennials:		We are in the Kingdom now</a:t>
            </a:r>
          </a:p>
          <a:p>
            <a:pPr marL="742950" lvl="1" indent="-285750">
              <a:buFont typeface="Arial" panose="020B0604020202020204" pitchFamily="34" charset="0"/>
              <a:buChar char="•"/>
            </a:pPr>
            <a:endParaRPr lang="en-US" sz="2000" dirty="0"/>
          </a:p>
          <a:p>
            <a:r>
              <a:rPr lang="en-US" sz="2000" dirty="0"/>
              <a:t>o	The first phase on earth of God’s eternal heavenly Kingdom, also promised in the bible</a:t>
            </a:r>
          </a:p>
          <a:p>
            <a:endParaRPr lang="en-US" sz="2000" dirty="0"/>
          </a:p>
          <a:p>
            <a:r>
              <a:rPr lang="en-US" sz="2000" dirty="0"/>
              <a:t>o	Jesus told Pilate, “my Kingdom is not of this world”, NOT “my Kingdom is not of this earth”</a:t>
            </a:r>
          </a:p>
          <a:p>
            <a:endParaRPr lang="en-US" sz="2000" dirty="0"/>
          </a:p>
          <a:p>
            <a:pPr marL="742950" lvl="1" indent="-285750">
              <a:buFont typeface="Arial" panose="020B0604020202020204" pitchFamily="34" charset="0"/>
              <a:buChar char="•"/>
            </a:pPr>
            <a:r>
              <a:rPr lang="en-US" sz="2000" dirty="0"/>
              <a:t>Gr: </a:t>
            </a:r>
            <a:r>
              <a:rPr lang="en-US" sz="2000" dirty="0" err="1"/>
              <a:t>kosmos</a:t>
            </a:r>
            <a:r>
              <a:rPr lang="en-US" sz="2000" dirty="0"/>
              <a:t>, means a system of order, structure, an arrangement, an administration</a:t>
            </a:r>
          </a:p>
          <a:p>
            <a:pPr marL="742950" lvl="1" indent="-285750">
              <a:buFont typeface="Arial" panose="020B0604020202020204" pitchFamily="34" charset="0"/>
              <a:buChar char="•"/>
            </a:pPr>
            <a:r>
              <a:rPr lang="en-US" sz="2000" dirty="0"/>
              <a:t>This is the “world system” that will be completely burned up in Rev 18:8.</a:t>
            </a:r>
          </a:p>
        </p:txBody>
      </p:sp>
    </p:spTree>
    <p:extLst>
      <p:ext uri="{BB962C8B-B14F-4D97-AF65-F5344CB8AC3E}">
        <p14:creationId xmlns:p14="http://schemas.microsoft.com/office/powerpoint/2010/main" val="1469849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Review from last week</a:t>
            </a:r>
          </a:p>
        </p:txBody>
      </p:sp>
      <p:sp>
        <p:nvSpPr>
          <p:cNvPr id="4" name="TextBox 3">
            <a:extLst>
              <a:ext uri="{FF2B5EF4-FFF2-40B4-BE49-F238E27FC236}">
                <a16:creationId xmlns:a16="http://schemas.microsoft.com/office/drawing/2014/main" id="{B8B8CCC5-78D5-7B48-2FCA-C48470D6B070}"/>
              </a:ext>
            </a:extLst>
          </p:cNvPr>
          <p:cNvSpPr txBox="1"/>
          <p:nvPr/>
        </p:nvSpPr>
        <p:spPr>
          <a:xfrm>
            <a:off x="1500316" y="1606377"/>
            <a:ext cx="9191367"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t>An angel announces to the birds of the air to “assemble” for the great supper of God (19:17)</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Antichrist and the False Prophet are thrown “alive” into the Lake of Fire (19:20)</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“rest” were killed with the sword that comes from the mouth of the Lord (19:21)</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And the birds were filled with their flesh.</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QUESTION: What happens to the faithful believers who survive the tribulation?</a:t>
            </a:r>
          </a:p>
        </p:txBody>
      </p:sp>
    </p:spTree>
    <p:extLst>
      <p:ext uri="{BB962C8B-B14F-4D97-AF65-F5344CB8AC3E}">
        <p14:creationId xmlns:p14="http://schemas.microsoft.com/office/powerpoint/2010/main" val="754937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What is the Lake of Fire?</a:t>
            </a:r>
          </a:p>
        </p:txBody>
      </p:sp>
      <p:sp>
        <p:nvSpPr>
          <p:cNvPr id="4" name="TextBox 3">
            <a:extLst>
              <a:ext uri="{FF2B5EF4-FFF2-40B4-BE49-F238E27FC236}">
                <a16:creationId xmlns:a16="http://schemas.microsoft.com/office/drawing/2014/main" id="{B8B8CCC5-78D5-7B48-2FCA-C48470D6B070}"/>
              </a:ext>
            </a:extLst>
          </p:cNvPr>
          <p:cNvSpPr txBox="1"/>
          <p:nvPr/>
        </p:nvSpPr>
        <p:spPr>
          <a:xfrm>
            <a:off x="436605" y="1495169"/>
            <a:ext cx="11318789"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term “Lake of Fire” occurs only in Revelation.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Its introduction brings clarity to the meaning of the place of eternal fire referenced everywhere.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Jesus says, </a:t>
            </a:r>
            <a:r>
              <a:rPr lang="en-US" sz="2400" i="1" dirty="0"/>
              <a:t>“Depart from Me, accursed ones, into the eternal fire which has been prepared for the devil and his angels”</a:t>
            </a:r>
          </a:p>
          <a:p>
            <a:pPr marL="342900" indent="-342900">
              <a:buFont typeface="Arial" panose="020B0604020202020204" pitchFamily="34" charset="0"/>
              <a:buChar char="•"/>
            </a:pPr>
            <a:endParaRPr lang="en-US" sz="2400" i="1" dirty="0"/>
          </a:p>
          <a:p>
            <a:pPr marL="342900" indent="-342900">
              <a:buFont typeface="Arial" panose="020B0604020202020204" pitchFamily="34" charset="0"/>
              <a:buChar char="•"/>
            </a:pPr>
            <a:r>
              <a:rPr lang="en-US" sz="2400" dirty="0"/>
              <a:t>It is called </a:t>
            </a:r>
            <a:r>
              <a:rPr lang="en-US" sz="2400" i="1" dirty="0"/>
              <a:t>“unquenchable fire” </a:t>
            </a:r>
            <a:r>
              <a:rPr lang="en-US" sz="2400" dirty="0"/>
              <a:t>in Mark 9:43</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Lake of Fire seems to be a place of final, permanent, eternal torment from which no one ever leaves.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Antichrist and the False prophet are never coming out of that place!</a:t>
            </a:r>
          </a:p>
        </p:txBody>
      </p:sp>
    </p:spTree>
    <p:extLst>
      <p:ext uri="{BB962C8B-B14F-4D97-AF65-F5344CB8AC3E}">
        <p14:creationId xmlns:p14="http://schemas.microsoft.com/office/powerpoint/2010/main" val="3960257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776416" y="1606378"/>
            <a:ext cx="10639167" cy="4524315"/>
          </a:xfrm>
          <a:prstGeom prst="rect">
            <a:avLst/>
          </a:prstGeom>
          <a:noFill/>
        </p:spPr>
        <p:txBody>
          <a:bodyPr wrap="square" rtlCol="0">
            <a:spAutoFit/>
          </a:bodyPr>
          <a:lstStyle/>
          <a:p>
            <a:r>
              <a:rPr lang="en-US" sz="3200" b="1" i="1" dirty="0"/>
              <a:t>Rev 20:1-3, Then I saw an angel coming down from heaven, holding the key of the abyss and a great chain in his hand. 2 And he laid hold of the dragon, the serpent of old, who is the devil and Satan, and bound him for a thousand years; 3 and he threw him into the abyss, and shut it and sealed it over him, so that he would not deceive the nations any longer, until the thousand years were completed; after these things he must be released for a short time.</a:t>
            </a:r>
          </a:p>
        </p:txBody>
      </p:sp>
    </p:spTree>
    <p:extLst>
      <p:ext uri="{BB962C8B-B14F-4D97-AF65-F5344CB8AC3E}">
        <p14:creationId xmlns:p14="http://schemas.microsoft.com/office/powerpoint/2010/main" val="2161120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So, what is the Abyss?</a:t>
            </a:r>
          </a:p>
        </p:txBody>
      </p:sp>
      <p:sp>
        <p:nvSpPr>
          <p:cNvPr id="4" name="TextBox 3">
            <a:extLst>
              <a:ext uri="{FF2B5EF4-FFF2-40B4-BE49-F238E27FC236}">
                <a16:creationId xmlns:a16="http://schemas.microsoft.com/office/drawing/2014/main" id="{B8B8CCC5-78D5-7B48-2FCA-C48470D6B070}"/>
              </a:ext>
            </a:extLst>
          </p:cNvPr>
          <p:cNvSpPr txBox="1"/>
          <p:nvPr/>
        </p:nvSpPr>
        <p:spPr>
          <a:xfrm>
            <a:off x="436605" y="1476633"/>
            <a:ext cx="11318789" cy="5262979"/>
          </a:xfrm>
          <a:prstGeom prst="rect">
            <a:avLst/>
          </a:prstGeom>
          <a:noFill/>
        </p:spPr>
        <p:txBody>
          <a:bodyPr wrap="square" rtlCol="0">
            <a:spAutoFit/>
          </a:bodyPr>
          <a:lstStyle/>
          <a:p>
            <a:pPr marL="342900" indent="-342900">
              <a:buFont typeface="Arial" panose="020B0604020202020204" pitchFamily="34" charset="0"/>
              <a:buChar char="•"/>
            </a:pPr>
            <a:r>
              <a:rPr lang="en-US" sz="2400" b="1" u="sng" dirty="0"/>
              <a:t>Abyss</a:t>
            </a:r>
            <a:r>
              <a:rPr lang="en-US" sz="2400" dirty="0"/>
              <a:t>, Gr: </a:t>
            </a:r>
            <a:r>
              <a:rPr lang="en-US" sz="2400" i="1" dirty="0" err="1"/>
              <a:t>Abussos</a:t>
            </a:r>
            <a:r>
              <a:rPr lang="en-US" sz="2400" dirty="0"/>
              <a:t>, literally means the “bottomless place”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Also, the word </a:t>
            </a:r>
            <a:r>
              <a:rPr lang="en-US" sz="2400" b="1" u="sng" dirty="0"/>
              <a:t>Hell</a:t>
            </a:r>
            <a:r>
              <a:rPr lang="en-US" sz="2400" dirty="0"/>
              <a:t> is a translation of Gr: </a:t>
            </a:r>
            <a:r>
              <a:rPr lang="en-US" sz="2400" i="1" dirty="0"/>
              <a:t>Tartarus</a:t>
            </a:r>
            <a:r>
              <a:rPr lang="en-US" sz="2400" dirty="0"/>
              <a:t>, which can be thought of as the “deepest pit”.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1 Pet 3:19, Jesus “went and preached to the spirits in </a:t>
            </a:r>
            <a:r>
              <a:rPr lang="en-US" sz="2400" b="1" u="sng" dirty="0"/>
              <a:t>prison</a:t>
            </a:r>
            <a:r>
              <a:rPr lang="en-US" sz="2400" dirty="0"/>
              <a: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b="1" u="sng" dirty="0"/>
              <a:t>Hades</a:t>
            </a:r>
            <a:r>
              <a:rPr lang="en-US" sz="2400" dirty="0"/>
              <a:t> is the Greek god of the dead. The word is used in Luke 16 and other places</a:t>
            </a:r>
          </a:p>
          <a:p>
            <a:pPr marL="800100" lvl="1" indent="-342900">
              <a:buFont typeface="Arial" panose="020B0604020202020204" pitchFamily="34" charset="0"/>
              <a:buChar char="•"/>
            </a:pPr>
            <a:r>
              <a:rPr lang="en-US" sz="2400" dirty="0"/>
              <a:t>It also seems to be a temporary “holding place”, and also one in which there is torment.</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Then there is </a:t>
            </a:r>
            <a:r>
              <a:rPr lang="en-US" sz="2400" b="1" u="sng" dirty="0"/>
              <a:t>Gehenna</a:t>
            </a:r>
            <a:r>
              <a:rPr lang="en-US" sz="2400" dirty="0"/>
              <a:t>, translated “hell” in the NT, a word used by Jesus 11 times in the gospels, and James also uses it in his epistle.</a:t>
            </a:r>
          </a:p>
        </p:txBody>
      </p:sp>
    </p:spTree>
    <p:extLst>
      <p:ext uri="{BB962C8B-B14F-4D97-AF65-F5344CB8AC3E}">
        <p14:creationId xmlns:p14="http://schemas.microsoft.com/office/powerpoint/2010/main" val="4008483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Places of Punishment</a:t>
            </a:r>
          </a:p>
        </p:txBody>
      </p:sp>
      <p:sp>
        <p:nvSpPr>
          <p:cNvPr id="4" name="TextBox 3">
            <a:extLst>
              <a:ext uri="{FF2B5EF4-FFF2-40B4-BE49-F238E27FC236}">
                <a16:creationId xmlns:a16="http://schemas.microsoft.com/office/drawing/2014/main" id="{B8B8CCC5-78D5-7B48-2FCA-C48470D6B070}"/>
              </a:ext>
            </a:extLst>
          </p:cNvPr>
          <p:cNvSpPr txBox="1"/>
          <p:nvPr/>
        </p:nvSpPr>
        <p:spPr>
          <a:xfrm>
            <a:off x="436605" y="1736125"/>
            <a:ext cx="11318789" cy="4524315"/>
          </a:xfrm>
          <a:prstGeom prst="rect">
            <a:avLst/>
          </a:prstGeom>
          <a:noFill/>
        </p:spPr>
        <p:txBody>
          <a:bodyPr wrap="square" rtlCol="0">
            <a:spAutoFit/>
          </a:bodyPr>
          <a:lstStyle/>
          <a:p>
            <a:pPr marL="342900" indent="-342900">
              <a:buFont typeface="Arial" panose="020B0604020202020204" pitchFamily="34" charset="0"/>
              <a:buChar char="•"/>
            </a:pPr>
            <a:r>
              <a:rPr lang="en-US" sz="3200" dirty="0"/>
              <a:t>Probably The Abyss, Tartarus, Hades, and “prison” can all be considered temporary places of punishment.</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The Lake of Fire is eternal and permanent and may equate to Gehenna translated as “hell”.</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In the end, these are all semantics (word games), but there is a definite distinction between </a:t>
            </a:r>
            <a:r>
              <a:rPr lang="en-US" sz="3200" b="1" u="sng" dirty="0"/>
              <a:t>temporary</a:t>
            </a:r>
            <a:r>
              <a:rPr lang="en-US" sz="3200" dirty="0"/>
              <a:t> and </a:t>
            </a:r>
            <a:r>
              <a:rPr lang="en-US" sz="3200" b="1" u="sng" dirty="0"/>
              <a:t>permanent</a:t>
            </a:r>
            <a:r>
              <a:rPr lang="en-US" sz="3200" dirty="0"/>
              <a:t> places of torment.</a:t>
            </a:r>
          </a:p>
        </p:txBody>
      </p:sp>
    </p:spTree>
    <p:extLst>
      <p:ext uri="{BB962C8B-B14F-4D97-AF65-F5344CB8AC3E}">
        <p14:creationId xmlns:p14="http://schemas.microsoft.com/office/powerpoint/2010/main" val="533761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Anabaptist Belief Statements</a:t>
            </a:r>
          </a:p>
        </p:txBody>
      </p:sp>
      <p:sp>
        <p:nvSpPr>
          <p:cNvPr id="4" name="TextBox 3">
            <a:extLst>
              <a:ext uri="{FF2B5EF4-FFF2-40B4-BE49-F238E27FC236}">
                <a16:creationId xmlns:a16="http://schemas.microsoft.com/office/drawing/2014/main" id="{B8B8CCC5-78D5-7B48-2FCA-C48470D6B070}"/>
              </a:ext>
            </a:extLst>
          </p:cNvPr>
          <p:cNvSpPr txBox="1"/>
          <p:nvPr/>
        </p:nvSpPr>
        <p:spPr>
          <a:xfrm>
            <a:off x="436605" y="1736125"/>
            <a:ext cx="11318789" cy="4832092"/>
          </a:xfrm>
          <a:prstGeom prst="rect">
            <a:avLst/>
          </a:prstGeom>
          <a:noFill/>
        </p:spPr>
        <p:txBody>
          <a:bodyPr wrap="square" rtlCol="0">
            <a:spAutoFit/>
          </a:bodyPr>
          <a:lstStyle/>
          <a:p>
            <a:pPr marL="342900" indent="-342900">
              <a:buFont typeface="Arial" panose="020B0604020202020204" pitchFamily="34" charset="0"/>
              <a:buChar char="•"/>
            </a:pPr>
            <a:r>
              <a:rPr lang="en-US" sz="2800" u="sng" dirty="0"/>
              <a:t>THE INTERMEDIATE STATE</a:t>
            </a:r>
            <a:r>
              <a:rPr lang="en-US" sz="2800" dirty="0"/>
              <a:t>: We believe that in the interval between death and resurrection, the righteous will be with Christ in a state of conscious bliss and comfort, but that the wicked will be in a place of torment, in a state of conscious suffering and despair.</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u="sng" dirty="0"/>
              <a:t>THE FINAL STATE</a:t>
            </a:r>
            <a:r>
              <a:rPr lang="en-US" sz="2800" dirty="0"/>
              <a:t>: We believe that hell is the place of torment, prepared for the devil and his angels, where with them the wicked will suffer the vengeance of eternal fire forever and ever and that heaven is the final abode of the righteous, where they will dwell in the fullness of joy forever and ever.</a:t>
            </a:r>
          </a:p>
        </p:txBody>
      </p:sp>
    </p:spTree>
    <p:extLst>
      <p:ext uri="{BB962C8B-B14F-4D97-AF65-F5344CB8AC3E}">
        <p14:creationId xmlns:p14="http://schemas.microsoft.com/office/powerpoint/2010/main" val="2622465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What About purgatory?</a:t>
            </a:r>
          </a:p>
        </p:txBody>
      </p:sp>
      <p:sp>
        <p:nvSpPr>
          <p:cNvPr id="4" name="TextBox 3">
            <a:extLst>
              <a:ext uri="{FF2B5EF4-FFF2-40B4-BE49-F238E27FC236}">
                <a16:creationId xmlns:a16="http://schemas.microsoft.com/office/drawing/2014/main" id="{B8B8CCC5-78D5-7B48-2FCA-C48470D6B070}"/>
              </a:ext>
            </a:extLst>
          </p:cNvPr>
          <p:cNvSpPr txBox="1"/>
          <p:nvPr/>
        </p:nvSpPr>
        <p:spPr>
          <a:xfrm>
            <a:off x="436605" y="1736125"/>
            <a:ext cx="11318789" cy="5262979"/>
          </a:xfrm>
          <a:prstGeom prst="rect">
            <a:avLst/>
          </a:prstGeom>
          <a:noFill/>
        </p:spPr>
        <p:txBody>
          <a:bodyPr wrap="square" rtlCol="0">
            <a:spAutoFit/>
          </a:bodyPr>
          <a:lstStyle/>
          <a:p>
            <a:pPr marL="342900" indent="-342900">
              <a:buFont typeface="Arial" panose="020B0604020202020204" pitchFamily="34" charset="0"/>
              <a:buChar char="•"/>
            </a:pPr>
            <a:r>
              <a:rPr lang="en-US" sz="2800" dirty="0"/>
              <a:t>Oxford says this: (in Roman Catholic doctrine) a place or state of suffering inhabited by the souls of sinners who are expiating their sins before going to heaven.</a:t>
            </a:r>
          </a:p>
          <a:p>
            <a:pPr marL="342900" indent="-342900">
              <a:buFont typeface="Arial" panose="020B0604020202020204" pitchFamily="34" charset="0"/>
              <a:buChar char="•"/>
            </a:pPr>
            <a:endParaRPr lang="en-US" sz="2800" dirty="0"/>
          </a:p>
          <a:p>
            <a:pPr marL="800100" lvl="1" indent="-342900">
              <a:buFont typeface="Arial" panose="020B0604020202020204" pitchFamily="34" charset="0"/>
              <a:buChar char="•"/>
            </a:pPr>
            <a:r>
              <a:rPr lang="en-US" sz="2800" dirty="0"/>
              <a:t>Expiating means “atoning for”. </a:t>
            </a:r>
          </a:p>
          <a:p>
            <a:pPr marL="800100" lvl="1" indent="-342900">
              <a:buFont typeface="Arial" panose="020B0604020202020204" pitchFamily="34" charset="0"/>
              <a:buChar char="•"/>
            </a:pPr>
            <a:r>
              <a:rPr lang="en-US" sz="2800" i="1" dirty="0"/>
              <a:t>Heb 9:27, it is appointed for men to die once and after this comes judgment.</a:t>
            </a:r>
          </a:p>
          <a:p>
            <a:pPr marL="800100" lvl="1" indent="-342900">
              <a:buFont typeface="Arial" panose="020B0604020202020204" pitchFamily="34" charset="0"/>
              <a:buChar char="•"/>
            </a:pPr>
            <a:r>
              <a:rPr lang="en-US" sz="2800" i="1" dirty="0"/>
              <a:t>Luke 16:24 “between us and you there is a great chasm fixed, so that those who wish to come over from here to you will not be able, and that none may cross over from there to us.” </a:t>
            </a:r>
          </a:p>
          <a:p>
            <a:endParaRPr lang="en-US" sz="2800" dirty="0"/>
          </a:p>
        </p:txBody>
      </p:sp>
    </p:spTree>
    <p:extLst>
      <p:ext uri="{BB962C8B-B14F-4D97-AF65-F5344CB8AC3E}">
        <p14:creationId xmlns:p14="http://schemas.microsoft.com/office/powerpoint/2010/main" val="2284610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paper&#10;&#10;Description automatically generated">
            <a:extLst>
              <a:ext uri="{FF2B5EF4-FFF2-40B4-BE49-F238E27FC236}">
                <a16:creationId xmlns:a16="http://schemas.microsoft.com/office/drawing/2014/main" id="{84EF2CA3-6ECC-5B01-0872-FDDC944571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6226" y="1556951"/>
            <a:ext cx="9479548" cy="4949087"/>
          </a:xfrm>
          <a:prstGeom prst="rect">
            <a:avLst/>
          </a:prstGeom>
          <a:ln w="38100">
            <a:solidFill>
              <a:schemeClr val="tx1"/>
            </a:solidFill>
          </a:ln>
        </p:spPr>
      </p:pic>
      <p:sp>
        <p:nvSpPr>
          <p:cNvPr id="3" name="Title 1">
            <a:extLst>
              <a:ext uri="{FF2B5EF4-FFF2-40B4-BE49-F238E27FC236}">
                <a16:creationId xmlns:a16="http://schemas.microsoft.com/office/drawing/2014/main" id="{3100DDB8-7016-284D-36F8-3032C3D7E524}"/>
              </a:ext>
            </a:extLst>
          </p:cNvPr>
          <p:cNvSpPr txBox="1">
            <a:spLocks/>
          </p:cNvSpPr>
          <p:nvPr/>
        </p:nvSpPr>
        <p:spPr>
          <a:xfrm>
            <a:off x="3056238" y="504881"/>
            <a:ext cx="8610600" cy="903790"/>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Two Destinations</a:t>
            </a:r>
          </a:p>
        </p:txBody>
      </p:sp>
    </p:spTree>
    <p:extLst>
      <p:ext uri="{BB962C8B-B14F-4D97-AF65-F5344CB8AC3E}">
        <p14:creationId xmlns:p14="http://schemas.microsoft.com/office/powerpoint/2010/main" val="365272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The Names of Satan</a:t>
            </a:r>
          </a:p>
        </p:txBody>
      </p:sp>
      <p:sp>
        <p:nvSpPr>
          <p:cNvPr id="4" name="TextBox 3">
            <a:extLst>
              <a:ext uri="{FF2B5EF4-FFF2-40B4-BE49-F238E27FC236}">
                <a16:creationId xmlns:a16="http://schemas.microsoft.com/office/drawing/2014/main" id="{B8B8CCC5-78D5-7B48-2FCA-C48470D6B070}"/>
              </a:ext>
            </a:extLst>
          </p:cNvPr>
          <p:cNvSpPr txBox="1"/>
          <p:nvPr/>
        </p:nvSpPr>
        <p:spPr>
          <a:xfrm>
            <a:off x="496330" y="1626859"/>
            <a:ext cx="11318789" cy="5047536"/>
          </a:xfrm>
          <a:prstGeom prst="rect">
            <a:avLst/>
          </a:prstGeom>
          <a:noFill/>
        </p:spPr>
        <p:txBody>
          <a:bodyPr wrap="square" rtlCol="0">
            <a:spAutoFit/>
          </a:bodyPr>
          <a:lstStyle/>
          <a:p>
            <a:r>
              <a:rPr lang="en-US" sz="3200" i="1" dirty="0"/>
              <a:t>2 And he laid hold of the dragon, the serpent of old, who is the devil and Satan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600" dirty="0"/>
              <a:t>Dragon – Gr: </a:t>
            </a:r>
            <a:r>
              <a:rPr lang="en-US" sz="2600" dirty="0" err="1"/>
              <a:t>Drakon</a:t>
            </a:r>
            <a:r>
              <a:rPr lang="en-US" sz="2600" dirty="0"/>
              <a:t> (a huge serpent) symbolically: ferocious, wicked</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Serpent – Gr: </a:t>
            </a:r>
            <a:r>
              <a:rPr lang="en-US" sz="2600" dirty="0" err="1"/>
              <a:t>Ophis</a:t>
            </a:r>
            <a:r>
              <a:rPr lang="en-US" sz="2600" dirty="0"/>
              <a:t>, from: </a:t>
            </a:r>
            <a:r>
              <a:rPr lang="en-US" sz="2600" dirty="0" err="1"/>
              <a:t>Optanomai</a:t>
            </a:r>
            <a:r>
              <a:rPr lang="en-US" sz="2600" dirty="0"/>
              <a:t> (Ophthalmology). Eying its prey. Crafty, shrewd, cunning (sneaky).</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Devil – Gr: Diabolos, Slanderer (the Father of Lies)</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Satan – Transliterated from Aramaic: Accuser, Adversary, Enemy</a:t>
            </a:r>
          </a:p>
        </p:txBody>
      </p:sp>
    </p:spTree>
    <p:extLst>
      <p:ext uri="{BB962C8B-B14F-4D97-AF65-F5344CB8AC3E}">
        <p14:creationId xmlns:p14="http://schemas.microsoft.com/office/powerpoint/2010/main" val="3861716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SATAN is BOUND</a:t>
            </a:r>
          </a:p>
        </p:txBody>
      </p:sp>
      <p:sp>
        <p:nvSpPr>
          <p:cNvPr id="4" name="TextBox 3">
            <a:extLst>
              <a:ext uri="{FF2B5EF4-FFF2-40B4-BE49-F238E27FC236}">
                <a16:creationId xmlns:a16="http://schemas.microsoft.com/office/drawing/2014/main" id="{B8B8CCC5-78D5-7B48-2FCA-C48470D6B070}"/>
              </a:ext>
            </a:extLst>
          </p:cNvPr>
          <p:cNvSpPr txBox="1"/>
          <p:nvPr/>
        </p:nvSpPr>
        <p:spPr>
          <a:xfrm>
            <a:off x="496330" y="1626859"/>
            <a:ext cx="11318789" cy="4647426"/>
          </a:xfrm>
          <a:prstGeom prst="rect">
            <a:avLst/>
          </a:prstGeom>
          <a:noFill/>
        </p:spPr>
        <p:txBody>
          <a:bodyPr wrap="square" rtlCol="0">
            <a:spAutoFit/>
          </a:bodyPr>
          <a:lstStyle/>
          <a:p>
            <a:r>
              <a:rPr lang="en-US" sz="3200" i="1" dirty="0"/>
              <a:t>… and bound him for a thousand years; 3 and he threw him into the abyss, and shut it and sealed it over him, so that he would not deceive the nations any longer, until the thousand years were completed; after these things he must be released for a short time.</a:t>
            </a:r>
          </a:p>
          <a:p>
            <a:endParaRPr lang="en-US" sz="3200" i="1" dirty="0"/>
          </a:p>
          <a:p>
            <a:pPr marL="457200" indent="-457200">
              <a:buFont typeface="Arial" panose="020B0604020202020204" pitchFamily="34" charset="0"/>
              <a:buChar char="•"/>
            </a:pPr>
            <a:r>
              <a:rPr lang="en-US" sz="2600" dirty="0"/>
              <a:t>Where else have we seen “bound angels”?</a:t>
            </a:r>
          </a:p>
          <a:p>
            <a:pPr marL="914400" lvl="1" indent="-457200">
              <a:buFont typeface="Arial" panose="020B0604020202020204" pitchFamily="34" charset="0"/>
              <a:buChar char="•"/>
            </a:pPr>
            <a:r>
              <a:rPr lang="en-US" sz="2600" dirty="0"/>
              <a:t>Then “sons of God” in Gen 6, as referenced by Peter and Jude</a:t>
            </a:r>
          </a:p>
          <a:p>
            <a:pPr marL="914400" lvl="1" indent="-457200">
              <a:buFont typeface="Arial" panose="020B0604020202020204" pitchFamily="34" charset="0"/>
              <a:buChar char="•"/>
            </a:pPr>
            <a:r>
              <a:rPr lang="en-US" sz="2600" dirty="0"/>
              <a:t>The locust demons released from the “pit” (Rev 9:3)</a:t>
            </a:r>
          </a:p>
          <a:p>
            <a:pPr marL="914400" lvl="1" indent="-457200">
              <a:buFont typeface="Arial" panose="020B0604020202020204" pitchFamily="34" charset="0"/>
              <a:buChar char="•"/>
            </a:pPr>
            <a:r>
              <a:rPr lang="en-US" sz="2600" dirty="0"/>
              <a:t>The four angels by the river Euphrates (Rev 9:14)</a:t>
            </a:r>
          </a:p>
        </p:txBody>
      </p:sp>
    </p:spTree>
    <p:extLst>
      <p:ext uri="{BB962C8B-B14F-4D97-AF65-F5344CB8AC3E}">
        <p14:creationId xmlns:p14="http://schemas.microsoft.com/office/powerpoint/2010/main" val="3784468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normAutofit/>
          </a:bodyPr>
          <a:lstStyle/>
          <a:p>
            <a:r>
              <a:rPr lang="en-US" dirty="0"/>
              <a:t>Angelology</a:t>
            </a:r>
          </a:p>
        </p:txBody>
      </p:sp>
      <p:sp>
        <p:nvSpPr>
          <p:cNvPr id="4" name="TextBox 3">
            <a:extLst>
              <a:ext uri="{FF2B5EF4-FFF2-40B4-BE49-F238E27FC236}">
                <a16:creationId xmlns:a16="http://schemas.microsoft.com/office/drawing/2014/main" id="{B8B8CCC5-78D5-7B48-2FCA-C48470D6B070}"/>
              </a:ext>
            </a:extLst>
          </p:cNvPr>
          <p:cNvSpPr txBox="1"/>
          <p:nvPr/>
        </p:nvSpPr>
        <p:spPr>
          <a:xfrm>
            <a:off x="324365" y="1495169"/>
            <a:ext cx="11543270" cy="5016758"/>
          </a:xfrm>
          <a:prstGeom prst="rect">
            <a:avLst/>
          </a:prstGeom>
          <a:noFill/>
        </p:spPr>
        <p:txBody>
          <a:bodyPr wrap="square" rtlCol="0">
            <a:spAutoFit/>
          </a:bodyPr>
          <a:lstStyle/>
          <a:p>
            <a:pPr marL="457200" indent="-457200">
              <a:buFont typeface="Arial" panose="020B0604020202020204" pitchFamily="34" charset="0"/>
              <a:buChar char="•"/>
            </a:pPr>
            <a:r>
              <a:rPr lang="en-US" sz="3200" b="1" dirty="0"/>
              <a:t>ALL Angels</a:t>
            </a:r>
          </a:p>
          <a:p>
            <a:pPr marL="914400" lvl="1" indent="-457200">
              <a:buFont typeface="Arial" panose="020B0604020202020204" pitchFamily="34" charset="0"/>
              <a:buChar char="•"/>
            </a:pPr>
            <a:r>
              <a:rPr lang="en-US" sz="3200" dirty="0"/>
              <a:t>Holy Angels (2/3)</a:t>
            </a:r>
          </a:p>
          <a:p>
            <a:pPr marL="914400" lvl="1" indent="-457200">
              <a:buFont typeface="Arial" panose="020B0604020202020204" pitchFamily="34" charset="0"/>
              <a:buChar char="•"/>
            </a:pPr>
            <a:r>
              <a:rPr lang="en-US" sz="3200" dirty="0"/>
              <a:t>Fallen Angels (1/3)</a:t>
            </a:r>
          </a:p>
          <a:p>
            <a:pPr marL="1371600" lvl="2" indent="-457200">
              <a:buFont typeface="Arial" panose="020B0604020202020204" pitchFamily="34" charset="0"/>
              <a:buChar char="•"/>
            </a:pPr>
            <a:r>
              <a:rPr lang="en-US" sz="3200" dirty="0"/>
              <a:t>Unbound</a:t>
            </a:r>
          </a:p>
          <a:p>
            <a:pPr marL="1371600" lvl="2" indent="-457200">
              <a:buFont typeface="Arial" panose="020B0604020202020204" pitchFamily="34" charset="0"/>
              <a:buChar char="•"/>
            </a:pPr>
            <a:r>
              <a:rPr lang="en-US" sz="3200" dirty="0"/>
              <a:t>Bound</a:t>
            </a:r>
          </a:p>
          <a:p>
            <a:pPr marL="1828800" lvl="3" indent="-457200">
              <a:buFont typeface="Arial" panose="020B0604020202020204" pitchFamily="34" charset="0"/>
              <a:buChar char="•"/>
            </a:pPr>
            <a:r>
              <a:rPr lang="en-US" sz="3200" dirty="0"/>
              <a:t>Temporarily Bound – Abyss</a:t>
            </a:r>
          </a:p>
          <a:p>
            <a:pPr marL="1828800" lvl="3" indent="-457200">
              <a:buFont typeface="Arial" panose="020B0604020202020204" pitchFamily="34" charset="0"/>
              <a:buChar char="•"/>
            </a:pPr>
            <a:r>
              <a:rPr lang="en-US" sz="3200" dirty="0"/>
              <a:t>Permanently Bound – Lake of Fire</a:t>
            </a:r>
          </a:p>
          <a:p>
            <a:pPr marL="1828800" lvl="3"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After the Millennium ALL Fallen Angels and ALL unredeemed humanity will be sent into the </a:t>
            </a:r>
            <a:r>
              <a:rPr lang="en-US" sz="3200" u="sng" dirty="0"/>
              <a:t>Lake of Fire</a:t>
            </a:r>
          </a:p>
        </p:txBody>
      </p:sp>
    </p:spTree>
    <p:extLst>
      <p:ext uri="{BB962C8B-B14F-4D97-AF65-F5344CB8AC3E}">
        <p14:creationId xmlns:p14="http://schemas.microsoft.com/office/powerpoint/2010/main" val="3548688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776416" y="1606378"/>
            <a:ext cx="10639167" cy="4524315"/>
          </a:xfrm>
          <a:prstGeom prst="rect">
            <a:avLst/>
          </a:prstGeom>
          <a:noFill/>
        </p:spPr>
        <p:txBody>
          <a:bodyPr wrap="square" rtlCol="0">
            <a:spAutoFit/>
          </a:bodyPr>
          <a:lstStyle/>
          <a:p>
            <a:r>
              <a:rPr lang="en-US" sz="3200" b="1" i="1" dirty="0"/>
              <a:t>Rev 20:1-3, Then I saw an angel coming down from heaven, holding the key of the abyss and a great chain in his hand. 2 And he laid hold of the dragon, the serpent of old, who is the devil and Satan, and bound him for a thousand years; 3 and he threw him into the abyss, and shut it and sealed it over him, so that he would not deceive the nations any longer, until the thousand years were completed; after these things he must be released for a short time.</a:t>
            </a:r>
          </a:p>
        </p:txBody>
      </p:sp>
    </p:spTree>
    <p:extLst>
      <p:ext uri="{BB962C8B-B14F-4D97-AF65-F5344CB8AC3E}">
        <p14:creationId xmlns:p14="http://schemas.microsoft.com/office/powerpoint/2010/main" val="1313343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461833" y="1375992"/>
            <a:ext cx="11268333" cy="5386090"/>
          </a:xfrm>
          <a:prstGeom prst="rect">
            <a:avLst/>
          </a:prstGeom>
          <a:noFill/>
        </p:spPr>
        <p:txBody>
          <a:bodyPr wrap="square" rtlCol="0">
            <a:spAutoFit/>
          </a:bodyPr>
          <a:lstStyle/>
          <a:p>
            <a:r>
              <a:rPr lang="en-US" sz="3200" b="1" i="1" dirty="0"/>
              <a:t>Rev 20:4, Then I saw thrones, and they sat on them, and judgment was given to them. And I saw the souls of those who had been beheaded because of their testimony of Jesus and because of the word of God, and those who had not worshiped the beast or his image, and had not received the mark on their forehead and on their hand; and they came to life and reigned with Christ for a thousand years.</a:t>
            </a:r>
          </a:p>
          <a:p>
            <a:endParaRPr lang="en-US" sz="3200" b="1" i="1" dirty="0"/>
          </a:p>
          <a:p>
            <a:pPr marL="342900" indent="-342900">
              <a:buFont typeface="Arial" panose="020B0604020202020204" pitchFamily="34" charset="0"/>
              <a:buChar char="•"/>
            </a:pPr>
            <a:r>
              <a:rPr lang="en-US" sz="2400" b="1" i="1" dirty="0"/>
              <a:t>Who are those John sees seated on thrones? “They” will judge the world.</a:t>
            </a:r>
          </a:p>
          <a:p>
            <a:endParaRPr lang="en-US" sz="3200" b="1" i="1" dirty="0"/>
          </a:p>
        </p:txBody>
      </p:sp>
    </p:spTree>
    <p:extLst>
      <p:ext uri="{BB962C8B-B14F-4D97-AF65-F5344CB8AC3E}">
        <p14:creationId xmlns:p14="http://schemas.microsoft.com/office/powerpoint/2010/main" val="262286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0" y="487025"/>
            <a:ext cx="12023123" cy="6370975"/>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pPr>
            <a:r>
              <a:rPr lang="en-US" sz="2400" b="1" i="1" dirty="0">
                <a:effectLst/>
                <a:latin typeface="Cambria" panose="02040503050406030204" pitchFamily="18" charset="0"/>
                <a:ea typeface="Aptos" panose="020B0004020202020204" pitchFamily="34" charset="0"/>
                <a:cs typeface="Arial" panose="020B0604020202020204" pitchFamily="34" charset="0"/>
              </a:rPr>
              <a:t>Daniel 7:18, 22, 27</a:t>
            </a:r>
            <a:r>
              <a:rPr lang="en-US" sz="2400" i="1" dirty="0">
                <a:effectLst/>
                <a:latin typeface="Cambria" panose="02040503050406030204" pitchFamily="18" charset="0"/>
                <a:ea typeface="Aptos" panose="020B0004020202020204" pitchFamily="34" charset="0"/>
                <a:cs typeface="Arial" panose="020B0604020202020204" pitchFamily="34" charset="0"/>
              </a:rPr>
              <a:t>,</a:t>
            </a:r>
            <a:r>
              <a:rPr lang="en-US" sz="2400" dirty="0">
                <a:effectLst/>
                <a:latin typeface="Aptos" panose="020B0004020202020204" pitchFamily="34" charset="0"/>
                <a:ea typeface="Aptos" panose="020B0004020202020204" pitchFamily="34" charset="0"/>
                <a:cs typeface="Times New Roman" panose="02020603050405020304" pitchFamily="18" charset="0"/>
              </a:rPr>
              <a:t> </a:t>
            </a:r>
            <a:r>
              <a:rPr lang="en-US" sz="2400" i="1" dirty="0">
                <a:effectLst/>
                <a:latin typeface="Cambria" panose="02040503050406030204" pitchFamily="18" charset="0"/>
                <a:ea typeface="Aptos" panose="020B0004020202020204" pitchFamily="34" charset="0"/>
                <a:cs typeface="Arial" panose="020B0604020202020204" pitchFamily="34" charset="0"/>
              </a:rPr>
              <a:t>t</a:t>
            </a:r>
            <a:r>
              <a:rPr lang="en-US" sz="2400" b="1" i="1" dirty="0">
                <a:solidFill>
                  <a:srgbClr val="FFFF00"/>
                </a:solidFill>
                <a:effectLst/>
                <a:latin typeface="Cambria" panose="02040503050406030204" pitchFamily="18" charset="0"/>
                <a:ea typeface="Aptos" panose="020B0004020202020204" pitchFamily="34" charset="0"/>
                <a:cs typeface="Arial" panose="020B0604020202020204" pitchFamily="34" charset="0"/>
              </a:rPr>
              <a:t>he saints of the Highest One will receive the kingdom and possess the kingdom forever</a:t>
            </a:r>
            <a:r>
              <a:rPr lang="en-US" sz="2400" i="1" dirty="0">
                <a:effectLst/>
                <a:latin typeface="Cambria" panose="02040503050406030204" pitchFamily="18" charset="0"/>
                <a:ea typeface="Aptos" panose="020B0004020202020204" pitchFamily="34" charset="0"/>
                <a:cs typeface="Arial" panose="020B0604020202020204" pitchFamily="34" charset="0"/>
              </a:rPr>
              <a:t>, for all ages to come.’ the Ancient of Days came and judgment was passed in favor of the saints of the Highest One, and the time arrived when the saints took possession of the kingdom.</a:t>
            </a:r>
            <a:r>
              <a:rPr lang="en-US" sz="2400" dirty="0">
                <a:effectLst/>
                <a:latin typeface="Aptos" panose="020B0004020202020204" pitchFamily="34" charset="0"/>
                <a:ea typeface="Aptos" panose="020B0004020202020204" pitchFamily="34" charset="0"/>
                <a:cs typeface="Times New Roman" panose="02020603050405020304" pitchFamily="18" charset="0"/>
              </a:rPr>
              <a:t> </a:t>
            </a:r>
            <a:r>
              <a:rPr lang="en-US" sz="2400" i="1" dirty="0">
                <a:effectLst/>
                <a:latin typeface="Cambria" panose="02040503050406030204" pitchFamily="18" charset="0"/>
                <a:ea typeface="Aptos" panose="020B0004020202020204" pitchFamily="34" charset="0"/>
                <a:cs typeface="Arial" panose="020B0604020202020204" pitchFamily="34" charset="0"/>
              </a:rPr>
              <a:t>Then </a:t>
            </a:r>
            <a:r>
              <a:rPr lang="en-US" sz="2400" b="1" i="1" dirty="0">
                <a:solidFill>
                  <a:srgbClr val="FFFF00"/>
                </a:solidFill>
                <a:effectLst/>
                <a:latin typeface="Cambria" panose="02040503050406030204" pitchFamily="18" charset="0"/>
                <a:ea typeface="Aptos" panose="020B0004020202020204" pitchFamily="34" charset="0"/>
                <a:cs typeface="Arial" panose="020B0604020202020204" pitchFamily="34" charset="0"/>
              </a:rPr>
              <a:t>the sovereignty, the dominion and the greatness of all the kingdoms under the whole heaven will be given to the people of the saints of the Highest One</a:t>
            </a:r>
            <a:r>
              <a:rPr lang="en-US" sz="2400" i="1" dirty="0">
                <a:effectLst/>
                <a:latin typeface="Cambria" panose="02040503050406030204" pitchFamily="18" charset="0"/>
                <a:ea typeface="Aptos" panose="020B0004020202020204" pitchFamily="34" charset="0"/>
                <a:cs typeface="Arial" panose="020B0604020202020204" pitchFamily="34" charset="0"/>
              </a:rPr>
              <a:t>; His kingdom will be an everlasting kingdom, and all the dominions will serve and obey Him.’</a:t>
            </a:r>
          </a:p>
          <a:p>
            <a:pPr marL="742950" marR="0" lvl="1" indent="-285750">
              <a:spcBef>
                <a:spcPts val="0"/>
              </a:spcBef>
              <a:spcAft>
                <a:spcPts val="0"/>
              </a:spcAft>
              <a:buFont typeface="Courier New" panose="02070309020205020404" pitchFamily="49" charset="0"/>
              <a:buChar char="o"/>
            </a:pPr>
            <a:endParaRPr lang="en-US" sz="2400" i="1" dirty="0">
              <a:effectLst/>
              <a:latin typeface="Cambria" panose="02040503050406030204" pitchFamily="18" charset="0"/>
              <a:ea typeface="Aptos" panose="020B0004020202020204" pitchFamily="34" charset="0"/>
              <a:cs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400" b="1" i="1" dirty="0">
                <a:latin typeface="Cambria" panose="02040503050406030204" pitchFamily="18" charset="0"/>
                <a:ea typeface="Aptos" panose="020B0004020202020204" pitchFamily="34" charset="0"/>
                <a:cs typeface="Arial" panose="020B0604020202020204" pitchFamily="34" charset="0"/>
              </a:rPr>
              <a:t>Daniel 12:1-4</a:t>
            </a:r>
            <a:r>
              <a:rPr lang="en-US" sz="2400" i="1" dirty="0">
                <a:latin typeface="Cambria" panose="02040503050406030204" pitchFamily="18" charset="0"/>
                <a:ea typeface="Aptos" panose="020B0004020202020204" pitchFamily="34" charset="0"/>
                <a:cs typeface="Arial" panose="020B0604020202020204" pitchFamily="34" charset="0"/>
              </a:rPr>
              <a:t>, “Now at that time Michael, the great prince who stands guard over the sons of your people, will arise. And there will be a time of distress such as never occurred since there was a nation until that time; and at that time your people, everyone who is found written in the book, will be rescued. 2 </a:t>
            </a:r>
            <a:r>
              <a:rPr lang="en-US" sz="2400" b="1" i="1" dirty="0">
                <a:solidFill>
                  <a:srgbClr val="FFFF00"/>
                </a:solidFill>
                <a:latin typeface="Cambria" panose="02040503050406030204" pitchFamily="18" charset="0"/>
                <a:ea typeface="Aptos" panose="020B0004020202020204" pitchFamily="34" charset="0"/>
                <a:cs typeface="Arial" panose="020B0604020202020204" pitchFamily="34" charset="0"/>
              </a:rPr>
              <a:t>Many of those who sleep in the dust of the ground will awake, these to everlasting life</a:t>
            </a:r>
            <a:r>
              <a:rPr lang="en-US" sz="2400" i="1" dirty="0">
                <a:latin typeface="Cambria" panose="02040503050406030204" pitchFamily="18" charset="0"/>
                <a:ea typeface="Aptos" panose="020B0004020202020204" pitchFamily="34" charset="0"/>
                <a:cs typeface="Arial" panose="020B0604020202020204" pitchFamily="34" charset="0"/>
              </a:rPr>
              <a:t>, but the others to disgrace and everlasting contempt. 3 Those who have insight will shine brightly like the brightness of the expanse of heaven, and those who lead the many to righteousness, like the stars forever and ever. 4 But as for you, Daniel, conceal these words and seal up the book until the end of time; </a:t>
            </a:r>
            <a:r>
              <a:rPr lang="en-US" sz="2400" b="1" i="1" u="sng" dirty="0">
                <a:solidFill>
                  <a:srgbClr val="FFFF00"/>
                </a:solidFill>
                <a:latin typeface="Cambria" panose="02040503050406030204" pitchFamily="18" charset="0"/>
                <a:ea typeface="Aptos" panose="020B0004020202020204" pitchFamily="34" charset="0"/>
                <a:cs typeface="Arial" panose="020B0604020202020204" pitchFamily="34" charset="0"/>
              </a:rPr>
              <a:t>many will go back and forth</a:t>
            </a:r>
            <a:r>
              <a:rPr lang="en-US" sz="2400" i="1" dirty="0">
                <a:latin typeface="Cambria" panose="02040503050406030204" pitchFamily="18" charset="0"/>
                <a:ea typeface="Aptos" panose="020B0004020202020204" pitchFamily="34" charset="0"/>
                <a:cs typeface="Arial" panose="020B0604020202020204" pitchFamily="34" charset="0"/>
              </a:rPr>
              <a:t>, and </a:t>
            </a:r>
            <a:r>
              <a:rPr lang="en-US" sz="2400" b="1" i="1" u="sng" dirty="0">
                <a:solidFill>
                  <a:srgbClr val="FFFF00"/>
                </a:solidFill>
                <a:latin typeface="Cambria" panose="02040503050406030204" pitchFamily="18" charset="0"/>
                <a:ea typeface="Aptos" panose="020B0004020202020204" pitchFamily="34" charset="0"/>
                <a:cs typeface="Arial" panose="020B0604020202020204" pitchFamily="34" charset="0"/>
              </a:rPr>
              <a:t>knowledge will increase</a:t>
            </a:r>
            <a:r>
              <a:rPr lang="en-US" sz="2400" i="1" dirty="0">
                <a:latin typeface="Cambria" panose="02040503050406030204" pitchFamily="18" charset="0"/>
                <a:ea typeface="Aptos" panose="020B0004020202020204" pitchFamily="34" charset="0"/>
                <a:cs typeface="Arial" panose="020B0604020202020204" pitchFamily="34" charset="0"/>
              </a:rPr>
              <a:t>.”</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05746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0" y="487025"/>
            <a:ext cx="12023123" cy="1569660"/>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pPr>
            <a:r>
              <a:rPr lang="en-US" sz="2400" b="1" i="1" dirty="0">
                <a:effectLst/>
                <a:latin typeface="Cambria" panose="02040503050406030204" pitchFamily="18" charset="0"/>
                <a:ea typeface="Aptos" panose="020B0004020202020204" pitchFamily="34" charset="0"/>
                <a:cs typeface="Arial" panose="020B0604020202020204" pitchFamily="34" charset="0"/>
              </a:rPr>
              <a:t>In 1982, futurist and inventor R. Buckminster Fuller estimated that up until 1900, human knowledge doubled approximately every century, but by 1945 it was doubling every 25 years. And by 1982, it was doubling every 12-13 months. </a:t>
            </a:r>
            <a:r>
              <a:rPr lang="en-US" sz="2400" b="1" i="1" dirty="0">
                <a:latin typeface="Cambria" panose="02040503050406030204" pitchFamily="18" charset="0"/>
                <a:ea typeface="Aptos" panose="020B0004020202020204" pitchFamily="34" charset="0"/>
                <a:cs typeface="Arial" panose="020B0604020202020204" pitchFamily="34" charset="0"/>
              </a:rPr>
              <a:t>It is now estimated that </a:t>
            </a:r>
            <a:r>
              <a:rPr lang="en-US" sz="2400" b="1" i="1" dirty="0">
                <a:effectLst/>
                <a:latin typeface="Cambria" panose="02040503050406030204" pitchFamily="18" charset="0"/>
                <a:ea typeface="Aptos" panose="020B0004020202020204" pitchFamily="34" charset="0"/>
                <a:cs typeface="Arial" panose="020B0604020202020204" pitchFamily="34" charset="0"/>
              </a:rPr>
              <a:t>human knowledge is doubling every </a:t>
            </a:r>
            <a:r>
              <a:rPr lang="en-US" sz="2400" b="1" i="1" u="sng" dirty="0">
                <a:effectLst/>
                <a:latin typeface="Cambria" panose="02040503050406030204" pitchFamily="18" charset="0"/>
                <a:ea typeface="Aptos" panose="020B0004020202020204" pitchFamily="34" charset="0"/>
                <a:cs typeface="Arial" panose="020B0604020202020204" pitchFamily="34" charset="0"/>
              </a:rPr>
              <a:t>12 hours</a:t>
            </a:r>
            <a:r>
              <a:rPr lang="en-US" sz="2400" b="1" i="1" dirty="0">
                <a:effectLst/>
                <a:latin typeface="Cambria" panose="02040503050406030204" pitchFamily="18" charset="0"/>
                <a:ea typeface="Aptos" panose="020B0004020202020204" pitchFamily="34" charset="0"/>
                <a:cs typeface="Arial" panose="020B0604020202020204" pitchFamily="34" charset="0"/>
              </a:rPr>
              <a:t>.</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Online Media 2" descr="Timelapse of global air traffic">
            <a:hlinkClick r:id="" action="ppaction://media"/>
            <a:extLst>
              <a:ext uri="{FF2B5EF4-FFF2-40B4-BE49-F238E27FC236}">
                <a16:creationId xmlns:a16="http://schemas.microsoft.com/office/drawing/2014/main" id="{02D8C35D-6D86-FB21-84E1-4BB4646C3B26}"/>
              </a:ext>
            </a:extLst>
          </p:cNvPr>
          <p:cNvPicPr>
            <a:picLocks noRot="1" noChangeAspect="1"/>
          </p:cNvPicPr>
          <p:nvPr>
            <a:videoFile r:link="rId1"/>
          </p:nvPr>
        </p:nvPicPr>
        <p:blipFill>
          <a:blip r:embed="rId3"/>
          <a:stretch>
            <a:fillRect/>
          </a:stretch>
        </p:blipFill>
        <p:spPr>
          <a:xfrm>
            <a:off x="1792954" y="2056685"/>
            <a:ext cx="8240733" cy="4656015"/>
          </a:xfrm>
          <a:prstGeom prst="rect">
            <a:avLst/>
          </a:prstGeom>
        </p:spPr>
      </p:pic>
    </p:spTree>
    <p:extLst>
      <p:ext uri="{BB962C8B-B14F-4D97-AF65-F5344CB8AC3E}">
        <p14:creationId xmlns:p14="http://schemas.microsoft.com/office/powerpoint/2010/main" val="224562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603421" y="582067"/>
            <a:ext cx="10985157" cy="6124754"/>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pPr>
            <a:r>
              <a:rPr lang="en-US" sz="2800" b="1" i="1" dirty="0">
                <a:effectLst/>
                <a:latin typeface="Cambria" panose="02040503050406030204" pitchFamily="18" charset="0"/>
                <a:ea typeface="Aptos" panose="020B0004020202020204" pitchFamily="34" charset="0"/>
                <a:cs typeface="Arial" panose="020B0604020202020204" pitchFamily="34" charset="0"/>
              </a:rPr>
              <a:t>	Mat 19:28-29, And Jesus said to them, “Truly I say to you, that you who have followed Me, </a:t>
            </a:r>
            <a:r>
              <a:rPr lang="en-US" sz="2800" b="1" i="1" u="sng" dirty="0">
                <a:effectLst/>
                <a:latin typeface="Cambria" panose="02040503050406030204" pitchFamily="18" charset="0"/>
                <a:ea typeface="Aptos" panose="020B0004020202020204" pitchFamily="34" charset="0"/>
                <a:cs typeface="Arial" panose="020B0604020202020204" pitchFamily="34" charset="0"/>
              </a:rPr>
              <a:t>in the </a:t>
            </a:r>
            <a:r>
              <a:rPr lang="en-US" sz="2800" b="1" i="1" u="sng" dirty="0">
                <a:solidFill>
                  <a:srgbClr val="FFFF00"/>
                </a:solidFill>
                <a:effectLst/>
                <a:latin typeface="Cambria" panose="02040503050406030204" pitchFamily="18" charset="0"/>
                <a:ea typeface="Aptos" panose="020B0004020202020204" pitchFamily="34" charset="0"/>
                <a:cs typeface="Arial" panose="020B0604020202020204" pitchFamily="34" charset="0"/>
              </a:rPr>
              <a:t>regeneration*</a:t>
            </a:r>
            <a:r>
              <a:rPr lang="en-US" sz="2800" b="1" i="1" u="sng" dirty="0">
                <a:effectLst/>
                <a:latin typeface="Cambria" panose="02040503050406030204" pitchFamily="18" charset="0"/>
                <a:ea typeface="Aptos" panose="020B0004020202020204" pitchFamily="34" charset="0"/>
                <a:cs typeface="Arial" panose="020B0604020202020204" pitchFamily="34" charset="0"/>
              </a:rPr>
              <a:t> when the Son of Man will sit on His glorious throne, you also shall sit upon twelve thrones, </a:t>
            </a:r>
            <a:r>
              <a:rPr lang="en-US" sz="2800" b="1" i="1" u="sng" dirty="0">
                <a:solidFill>
                  <a:srgbClr val="FFFF00"/>
                </a:solidFill>
                <a:effectLst/>
                <a:latin typeface="Cambria" panose="02040503050406030204" pitchFamily="18" charset="0"/>
                <a:ea typeface="Aptos" panose="020B0004020202020204" pitchFamily="34" charset="0"/>
                <a:cs typeface="Arial" panose="020B0604020202020204" pitchFamily="34" charset="0"/>
              </a:rPr>
              <a:t>judging the twelve tribes of Israel</a:t>
            </a:r>
            <a:r>
              <a:rPr lang="en-US" sz="2800" b="1" i="1" u="sng" dirty="0">
                <a:effectLst/>
                <a:latin typeface="Cambria" panose="02040503050406030204" pitchFamily="18" charset="0"/>
                <a:ea typeface="Aptos" panose="020B0004020202020204" pitchFamily="34" charset="0"/>
                <a:cs typeface="Arial" panose="020B0604020202020204" pitchFamily="34" charset="0"/>
              </a:rPr>
              <a:t>. </a:t>
            </a:r>
            <a:r>
              <a:rPr lang="en-US" sz="2800" b="1" i="1" dirty="0">
                <a:effectLst/>
                <a:latin typeface="Cambria" panose="02040503050406030204" pitchFamily="18" charset="0"/>
                <a:ea typeface="Aptos" panose="020B0004020202020204" pitchFamily="34" charset="0"/>
                <a:cs typeface="Arial" panose="020B0604020202020204" pitchFamily="34" charset="0"/>
              </a:rPr>
              <a:t>29 And everyone who has left houses or brothers or sisters or father or mother or children or farms for My name’s sake, will receive many times as much, and will inherit eternal life.</a:t>
            </a:r>
          </a:p>
          <a:p>
            <a:pPr marL="742950" marR="0" lvl="1" indent="-285750">
              <a:spcBef>
                <a:spcPts val="0"/>
              </a:spcBef>
              <a:spcAft>
                <a:spcPts val="0"/>
              </a:spcAft>
              <a:buFont typeface="Courier New" panose="02070309020205020404" pitchFamily="49" charset="0"/>
              <a:buChar char="o"/>
            </a:pPr>
            <a:endParaRPr lang="en-US" sz="2800" b="1" i="1" dirty="0">
              <a:effectLst/>
              <a:latin typeface="Cambria" panose="02040503050406030204" pitchFamily="18" charset="0"/>
              <a:ea typeface="Aptos" panose="020B0004020202020204" pitchFamily="34" charset="0"/>
              <a:cs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800" b="1" i="1" dirty="0">
                <a:effectLst/>
                <a:latin typeface="Cambria" panose="02040503050406030204" pitchFamily="18" charset="0"/>
                <a:ea typeface="Aptos" panose="020B0004020202020204" pitchFamily="34" charset="0"/>
                <a:cs typeface="Arial" panose="020B0604020202020204" pitchFamily="34" charset="0"/>
              </a:rPr>
              <a:t>1 Cor 6:2-3, </a:t>
            </a:r>
            <a:r>
              <a:rPr lang="en-US" sz="2800" b="1" i="1" u="sng" dirty="0">
                <a:effectLst/>
                <a:latin typeface="Cambria" panose="02040503050406030204" pitchFamily="18" charset="0"/>
                <a:ea typeface="Aptos" panose="020B0004020202020204" pitchFamily="34" charset="0"/>
                <a:cs typeface="Arial" panose="020B0604020202020204" pitchFamily="34" charset="0"/>
              </a:rPr>
              <a:t>do you not know that </a:t>
            </a:r>
            <a:r>
              <a:rPr lang="en-US" sz="2800" b="1" i="1" u="sng" dirty="0">
                <a:solidFill>
                  <a:srgbClr val="FFFF00"/>
                </a:solidFill>
                <a:effectLst/>
                <a:latin typeface="Cambria" panose="02040503050406030204" pitchFamily="18" charset="0"/>
                <a:ea typeface="Aptos" panose="020B0004020202020204" pitchFamily="34" charset="0"/>
                <a:cs typeface="Arial" panose="020B0604020202020204" pitchFamily="34" charset="0"/>
              </a:rPr>
              <a:t>the saints will judge the world</a:t>
            </a:r>
            <a:r>
              <a:rPr lang="en-US" sz="2800" b="1" i="1" u="sng" dirty="0">
                <a:effectLst/>
                <a:latin typeface="Cambria" panose="02040503050406030204" pitchFamily="18" charset="0"/>
                <a:ea typeface="Aptos" panose="020B0004020202020204" pitchFamily="34" charset="0"/>
                <a:cs typeface="Arial" panose="020B0604020202020204" pitchFamily="34" charset="0"/>
              </a:rPr>
              <a:t>? </a:t>
            </a:r>
            <a:r>
              <a:rPr lang="en-US" sz="2800" b="1" i="1" dirty="0">
                <a:effectLst/>
                <a:latin typeface="Cambria" panose="02040503050406030204" pitchFamily="18" charset="0"/>
                <a:ea typeface="Aptos" panose="020B0004020202020204" pitchFamily="34" charset="0"/>
                <a:cs typeface="Arial" panose="020B0604020202020204" pitchFamily="34" charset="0"/>
              </a:rPr>
              <a:t>If the world is judged by you, are you not competent to constitute the smallest law courts? 3 </a:t>
            </a:r>
            <a:r>
              <a:rPr lang="en-US" sz="2800" b="1" i="1" dirty="0">
                <a:solidFill>
                  <a:srgbClr val="FFFF00"/>
                </a:solidFill>
                <a:effectLst/>
                <a:latin typeface="Cambria" panose="02040503050406030204" pitchFamily="18" charset="0"/>
                <a:ea typeface="Aptos" panose="020B0004020202020204" pitchFamily="34" charset="0"/>
                <a:cs typeface="Arial" panose="020B0604020202020204" pitchFamily="34" charset="0"/>
              </a:rPr>
              <a:t>Do you not know that we will judge angels? </a:t>
            </a:r>
            <a:r>
              <a:rPr lang="en-US" sz="2800" b="1" i="1" dirty="0">
                <a:effectLst/>
                <a:latin typeface="Cambria" panose="02040503050406030204" pitchFamily="18" charset="0"/>
                <a:ea typeface="Aptos" panose="020B0004020202020204" pitchFamily="34" charset="0"/>
                <a:cs typeface="Arial" panose="020B0604020202020204" pitchFamily="34" charset="0"/>
              </a:rPr>
              <a:t>How much more matters of this life?</a:t>
            </a:r>
          </a:p>
          <a:p>
            <a:pPr marL="742950" marR="0" lvl="1" indent="-285750">
              <a:spcBef>
                <a:spcPts val="0"/>
              </a:spcBef>
              <a:spcAft>
                <a:spcPts val="0"/>
              </a:spcAft>
              <a:buFont typeface="Courier New" panose="02070309020205020404" pitchFamily="49" charset="0"/>
              <a:buChar char="o"/>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800" b="1" dirty="0">
                <a:solidFill>
                  <a:srgbClr val="FFFF00"/>
                </a:solidFill>
                <a:latin typeface="Aptos" panose="020B0004020202020204" pitchFamily="34" charset="0"/>
                <a:ea typeface="Aptos" panose="020B0004020202020204" pitchFamily="34" charset="0"/>
                <a:cs typeface="Times New Roman" panose="02020603050405020304" pitchFamily="18" charset="0"/>
              </a:rPr>
              <a:t>*Gr: </a:t>
            </a:r>
            <a:r>
              <a:rPr lang="en-US" sz="2800" b="1" dirty="0" err="1">
                <a:solidFill>
                  <a:srgbClr val="FFFF00"/>
                </a:solidFill>
                <a:latin typeface="Aptos" panose="020B0004020202020204" pitchFamily="34" charset="0"/>
                <a:ea typeface="Aptos" panose="020B0004020202020204" pitchFamily="34" charset="0"/>
                <a:cs typeface="Times New Roman" panose="02020603050405020304" pitchFamily="18" charset="0"/>
              </a:rPr>
              <a:t>paliggenesia</a:t>
            </a:r>
            <a:r>
              <a:rPr lang="en-US" sz="2800" b="1" dirty="0">
                <a:solidFill>
                  <a:srgbClr val="FFFF00"/>
                </a:solidFill>
                <a:latin typeface="Aptos" panose="020B0004020202020204" pitchFamily="34" charset="0"/>
                <a:ea typeface="Aptos" panose="020B0004020202020204" pitchFamily="34" charset="0"/>
                <a:cs typeface="Times New Roman" panose="02020603050405020304" pitchFamily="18" charset="0"/>
              </a:rPr>
              <a:t>, another (or new) Genesis</a:t>
            </a:r>
            <a:endParaRPr lang="en-US" sz="28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30618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What is the purpose of a 1000 year earthly Kingdom?</a:t>
            </a:r>
          </a:p>
        </p:txBody>
      </p:sp>
      <p:sp>
        <p:nvSpPr>
          <p:cNvPr id="4" name="TextBox 3">
            <a:extLst>
              <a:ext uri="{FF2B5EF4-FFF2-40B4-BE49-F238E27FC236}">
                <a16:creationId xmlns:a16="http://schemas.microsoft.com/office/drawing/2014/main" id="{B8B8CCC5-78D5-7B48-2FCA-C48470D6B070}"/>
              </a:ext>
            </a:extLst>
          </p:cNvPr>
          <p:cNvSpPr txBox="1"/>
          <p:nvPr/>
        </p:nvSpPr>
        <p:spPr>
          <a:xfrm>
            <a:off x="820695" y="1849280"/>
            <a:ext cx="10550610" cy="4401205"/>
          </a:xfrm>
          <a:prstGeom prst="rect">
            <a:avLst/>
          </a:prstGeom>
          <a:noFill/>
        </p:spPr>
        <p:txBody>
          <a:bodyPr wrap="square" rtlCol="0">
            <a:spAutoFit/>
          </a:bodyPr>
          <a:lstStyle/>
          <a:p>
            <a:pPr marL="342900" indent="-342900">
              <a:buFont typeface="Arial" panose="020B0604020202020204" pitchFamily="34" charset="0"/>
              <a:buChar char="•"/>
            </a:pPr>
            <a:r>
              <a:rPr lang="en-US" sz="2800" i="1" dirty="0"/>
              <a:t>Most theologians believe this is a “Sabbath Rest” for a “tired” planet.</a:t>
            </a:r>
          </a:p>
          <a:p>
            <a:pPr marL="342900" indent="-342900">
              <a:buFont typeface="Arial" panose="020B0604020202020204" pitchFamily="34" charset="0"/>
              <a:buChar char="•"/>
            </a:pPr>
            <a:endParaRPr lang="en-US" sz="2800" i="1" dirty="0"/>
          </a:p>
          <a:p>
            <a:pPr marL="342900" indent="-342900">
              <a:buFont typeface="Arial" panose="020B0604020202020204" pitchFamily="34" charset="0"/>
              <a:buChar char="•"/>
            </a:pPr>
            <a:r>
              <a:rPr lang="en-US" sz="2800" i="1" dirty="0"/>
              <a:t>Let’s look at Genesis to get a glimpse of what the “regeneration” is like.</a:t>
            </a:r>
          </a:p>
          <a:p>
            <a:pPr marL="342900" indent="-342900">
              <a:buFont typeface="Arial" panose="020B0604020202020204" pitchFamily="34" charset="0"/>
              <a:buChar char="•"/>
            </a:pPr>
            <a:endParaRPr lang="en-US" sz="2800" i="1" dirty="0"/>
          </a:p>
          <a:p>
            <a:pPr marL="342900" indent="-342900">
              <a:buFont typeface="Arial" panose="020B0604020202020204" pitchFamily="34" charset="0"/>
              <a:buChar char="•"/>
            </a:pPr>
            <a:r>
              <a:rPr lang="en-US" sz="2800" dirty="0"/>
              <a:t>Then judgement came in the form of a worldwide flood.</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So, how will the Millennium be similar to the original garden?</a:t>
            </a:r>
          </a:p>
        </p:txBody>
      </p:sp>
    </p:spTree>
    <p:extLst>
      <p:ext uri="{BB962C8B-B14F-4D97-AF65-F5344CB8AC3E}">
        <p14:creationId xmlns:p14="http://schemas.microsoft.com/office/powerpoint/2010/main" val="73312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prophecies describing the time of the Millennium</a:t>
            </a:r>
          </a:p>
        </p:txBody>
      </p:sp>
      <p:sp>
        <p:nvSpPr>
          <p:cNvPr id="4" name="TextBox 3">
            <a:extLst>
              <a:ext uri="{FF2B5EF4-FFF2-40B4-BE49-F238E27FC236}">
                <a16:creationId xmlns:a16="http://schemas.microsoft.com/office/drawing/2014/main" id="{B8B8CCC5-78D5-7B48-2FCA-C48470D6B070}"/>
              </a:ext>
            </a:extLst>
          </p:cNvPr>
          <p:cNvSpPr txBox="1"/>
          <p:nvPr/>
        </p:nvSpPr>
        <p:spPr>
          <a:xfrm>
            <a:off x="344959" y="1909119"/>
            <a:ext cx="5719119" cy="4524315"/>
          </a:xfrm>
          <a:prstGeom prst="rect">
            <a:avLst/>
          </a:prstGeom>
          <a:noFill/>
        </p:spPr>
        <p:txBody>
          <a:bodyPr wrap="square" rtlCol="0">
            <a:spAutoFit/>
          </a:bodyPr>
          <a:lstStyle/>
          <a:p>
            <a:pPr marL="342900"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Jesus brings justice and righteousness to earth, </a:t>
            </a:r>
            <a:r>
              <a:rPr lang="en-US" sz="2400" dirty="0" err="1">
                <a:effectLst/>
                <a:latin typeface="Cambria" panose="02040503050406030204" pitchFamily="18" charset="0"/>
                <a:ea typeface="Aptos" panose="020B0004020202020204" pitchFamily="34" charset="0"/>
                <a:cs typeface="Arial" panose="020B0604020202020204" pitchFamily="34" charset="0"/>
              </a:rPr>
              <a:t>Jer</a:t>
            </a:r>
            <a:r>
              <a:rPr lang="en-US" sz="2400" dirty="0">
                <a:effectLst/>
                <a:latin typeface="Cambria" panose="02040503050406030204" pitchFamily="18" charset="0"/>
                <a:ea typeface="Aptos" panose="020B0004020202020204" pitchFamily="34" charset="0"/>
                <a:cs typeface="Arial" panose="020B0604020202020204" pitchFamily="34" charset="0"/>
              </a:rPr>
              <a:t> 23:25</a:t>
            </a:r>
          </a:p>
          <a:p>
            <a:pPr marL="342900"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Jerusalem as capital city, </a:t>
            </a:r>
            <a:r>
              <a:rPr lang="en-US" sz="2400" dirty="0" err="1">
                <a:effectLst/>
                <a:latin typeface="Cambria" panose="02040503050406030204" pitchFamily="18" charset="0"/>
                <a:ea typeface="Aptos" panose="020B0004020202020204" pitchFamily="34" charset="0"/>
                <a:cs typeface="Arial" panose="020B0604020202020204" pitchFamily="34" charset="0"/>
              </a:rPr>
              <a:t>Zech</a:t>
            </a:r>
            <a:r>
              <a:rPr lang="en-US" sz="2400" dirty="0">
                <a:effectLst/>
                <a:latin typeface="Cambria" panose="02040503050406030204" pitchFamily="18" charset="0"/>
                <a:ea typeface="Aptos" panose="020B0004020202020204" pitchFamily="34" charset="0"/>
                <a:cs typeface="Arial" panose="020B0604020202020204" pitchFamily="34" charset="0"/>
              </a:rPr>
              <a:t> 14:9</a:t>
            </a:r>
            <a:r>
              <a:rPr lang="en-US" sz="2400" dirty="0">
                <a:effectLst/>
              </a:rPr>
              <a:t> </a:t>
            </a:r>
            <a:endParaRPr lang="en-US" sz="2400" dirty="0"/>
          </a:p>
          <a:p>
            <a:pPr marL="342900"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Jerusalem becomes the highest mountain on earth</a:t>
            </a:r>
            <a:r>
              <a:rPr lang="en-US" sz="2400" b="1" dirty="0">
                <a:latin typeface="Cambria" panose="02040503050406030204" pitchFamily="18" charset="0"/>
                <a:ea typeface="Aptos" panose="020B0004020202020204" pitchFamily="34" charset="0"/>
                <a:cs typeface="Arial" panose="020B0604020202020204" pitchFamily="34" charset="0"/>
              </a:rPr>
              <a:t>, </a:t>
            </a:r>
            <a:r>
              <a:rPr lang="en-US" sz="2400" dirty="0">
                <a:latin typeface="Cambria" panose="02040503050406030204" pitchFamily="18" charset="0"/>
                <a:ea typeface="Aptos" panose="020B0004020202020204" pitchFamily="34" charset="0"/>
                <a:cs typeface="Arial" panose="020B0604020202020204" pitchFamily="34" charset="0"/>
              </a:rPr>
              <a:t>Micah 4:1-2</a:t>
            </a:r>
            <a:endParaRPr lang="en-US" sz="2400" dirty="0">
              <a:effectLst/>
            </a:endParaRPr>
          </a:p>
          <a:p>
            <a:pPr marL="342900" indent="-342900">
              <a:buFont typeface="Arial" panose="020B0604020202020204" pitchFamily="34" charset="0"/>
              <a:buChar char="•"/>
            </a:pPr>
            <a:r>
              <a:rPr lang="en-US" sz="2400" u="sng" dirty="0">
                <a:latin typeface="Cambria" panose="02040503050406030204" pitchFamily="18" charset="0"/>
                <a:ea typeface="Aptos" panose="020B0004020202020204" pitchFamily="34" charset="0"/>
                <a:cs typeface="Arial" panose="020B0604020202020204" pitchFamily="34" charset="0"/>
              </a:rPr>
              <a:t>Isa 11:6-9 </a:t>
            </a:r>
          </a:p>
          <a:p>
            <a:pPr marL="800100" lvl="1"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No enmity between animals</a:t>
            </a:r>
            <a:r>
              <a:rPr lang="en-US" sz="2400" b="1" dirty="0">
                <a:latin typeface="Cambria" panose="02040503050406030204" pitchFamily="18" charset="0"/>
                <a:ea typeface="Aptos" panose="020B0004020202020204" pitchFamily="34" charset="0"/>
                <a:cs typeface="Arial" panose="020B0604020202020204" pitchFamily="34" charset="0"/>
              </a:rPr>
              <a:t>, </a:t>
            </a:r>
            <a:endParaRPr lang="en-US" sz="2400" dirty="0">
              <a:effectLst/>
            </a:endParaRPr>
          </a:p>
          <a:p>
            <a:pPr marL="800100" lvl="1"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C</a:t>
            </a:r>
            <a:r>
              <a:rPr lang="en-US" sz="2400" b="1" dirty="0">
                <a:effectLst/>
                <a:latin typeface="Cambria" panose="02040503050406030204" pitchFamily="18" charset="0"/>
                <a:ea typeface="Aptos" panose="020B0004020202020204" pitchFamily="34" charset="0"/>
                <a:cs typeface="Arial" panose="020B0604020202020204" pitchFamily="34" charset="0"/>
              </a:rPr>
              <a:t>arnivores revert to grazing</a:t>
            </a:r>
            <a:r>
              <a:rPr lang="en-US" sz="2400" dirty="0">
                <a:effectLst/>
              </a:rPr>
              <a:t> </a:t>
            </a:r>
          </a:p>
          <a:p>
            <a:pPr marL="800100" lvl="1"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N</a:t>
            </a:r>
            <a:r>
              <a:rPr lang="en-US" sz="2400" b="1" dirty="0">
                <a:effectLst/>
                <a:latin typeface="Cambria" panose="02040503050406030204" pitchFamily="18" charset="0"/>
                <a:ea typeface="Aptos" panose="020B0004020202020204" pitchFamily="34" charset="0"/>
                <a:cs typeface="Arial" panose="020B0604020202020204" pitchFamily="34" charset="0"/>
              </a:rPr>
              <a:t>atural dangers are removed</a:t>
            </a:r>
            <a:r>
              <a:rPr lang="en-US" sz="2400" dirty="0">
                <a:effectLst/>
              </a:rPr>
              <a:t> </a:t>
            </a:r>
            <a:endParaRPr lang="en-US" sz="2400" dirty="0"/>
          </a:p>
          <a:p>
            <a:pPr marL="800100" lvl="1"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A</a:t>
            </a:r>
            <a:r>
              <a:rPr lang="en-US" sz="2400" b="1" dirty="0">
                <a:effectLst/>
                <a:latin typeface="Cambria" panose="02040503050406030204" pitchFamily="18" charset="0"/>
                <a:ea typeface="Aptos" panose="020B0004020202020204" pitchFamily="34" charset="0"/>
                <a:cs typeface="Arial" panose="020B0604020202020204" pitchFamily="34" charset="0"/>
              </a:rPr>
              <a:t>nimals respect human life</a:t>
            </a:r>
            <a:r>
              <a:rPr lang="en-US" sz="2400" dirty="0">
                <a:effectLst/>
              </a:rPr>
              <a:t> </a:t>
            </a:r>
          </a:p>
          <a:p>
            <a:pPr marL="800100" lvl="1"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A</a:t>
            </a:r>
            <a:r>
              <a:rPr lang="en-US" sz="2400" b="1" dirty="0">
                <a:effectLst/>
                <a:latin typeface="Cambria" panose="02040503050406030204" pitchFamily="18" charset="0"/>
                <a:ea typeface="Aptos" panose="020B0004020202020204" pitchFamily="34" charset="0"/>
                <a:cs typeface="Arial" panose="020B0604020202020204" pitchFamily="34" charset="0"/>
              </a:rPr>
              <a:t>ll on the earth will know who the Lord is </a:t>
            </a:r>
          </a:p>
        </p:txBody>
      </p:sp>
      <p:sp>
        <p:nvSpPr>
          <p:cNvPr id="3" name="TextBox 2">
            <a:extLst>
              <a:ext uri="{FF2B5EF4-FFF2-40B4-BE49-F238E27FC236}">
                <a16:creationId xmlns:a16="http://schemas.microsoft.com/office/drawing/2014/main" id="{97D6261B-03B0-DE0E-4449-69604DF34546}"/>
              </a:ext>
            </a:extLst>
          </p:cNvPr>
          <p:cNvSpPr txBox="1"/>
          <p:nvPr/>
        </p:nvSpPr>
        <p:spPr>
          <a:xfrm>
            <a:off x="6289588" y="1909119"/>
            <a:ext cx="5719119" cy="4154984"/>
          </a:xfrm>
          <a:prstGeom prst="rect">
            <a:avLst/>
          </a:prstGeom>
          <a:noFill/>
        </p:spPr>
        <p:txBody>
          <a:bodyPr wrap="square" rtlCol="0">
            <a:spAutoFit/>
          </a:bodyPr>
          <a:lstStyle/>
          <a:p>
            <a:pPr marL="342900"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E</a:t>
            </a:r>
            <a:r>
              <a:rPr lang="en-US" sz="2400" b="1" dirty="0">
                <a:effectLst/>
                <a:latin typeface="Cambria" panose="02040503050406030204" pitchFamily="18" charset="0"/>
                <a:ea typeface="Aptos" panose="020B0004020202020204" pitchFamily="34" charset="0"/>
                <a:cs typeface="Arial" panose="020B0604020202020204" pitchFamily="34" charset="0"/>
              </a:rPr>
              <a:t>arth will become fruitful and productive</a:t>
            </a:r>
            <a:r>
              <a:rPr lang="en-US" sz="2400" b="1" dirty="0">
                <a:latin typeface="Cambria" panose="02040503050406030204" pitchFamily="18" charset="0"/>
                <a:ea typeface="Aptos" panose="020B0004020202020204" pitchFamily="34" charset="0"/>
                <a:cs typeface="Arial" panose="020B0604020202020204" pitchFamily="34" charset="0"/>
              </a:rPr>
              <a:t>, </a:t>
            </a:r>
            <a:r>
              <a:rPr lang="en-US" sz="2400" dirty="0" err="1">
                <a:latin typeface="Cambria" panose="02040503050406030204" pitchFamily="18" charset="0"/>
                <a:ea typeface="Aptos" panose="020B0004020202020204" pitchFamily="34" charset="0"/>
                <a:cs typeface="Arial" panose="020B0604020202020204" pitchFamily="34" charset="0"/>
              </a:rPr>
              <a:t>Ez</a:t>
            </a:r>
            <a:r>
              <a:rPr lang="en-US" sz="2400" dirty="0">
                <a:latin typeface="Cambria" panose="02040503050406030204" pitchFamily="18" charset="0"/>
                <a:ea typeface="Aptos" panose="020B0004020202020204" pitchFamily="34" charset="0"/>
                <a:cs typeface="Arial" panose="020B0604020202020204" pitchFamily="34" charset="0"/>
              </a:rPr>
              <a:t> 34:26-27 </a:t>
            </a:r>
            <a:endParaRPr lang="en-US" sz="2400" dirty="0">
              <a:latin typeface="Cambria" panose="02040503050406030204" pitchFamily="18" charset="0"/>
              <a:cs typeface="Arial" panose="020B0604020202020204" pitchFamily="34" charset="0"/>
            </a:endParaRPr>
          </a:p>
          <a:p>
            <a:pPr marL="342900"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A</a:t>
            </a:r>
            <a:r>
              <a:rPr lang="en-US" sz="2400" b="1" dirty="0">
                <a:effectLst/>
                <a:latin typeface="Cambria" panose="02040503050406030204" pitchFamily="18" charset="0"/>
                <a:ea typeface="Aptos" panose="020B0004020202020204" pitchFamily="34" charset="0"/>
                <a:cs typeface="Arial" panose="020B0604020202020204" pitchFamily="34" charset="0"/>
              </a:rPr>
              <a:t>bundant fresh water, </a:t>
            </a:r>
            <a:r>
              <a:rPr lang="en-US" sz="2400" dirty="0">
                <a:effectLst/>
                <a:latin typeface="Cambria" panose="02040503050406030204" pitchFamily="18" charset="0"/>
                <a:ea typeface="Aptos" panose="020B0004020202020204" pitchFamily="34" charset="0"/>
                <a:cs typeface="Arial" panose="020B0604020202020204" pitchFamily="34" charset="0"/>
              </a:rPr>
              <a:t>Joel 3:18 </a:t>
            </a:r>
          </a:p>
          <a:p>
            <a:pPr marL="342900"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The desert will bloom</a:t>
            </a:r>
            <a:r>
              <a:rPr lang="en-US" sz="2400" b="1" dirty="0">
                <a:latin typeface="Cambria" panose="02040503050406030204" pitchFamily="18" charset="0"/>
                <a:ea typeface="Aptos" panose="020B0004020202020204" pitchFamily="34" charset="0"/>
                <a:cs typeface="Arial" panose="020B0604020202020204" pitchFamily="34" charset="0"/>
              </a:rPr>
              <a:t>, </a:t>
            </a:r>
            <a:r>
              <a:rPr lang="en-US" sz="2400" dirty="0">
                <a:effectLst/>
                <a:latin typeface="Cambria" panose="02040503050406030204" pitchFamily="18" charset="0"/>
                <a:ea typeface="Aptos" panose="020B0004020202020204" pitchFamily="34" charset="0"/>
                <a:cs typeface="Arial" panose="020B0604020202020204" pitchFamily="34" charset="0"/>
              </a:rPr>
              <a:t>Isaiah 35:1-2</a:t>
            </a:r>
          </a:p>
          <a:p>
            <a:pPr marL="342900" indent="-342900">
              <a:buFont typeface="Arial" panose="020B0604020202020204" pitchFamily="34" charset="0"/>
              <a:buChar char="•"/>
            </a:pPr>
            <a:r>
              <a:rPr lang="en-US" sz="2400" u="sng" dirty="0">
                <a:effectLst/>
                <a:latin typeface="Cambria" panose="02040503050406030204" pitchFamily="18" charset="0"/>
                <a:ea typeface="Aptos" panose="020B0004020202020204" pitchFamily="34" charset="0"/>
                <a:cs typeface="Arial" panose="020B0604020202020204" pitchFamily="34" charset="0"/>
              </a:rPr>
              <a:t>Isa 65:19-20 </a:t>
            </a:r>
          </a:p>
          <a:p>
            <a:pPr marL="800100" lvl="1"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Crying will be eliminated</a:t>
            </a:r>
          </a:p>
          <a:p>
            <a:pPr marL="800100" lvl="1"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P</a:t>
            </a:r>
            <a:r>
              <a:rPr lang="en-US" sz="2400" b="1" dirty="0">
                <a:effectLst/>
                <a:latin typeface="Cambria" panose="02040503050406030204" pitchFamily="18" charset="0"/>
                <a:ea typeface="Aptos" panose="020B0004020202020204" pitchFamily="34" charset="0"/>
                <a:cs typeface="Arial" panose="020B0604020202020204" pitchFamily="34" charset="0"/>
              </a:rPr>
              <a:t>eople will live to an old age</a:t>
            </a:r>
            <a:r>
              <a:rPr lang="en-US" sz="2400" dirty="0">
                <a:effectLst/>
              </a:rPr>
              <a:t> </a:t>
            </a:r>
          </a:p>
          <a:p>
            <a:pPr marL="342900"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No deafness or blindness, </a:t>
            </a:r>
            <a:r>
              <a:rPr lang="en-US" sz="2400" dirty="0">
                <a:effectLst/>
                <a:latin typeface="Cambria" panose="02040503050406030204" pitchFamily="18" charset="0"/>
                <a:ea typeface="Aptos" panose="020B0004020202020204" pitchFamily="34" charset="0"/>
                <a:cs typeface="Arial" panose="020B0604020202020204" pitchFamily="34" charset="0"/>
              </a:rPr>
              <a:t>Isa 29:18</a:t>
            </a:r>
            <a:r>
              <a:rPr lang="en-US" sz="2400" b="1" dirty="0">
                <a:effectLst/>
                <a:latin typeface="Cambria" panose="02040503050406030204" pitchFamily="18" charset="0"/>
                <a:ea typeface="Aptos" panose="020B0004020202020204" pitchFamily="34" charset="0"/>
                <a:cs typeface="Arial" panose="020B0604020202020204" pitchFamily="34" charset="0"/>
              </a:rPr>
              <a:t> </a:t>
            </a:r>
            <a:r>
              <a:rPr lang="en-US" sz="2400" dirty="0">
                <a:effectLst/>
              </a:rPr>
              <a:t> </a:t>
            </a:r>
          </a:p>
          <a:p>
            <a:pPr marL="342900" indent="-342900">
              <a:buFont typeface="Arial" panose="020B0604020202020204" pitchFamily="34" charset="0"/>
              <a:buChar char="•"/>
            </a:pPr>
            <a:r>
              <a:rPr lang="en-US" sz="2400" u="sng" dirty="0">
                <a:effectLst/>
                <a:latin typeface="Cambria" panose="02040503050406030204" pitchFamily="18" charset="0"/>
                <a:ea typeface="Aptos" panose="020B0004020202020204" pitchFamily="34" charset="0"/>
                <a:cs typeface="Arial" panose="020B0604020202020204" pitchFamily="34" charset="0"/>
              </a:rPr>
              <a:t>Isaiah 65:23 </a:t>
            </a:r>
          </a:p>
          <a:p>
            <a:pPr marL="800100" lvl="1" indent="-342900">
              <a:buFont typeface="Arial" panose="020B0604020202020204" pitchFamily="34" charset="0"/>
              <a:buChar char="•"/>
            </a:pPr>
            <a:r>
              <a:rPr lang="en-US" sz="2400" b="1" dirty="0">
                <a:effectLst/>
                <a:latin typeface="Cambria" panose="02040503050406030204" pitchFamily="18" charset="0"/>
                <a:ea typeface="Aptos" panose="020B0004020202020204" pitchFamily="34" charset="0"/>
                <a:cs typeface="Arial" panose="020B0604020202020204" pitchFamily="34" charset="0"/>
              </a:rPr>
              <a:t>Our work will be productive</a:t>
            </a:r>
            <a:r>
              <a:rPr lang="en-US" sz="2400" dirty="0">
                <a:effectLst/>
              </a:rPr>
              <a:t> </a:t>
            </a:r>
            <a:endParaRPr lang="en-US" sz="2400" dirty="0"/>
          </a:p>
          <a:p>
            <a:pPr marL="800100" lvl="1" indent="-342900">
              <a:buFont typeface="Arial" panose="020B0604020202020204" pitchFamily="34" charset="0"/>
              <a:buChar char="•"/>
            </a:pPr>
            <a:r>
              <a:rPr lang="en-US" sz="2400" b="1" dirty="0">
                <a:latin typeface="Cambria" panose="02040503050406030204" pitchFamily="18" charset="0"/>
                <a:ea typeface="Aptos" panose="020B0004020202020204" pitchFamily="34" charset="0"/>
                <a:cs typeface="Arial" panose="020B0604020202020204" pitchFamily="34" charset="0"/>
              </a:rPr>
              <a:t>No c</a:t>
            </a:r>
            <a:r>
              <a:rPr lang="en-US" sz="2400" b="1" dirty="0">
                <a:effectLst/>
                <a:latin typeface="Cambria" panose="02040503050406030204" pitchFamily="18" charset="0"/>
                <a:ea typeface="Aptos" panose="020B0004020202020204" pitchFamily="34" charset="0"/>
                <a:cs typeface="Arial" panose="020B0604020202020204" pitchFamily="34" charset="0"/>
              </a:rPr>
              <a:t>hildren will be stillborn</a:t>
            </a:r>
            <a:r>
              <a:rPr lang="en-US" sz="2400" dirty="0">
                <a:effectLst/>
              </a:rPr>
              <a:t> </a:t>
            </a:r>
            <a:endParaRPr lang="en-US" sz="2400" dirty="0"/>
          </a:p>
        </p:txBody>
      </p:sp>
    </p:spTree>
    <p:extLst>
      <p:ext uri="{BB962C8B-B14F-4D97-AF65-F5344CB8AC3E}">
        <p14:creationId xmlns:p14="http://schemas.microsoft.com/office/powerpoint/2010/main" val="2128703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461833" y="1043731"/>
            <a:ext cx="11268333" cy="5201424"/>
          </a:xfrm>
          <a:prstGeom prst="rect">
            <a:avLst/>
          </a:prstGeom>
          <a:noFill/>
        </p:spPr>
        <p:txBody>
          <a:bodyPr wrap="square" rtlCol="0">
            <a:spAutoFit/>
          </a:bodyPr>
          <a:lstStyle/>
          <a:p>
            <a:r>
              <a:rPr lang="en-US" sz="3200" b="1" i="1" dirty="0"/>
              <a:t>Rev 20:5-6, The rest of the dead did not come to life until the thousand years were completed. This is the first resurrection. 6 Blessed and holy is the one who has a part in the first resurrection; over these the second death has no power, but they will be priests of God and of Christ and will reign with Him for a thousand years.</a:t>
            </a:r>
          </a:p>
          <a:p>
            <a:endParaRPr lang="en-US" sz="2800" b="1" i="1" dirty="0"/>
          </a:p>
          <a:p>
            <a:pPr marL="457200" indent="-457200">
              <a:buFont typeface="Arial" panose="020B0604020202020204" pitchFamily="34" charset="0"/>
              <a:buChar char="•"/>
            </a:pPr>
            <a:r>
              <a:rPr lang="en-US" sz="2800" b="1" i="1" dirty="0">
                <a:effectLst/>
                <a:latin typeface="Cambria" panose="02040503050406030204" pitchFamily="18" charset="0"/>
                <a:ea typeface="Aptos" panose="020B0004020202020204" pitchFamily="34" charset="0"/>
                <a:cs typeface="Arial" panose="020B0604020202020204" pitchFamily="34" charset="0"/>
              </a:rPr>
              <a:t>Who are “the rest of the dead”?</a:t>
            </a:r>
          </a:p>
          <a:p>
            <a:pPr marL="457200" indent="-457200">
              <a:buFont typeface="Arial" panose="020B0604020202020204" pitchFamily="34" charset="0"/>
              <a:buChar char="•"/>
            </a:pPr>
            <a:r>
              <a:rPr lang="en-US" sz="2800" b="1" i="1" dirty="0">
                <a:latin typeface="Cambria" panose="02040503050406030204" pitchFamily="18" charset="0"/>
                <a:cs typeface="Arial" panose="020B0604020202020204" pitchFamily="34" charset="0"/>
              </a:rPr>
              <a:t>What is </a:t>
            </a:r>
            <a:r>
              <a:rPr lang="en-US" sz="2800" b="1" i="1" dirty="0">
                <a:effectLst/>
                <a:latin typeface="Cambria" panose="02040503050406030204" pitchFamily="18" charset="0"/>
                <a:ea typeface="Aptos" panose="020B0004020202020204" pitchFamily="34" charset="0"/>
                <a:cs typeface="Arial" panose="020B0604020202020204" pitchFamily="34" charset="0"/>
              </a:rPr>
              <a:t>the “first resurrection” </a:t>
            </a:r>
            <a:endParaRPr lang="en-US" sz="2800" b="1" i="1" dirty="0">
              <a:latin typeface="Cambria" panose="02040503050406030204" pitchFamily="18" charset="0"/>
              <a:ea typeface="Aptos" panose="020B0004020202020204" pitchFamily="34" charset="0"/>
              <a:cs typeface="Arial" panose="020B0604020202020204" pitchFamily="34" charset="0"/>
            </a:endParaRPr>
          </a:p>
          <a:p>
            <a:pPr marL="457200" indent="-457200">
              <a:buFont typeface="Arial" panose="020B0604020202020204" pitchFamily="34" charset="0"/>
              <a:buChar char="•"/>
            </a:pPr>
            <a:r>
              <a:rPr lang="en-US" sz="2800" b="1" i="1" dirty="0">
                <a:latin typeface="Cambria" panose="02040503050406030204" pitchFamily="18" charset="0"/>
                <a:ea typeface="Aptos" panose="020B0004020202020204" pitchFamily="34" charset="0"/>
                <a:cs typeface="Arial" panose="020B0604020202020204" pitchFamily="34" charset="0"/>
              </a:rPr>
              <a:t>W</a:t>
            </a:r>
            <a:r>
              <a:rPr lang="en-US" sz="2800" b="1" i="1" dirty="0">
                <a:effectLst/>
                <a:latin typeface="Cambria" panose="02040503050406030204" pitchFamily="18" charset="0"/>
                <a:ea typeface="Aptos" panose="020B0004020202020204" pitchFamily="34" charset="0"/>
                <a:cs typeface="Arial" panose="020B0604020202020204" pitchFamily="34" charset="0"/>
              </a:rPr>
              <a:t>hat is the “second death”? </a:t>
            </a:r>
          </a:p>
          <a:p>
            <a:pPr marL="457200" indent="-457200">
              <a:buFont typeface="Arial" panose="020B0604020202020204" pitchFamily="34" charset="0"/>
              <a:buChar char="•"/>
            </a:pPr>
            <a:r>
              <a:rPr lang="en-US" sz="2800" b="1" i="1" dirty="0">
                <a:latin typeface="Cambria" panose="02040503050406030204" pitchFamily="18" charset="0"/>
                <a:cs typeface="Arial" panose="020B0604020202020204" pitchFamily="34" charset="0"/>
              </a:rPr>
              <a:t>What is our function in the Millennium?</a:t>
            </a:r>
            <a:endParaRPr lang="en-US" sz="2800" b="1" i="1" dirty="0"/>
          </a:p>
        </p:txBody>
      </p:sp>
    </p:spTree>
    <p:extLst>
      <p:ext uri="{BB962C8B-B14F-4D97-AF65-F5344CB8AC3E}">
        <p14:creationId xmlns:p14="http://schemas.microsoft.com/office/powerpoint/2010/main" val="3859376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6D2874-7944-3F36-5D56-917B969C6CA9}"/>
              </a:ext>
            </a:extLst>
          </p:cNvPr>
          <p:cNvSpPr txBox="1"/>
          <p:nvPr/>
        </p:nvSpPr>
        <p:spPr>
          <a:xfrm>
            <a:off x="461833" y="1785136"/>
            <a:ext cx="11268333" cy="3539430"/>
          </a:xfrm>
          <a:prstGeom prst="rect">
            <a:avLst/>
          </a:prstGeom>
          <a:noFill/>
        </p:spPr>
        <p:txBody>
          <a:bodyPr wrap="square" rtlCol="0">
            <a:spAutoFit/>
          </a:bodyPr>
          <a:lstStyle/>
          <a:p>
            <a:r>
              <a:rPr lang="en-US" sz="3200" b="1" i="1" dirty="0"/>
              <a:t>Luke 19:17-19, Master, your mina has made ten minas more.’ 17 And he said to him, ‘Well done, good slave, because you have been faithful in a very little thing, </a:t>
            </a:r>
            <a:r>
              <a:rPr lang="en-US" sz="3200" b="1" i="1" dirty="0">
                <a:solidFill>
                  <a:srgbClr val="FFFF00"/>
                </a:solidFill>
              </a:rPr>
              <a:t>you are to be in authority over ten cities</a:t>
            </a:r>
            <a:r>
              <a:rPr lang="en-US" sz="3200" b="1" i="1" dirty="0"/>
              <a:t>.’ 18 The second came, saying, ‘Your mina, master, has made five minas.’ 19 And he said to him also, ‘And </a:t>
            </a:r>
            <a:r>
              <a:rPr lang="en-US" sz="3200" b="1" i="1" dirty="0">
                <a:solidFill>
                  <a:srgbClr val="FFFF00"/>
                </a:solidFill>
              </a:rPr>
              <a:t>you are to be over five cities</a:t>
            </a:r>
            <a:r>
              <a:rPr lang="en-US" sz="3200" b="1" i="1" dirty="0"/>
              <a:t>.’</a:t>
            </a:r>
            <a:endParaRPr lang="en-US" sz="2800" b="1" i="1" dirty="0"/>
          </a:p>
        </p:txBody>
      </p:sp>
    </p:spTree>
    <p:extLst>
      <p:ext uri="{BB962C8B-B14F-4D97-AF65-F5344CB8AC3E}">
        <p14:creationId xmlns:p14="http://schemas.microsoft.com/office/powerpoint/2010/main" val="1167098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Appearances of the resurrected Jesus</a:t>
            </a:r>
          </a:p>
        </p:txBody>
      </p:sp>
      <p:sp>
        <p:nvSpPr>
          <p:cNvPr id="4" name="TextBox 3">
            <a:extLst>
              <a:ext uri="{FF2B5EF4-FFF2-40B4-BE49-F238E27FC236}">
                <a16:creationId xmlns:a16="http://schemas.microsoft.com/office/drawing/2014/main" id="{B8B8CCC5-78D5-7B48-2FCA-C48470D6B070}"/>
              </a:ext>
            </a:extLst>
          </p:cNvPr>
          <p:cNvSpPr txBox="1"/>
          <p:nvPr/>
        </p:nvSpPr>
        <p:spPr>
          <a:xfrm>
            <a:off x="820695" y="1849280"/>
            <a:ext cx="10550610" cy="4832092"/>
          </a:xfrm>
          <a:prstGeom prst="rect">
            <a:avLst/>
          </a:prstGeom>
          <a:noFill/>
        </p:spPr>
        <p:txBody>
          <a:bodyPr wrap="square" rtlCol="0">
            <a:spAutoFit/>
          </a:bodyPr>
          <a:lstStyle/>
          <a:p>
            <a:pPr marL="342900" indent="-342900">
              <a:buFont typeface="Arial" panose="020B0604020202020204" pitchFamily="34" charset="0"/>
              <a:buChar char="•"/>
            </a:pPr>
            <a:r>
              <a:rPr lang="en-US" sz="2800" i="1" dirty="0"/>
              <a:t>Mat 16:28, “Truly I say to you, </a:t>
            </a:r>
            <a:r>
              <a:rPr lang="en-US" sz="2800" b="1" i="1" dirty="0"/>
              <a:t>there are some of those who are standing here who will not taste death </a:t>
            </a:r>
            <a:r>
              <a:rPr lang="en-US" sz="2800" i="1" dirty="0"/>
              <a:t>until they see the Son of Man coming in His kingdom.”</a:t>
            </a:r>
          </a:p>
          <a:p>
            <a:pPr marL="342900" indent="-342900">
              <a:buFont typeface="Arial" panose="020B0604020202020204" pitchFamily="34" charset="0"/>
              <a:buChar char="•"/>
            </a:pPr>
            <a:endParaRPr lang="en-US" sz="2800" i="1" dirty="0"/>
          </a:p>
          <a:p>
            <a:pPr marL="342900" indent="-342900">
              <a:buFont typeface="Arial" panose="020B0604020202020204" pitchFamily="34" charset="0"/>
              <a:buChar char="•"/>
            </a:pPr>
            <a:r>
              <a:rPr lang="en-US" sz="2800" i="1" dirty="0"/>
              <a:t>Mat 17:1-3, Six days later Jesus took with Him Peter and James and John his brother, and led them up on a high mountain by themselves. 2 And </a:t>
            </a:r>
            <a:r>
              <a:rPr lang="en-US" sz="2800" b="1" i="1" dirty="0"/>
              <a:t>He was transfigured before them</a:t>
            </a:r>
            <a:r>
              <a:rPr lang="en-US" sz="2800" i="1" dirty="0"/>
              <a:t>; and His face shone like the sun, and His garments became as white as light. 3 And behold, Moses and Elijah appeared to them, talking with Him.</a:t>
            </a:r>
          </a:p>
          <a:p>
            <a:pPr marL="342900" indent="-342900">
              <a:buFont typeface="Arial" panose="020B0604020202020204" pitchFamily="34" charset="0"/>
              <a:buChar char="•"/>
            </a:pPr>
            <a:endParaRPr lang="en-US" sz="2800" i="1" dirty="0"/>
          </a:p>
        </p:txBody>
      </p:sp>
    </p:spTree>
    <p:extLst>
      <p:ext uri="{BB962C8B-B14F-4D97-AF65-F5344CB8AC3E}">
        <p14:creationId xmlns:p14="http://schemas.microsoft.com/office/powerpoint/2010/main" val="202511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Appearances of the resurrected Jesus</a:t>
            </a:r>
          </a:p>
        </p:txBody>
      </p:sp>
      <p:sp>
        <p:nvSpPr>
          <p:cNvPr id="4" name="TextBox 3">
            <a:extLst>
              <a:ext uri="{FF2B5EF4-FFF2-40B4-BE49-F238E27FC236}">
                <a16:creationId xmlns:a16="http://schemas.microsoft.com/office/drawing/2014/main" id="{B8B8CCC5-78D5-7B48-2FCA-C48470D6B070}"/>
              </a:ext>
            </a:extLst>
          </p:cNvPr>
          <p:cNvSpPr txBox="1"/>
          <p:nvPr/>
        </p:nvSpPr>
        <p:spPr>
          <a:xfrm>
            <a:off x="820695" y="1849280"/>
            <a:ext cx="10550610" cy="5262979"/>
          </a:xfrm>
          <a:prstGeom prst="rect">
            <a:avLst/>
          </a:prstGeom>
          <a:noFill/>
        </p:spPr>
        <p:txBody>
          <a:bodyPr wrap="square" rtlCol="0">
            <a:spAutoFit/>
          </a:bodyPr>
          <a:lstStyle/>
          <a:p>
            <a:pPr marL="342900" indent="-342900">
              <a:buFont typeface="Arial" panose="020B0604020202020204" pitchFamily="34" charset="0"/>
              <a:buChar char="•"/>
            </a:pPr>
            <a:r>
              <a:rPr lang="en-US" sz="2800" i="1" dirty="0"/>
              <a:t>John 20:19, So when it was evening on that day, the first day of the week, and when the doors were shut where the disciples were, for fear of the Jews, Jesus came and stood in their midst and *said to them, “Peace be with you.”</a:t>
            </a:r>
          </a:p>
          <a:p>
            <a:pPr marL="342900" indent="-342900">
              <a:buFont typeface="Arial" panose="020B0604020202020204" pitchFamily="34" charset="0"/>
              <a:buChar char="•"/>
            </a:pPr>
            <a:endParaRPr lang="en-US" sz="2800" i="1" dirty="0"/>
          </a:p>
          <a:p>
            <a:pPr marL="342900" indent="-342900">
              <a:buFont typeface="Arial" panose="020B0604020202020204" pitchFamily="34" charset="0"/>
              <a:buChar char="•"/>
            </a:pPr>
            <a:r>
              <a:rPr lang="en-US" sz="2800" i="1" dirty="0"/>
              <a:t>Luke 24:30-31, [Road to Emmaus], When He had reclined at the table with them, He took the bread and blessed it, and breaking it, He began giving it to them. 31 Then their eyes were opened and they recognized Him; and He vanished from their sight.</a:t>
            </a:r>
          </a:p>
          <a:p>
            <a:pPr marL="342900" indent="-342900">
              <a:buFont typeface="Arial" panose="020B0604020202020204" pitchFamily="34" charset="0"/>
              <a:buChar char="•"/>
            </a:pPr>
            <a:endParaRPr lang="en-US" sz="2800" i="1" dirty="0"/>
          </a:p>
        </p:txBody>
      </p:sp>
    </p:spTree>
    <p:extLst>
      <p:ext uri="{BB962C8B-B14F-4D97-AF65-F5344CB8AC3E}">
        <p14:creationId xmlns:p14="http://schemas.microsoft.com/office/powerpoint/2010/main" val="3468740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A719-19B3-1025-A579-BF4BFC04324A}"/>
              </a:ext>
            </a:extLst>
          </p:cNvPr>
          <p:cNvSpPr>
            <a:spLocks noGrp="1"/>
          </p:cNvSpPr>
          <p:nvPr>
            <p:ph type="title"/>
          </p:nvPr>
        </p:nvSpPr>
        <p:spPr>
          <a:xfrm>
            <a:off x="3204519" y="183605"/>
            <a:ext cx="8610600" cy="1293028"/>
          </a:xfrm>
        </p:spPr>
        <p:txBody>
          <a:bodyPr/>
          <a:lstStyle/>
          <a:p>
            <a:r>
              <a:rPr lang="en-US" dirty="0"/>
              <a:t>Question</a:t>
            </a:r>
          </a:p>
        </p:txBody>
      </p:sp>
      <p:sp>
        <p:nvSpPr>
          <p:cNvPr id="4" name="TextBox 3">
            <a:extLst>
              <a:ext uri="{FF2B5EF4-FFF2-40B4-BE49-F238E27FC236}">
                <a16:creationId xmlns:a16="http://schemas.microsoft.com/office/drawing/2014/main" id="{B8B8CCC5-78D5-7B48-2FCA-C48470D6B070}"/>
              </a:ext>
            </a:extLst>
          </p:cNvPr>
          <p:cNvSpPr txBox="1"/>
          <p:nvPr/>
        </p:nvSpPr>
        <p:spPr>
          <a:xfrm>
            <a:off x="820695" y="1589788"/>
            <a:ext cx="10550610" cy="1077218"/>
          </a:xfrm>
          <a:prstGeom prst="rect">
            <a:avLst/>
          </a:prstGeom>
          <a:noFill/>
        </p:spPr>
        <p:txBody>
          <a:bodyPr wrap="square" rtlCol="0">
            <a:spAutoFit/>
          </a:bodyPr>
          <a:lstStyle/>
          <a:p>
            <a:pPr marL="342900" indent="-342900">
              <a:buFont typeface="Arial" panose="020B0604020202020204" pitchFamily="34" charset="0"/>
              <a:buChar char="•"/>
            </a:pPr>
            <a:r>
              <a:rPr lang="en-US" sz="3200" b="1" i="1" dirty="0"/>
              <a:t>So, does Jesus need to enter Jerusalem through the Eastern gate?</a:t>
            </a:r>
          </a:p>
        </p:txBody>
      </p:sp>
      <p:pic>
        <p:nvPicPr>
          <p:cNvPr id="3" name="Picture 2" descr="A stone wall with a stone structure&#10;&#10;Description automatically generated with medium confidence">
            <a:extLst>
              <a:ext uri="{FF2B5EF4-FFF2-40B4-BE49-F238E27FC236}">
                <a16:creationId xmlns:a16="http://schemas.microsoft.com/office/drawing/2014/main" id="{FB06A3A6-6176-B566-1BFA-6C8B42E92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3489" y="2667006"/>
            <a:ext cx="4961488" cy="3898717"/>
          </a:xfrm>
          <a:prstGeom prst="rect">
            <a:avLst/>
          </a:prstGeom>
          <a:ln w="38100">
            <a:solidFill>
              <a:schemeClr val="tx1"/>
            </a:solidFill>
          </a:ln>
        </p:spPr>
      </p:pic>
      <p:pic>
        <p:nvPicPr>
          <p:cNvPr id="5" name="79491-aca61d92-629f-4424-be4b-95a961a54415.mp3">
            <a:hlinkClick r:id="" action="ppaction://media"/>
            <a:extLst>
              <a:ext uri="{FF2B5EF4-FFF2-40B4-BE49-F238E27FC236}">
                <a16:creationId xmlns:a16="http://schemas.microsoft.com/office/drawing/2014/main" id="{64AFA12E-E793-01DD-0822-43208D3E59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45724" y="4011140"/>
            <a:ext cx="812800" cy="812800"/>
          </a:xfrm>
          <a:prstGeom prst="rect">
            <a:avLst/>
          </a:prstGeom>
        </p:spPr>
      </p:pic>
    </p:spTree>
    <p:extLst>
      <p:ext uri="{BB962C8B-B14F-4D97-AF65-F5344CB8AC3E}">
        <p14:creationId xmlns:p14="http://schemas.microsoft.com/office/powerpoint/2010/main" val="142203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2676</TotalTime>
  <Words>2426</Words>
  <Application>Microsoft Macintosh PowerPoint</Application>
  <PresentationFormat>Widescreen</PresentationFormat>
  <Paragraphs>153</Paragraphs>
  <Slides>26</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Cambria</vt:lpstr>
      <vt:lpstr>Century Gothic</vt:lpstr>
      <vt:lpstr>Courier New</vt:lpstr>
      <vt:lpstr>Vapor Trail</vt:lpstr>
      <vt:lpstr>The Millennium</vt:lpstr>
      <vt:lpstr>PowerPoint Presentation</vt:lpstr>
      <vt:lpstr>What is the Millennium?</vt:lpstr>
      <vt:lpstr>Review from last week</vt:lpstr>
      <vt:lpstr>What is the Lake of Fire?</vt:lpstr>
      <vt:lpstr>PowerPoint Presentation</vt:lpstr>
      <vt:lpstr>So, what is the Abyss?</vt:lpstr>
      <vt:lpstr>Places of Punishment</vt:lpstr>
      <vt:lpstr>Anabaptist Belief Statements</vt:lpstr>
      <vt:lpstr>What About purgatory?</vt:lpstr>
      <vt:lpstr>PowerPoint Presentation</vt:lpstr>
      <vt:lpstr>The Names of Satan</vt:lpstr>
      <vt:lpstr>SATAN is BOUND</vt:lpstr>
      <vt:lpstr>Angelology</vt:lpstr>
      <vt:lpstr>PowerPoint Presentation</vt:lpstr>
      <vt:lpstr>PowerPoint Presentation</vt:lpstr>
      <vt:lpstr>PowerPoint Presentation</vt:lpstr>
      <vt:lpstr>PowerPoint Presentation</vt:lpstr>
      <vt:lpstr>PowerPoint Presentation</vt:lpstr>
      <vt:lpstr>What is the purpose of a 1000 year earthly Kingdom?</vt:lpstr>
      <vt:lpstr>prophecies describing the time of the Millennium</vt:lpstr>
      <vt:lpstr>PowerPoint Presentation</vt:lpstr>
      <vt:lpstr>PowerPoint Presentation</vt:lpstr>
      <vt:lpstr>Appearances of the resurrected Jesus</vt:lpstr>
      <vt:lpstr>Appearances of the resurrected Jesus</vt:lpstr>
      <vt:lpstr>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Millennium</dc:title>
  <dc:creator>Howard Liverance</dc:creator>
  <cp:lastModifiedBy>Howard Liverance</cp:lastModifiedBy>
  <cp:revision>21</cp:revision>
  <dcterms:created xsi:type="dcterms:W3CDTF">2024-03-26T01:07:18Z</dcterms:created>
  <dcterms:modified xsi:type="dcterms:W3CDTF">2024-03-27T21:43:27Z</dcterms:modified>
</cp:coreProperties>
</file>