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0" r:id="rId4"/>
    <p:sldId id="258" r:id="rId5"/>
    <p:sldId id="261" r:id="rId6"/>
    <p:sldId id="257"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57"/>
    <p:restoredTop sz="96327"/>
  </p:normalViewPr>
  <p:slideViewPr>
    <p:cSldViewPr snapToGrid="0">
      <p:cViewPr varScale="1">
        <p:scale>
          <a:sx n="108" d="100"/>
          <a:sy n="108" d="100"/>
        </p:scale>
        <p:origin x="224" y="7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2/26/24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biblegateway.com/passage/?search=REV+6&amp;version=NASB1995#fen-NASB1995-30796a"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https://www.pewresearch.org/wp-content/uploads/sites/7/2015/05/PF_15.05.05_RLS2_1_310px.png"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232A1-8404-0BAB-2D69-DD5DF172CFE6}"/>
              </a:ext>
            </a:extLst>
          </p:cNvPr>
          <p:cNvSpPr>
            <a:spLocks noGrp="1"/>
          </p:cNvSpPr>
          <p:nvPr>
            <p:ph type="ctrTitle"/>
          </p:nvPr>
        </p:nvSpPr>
        <p:spPr/>
        <p:txBody>
          <a:bodyPr/>
          <a:lstStyle/>
          <a:p>
            <a:r>
              <a:rPr lang="en-US" dirty="0"/>
              <a:t>Tribulation: The Seal Judgements</a:t>
            </a:r>
          </a:p>
        </p:txBody>
      </p:sp>
      <p:sp>
        <p:nvSpPr>
          <p:cNvPr id="3" name="Subtitle 2">
            <a:extLst>
              <a:ext uri="{FF2B5EF4-FFF2-40B4-BE49-F238E27FC236}">
                <a16:creationId xmlns:a16="http://schemas.microsoft.com/office/drawing/2014/main" id="{95A33253-8A8D-3FA5-400A-0F0951148E73}"/>
              </a:ext>
            </a:extLst>
          </p:cNvPr>
          <p:cNvSpPr>
            <a:spLocks noGrp="1"/>
          </p:cNvSpPr>
          <p:nvPr>
            <p:ph type="subTitle" idx="1"/>
          </p:nvPr>
        </p:nvSpPr>
        <p:spPr/>
        <p:txBody>
          <a:bodyPr>
            <a:normAutofit/>
          </a:bodyPr>
          <a:lstStyle/>
          <a:p>
            <a:r>
              <a:rPr lang="en-US" sz="2800" dirty="0"/>
              <a:t>Revelation Chapters 6-7</a:t>
            </a:r>
          </a:p>
        </p:txBody>
      </p:sp>
    </p:spTree>
    <p:extLst>
      <p:ext uri="{BB962C8B-B14F-4D97-AF65-F5344CB8AC3E}">
        <p14:creationId xmlns:p14="http://schemas.microsoft.com/office/powerpoint/2010/main" val="2747401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A8F880-4752-B7BC-2C79-9A55DFFBFF15}"/>
              </a:ext>
            </a:extLst>
          </p:cNvPr>
          <p:cNvSpPr txBox="1"/>
          <p:nvPr/>
        </p:nvSpPr>
        <p:spPr>
          <a:xfrm>
            <a:off x="1179442" y="181957"/>
            <a:ext cx="10833653" cy="6894195"/>
          </a:xfrm>
          <a:prstGeom prst="rect">
            <a:avLst/>
          </a:prstGeom>
          <a:noFill/>
        </p:spPr>
        <p:txBody>
          <a:bodyPr wrap="square" rtlCol="0">
            <a:spAutoFit/>
          </a:bodyPr>
          <a:lstStyle/>
          <a:p>
            <a:pPr marL="0" marR="0"/>
            <a:r>
              <a:rPr lang="en-US" sz="26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What are some of the reasons world leaders want a New World Order?</a:t>
            </a:r>
          </a:p>
          <a:p>
            <a:pPr marL="0" marR="0"/>
            <a:endParaRPr lang="en-US" sz="26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a:endParaRPr lang="en-US" sz="2600" dirty="0">
              <a:solidFill>
                <a:srgbClr val="000000"/>
              </a:solidFill>
              <a:latin typeface="Cambria" panose="02040503050406030204" pitchFamily="18" charset="0"/>
              <a:ea typeface="MS Mincho" panose="02020609040205080304" pitchFamily="49" charset="-128"/>
              <a:cs typeface="Times New Roman" panose="02020603050405020304" pitchFamily="18" charset="0"/>
            </a:endParaRPr>
          </a:p>
          <a:p>
            <a:pPr marL="0" marR="0"/>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Equity, redistribution of wealth, with the elites controlling the flow of money</a:t>
            </a:r>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Currency control, elimination of cash, all transactions tracked, no one “off-grid”</a:t>
            </a:r>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Environmental control, using “climate change” to influence people’s behavior</a:t>
            </a:r>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Global taxation, no company can move to a country with lower taxes</a:t>
            </a:r>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Global crisis response. The Covid pandemic was a “pre-test” of this</a:t>
            </a:r>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Open migration free of borders, no national identity</a:t>
            </a:r>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Elimination of “unsanctioned” religion</a:t>
            </a:r>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No nations and religious homogeny, so no more wars, “world peace” would result</a:t>
            </a:r>
            <a:endParaRPr lang="en-US" sz="2600" dirty="0">
              <a:effectLst/>
              <a:latin typeface="Times"/>
              <a:ea typeface="MS Mincho" panose="02020609040205080304" pitchFamily="49" charset="-128"/>
              <a:cs typeface="Times New Roman" panose="02020603050405020304" pitchFamily="18" charset="0"/>
            </a:endParaRPr>
          </a:p>
          <a:p>
            <a:endParaRPr lang="en-US" sz="2600" dirty="0"/>
          </a:p>
        </p:txBody>
      </p:sp>
    </p:spTree>
    <p:extLst>
      <p:ext uri="{BB962C8B-B14F-4D97-AF65-F5344CB8AC3E}">
        <p14:creationId xmlns:p14="http://schemas.microsoft.com/office/powerpoint/2010/main" val="3275657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A4D24C-3B9B-C2CB-E869-8B8B06471A40}"/>
              </a:ext>
            </a:extLst>
          </p:cNvPr>
          <p:cNvSpPr txBox="1"/>
          <p:nvPr/>
        </p:nvSpPr>
        <p:spPr>
          <a:xfrm>
            <a:off x="1371599" y="278296"/>
            <a:ext cx="10177670" cy="6494085"/>
          </a:xfrm>
          <a:prstGeom prst="rect">
            <a:avLst/>
          </a:prstGeom>
          <a:noFill/>
        </p:spPr>
        <p:txBody>
          <a:bodyPr wrap="square" rtlCol="0">
            <a:spAutoFit/>
          </a:bodyPr>
          <a:lstStyle/>
          <a:p>
            <a:pPr marL="0" marR="0"/>
            <a:r>
              <a:rPr lang="en-US" sz="2600" b="1" u="sng"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First a few words about what we are looking at in these chapters:</a:t>
            </a:r>
          </a:p>
          <a:p>
            <a:pPr marL="0" marR="0"/>
            <a:endParaRPr lang="en-US" sz="2600" b="1" u="sng" dirty="0">
              <a:solidFill>
                <a:srgbClr val="000000"/>
              </a:solidFill>
              <a:latin typeface="Cambria" panose="02040503050406030204" pitchFamily="18" charset="0"/>
              <a:ea typeface="MS Mincho" panose="02020609040205080304" pitchFamily="49" charset="-128"/>
              <a:cs typeface="Segoe UI" panose="020B0502040204020203" pitchFamily="34" charset="0"/>
            </a:endParaRPr>
          </a:p>
          <a:p>
            <a:pPr marL="0" marR="0"/>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Tonight, we’re going to see </a:t>
            </a:r>
            <a:r>
              <a:rPr lang="en-US" sz="2600" i="1"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six</a:t>
            </a:r>
            <a:r>
              <a:rPr lang="en-US" sz="26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 of the seven seals opened.</a:t>
            </a:r>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The opening of these seals represents </a:t>
            </a:r>
            <a:r>
              <a:rPr lang="en-US" sz="2600" i="1"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an outline</a:t>
            </a:r>
            <a:r>
              <a:rPr lang="en-US" sz="26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 of consecutive future events.</a:t>
            </a:r>
            <a:endParaRPr lang="en-US" sz="26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6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These future events come in more details throughout the rest of Revelation</a:t>
            </a:r>
            <a:endParaRPr lang="en-US" sz="26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6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These events can be seen as </a:t>
            </a:r>
            <a:r>
              <a:rPr lang="en-US" sz="2600" i="1"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epochs</a:t>
            </a:r>
            <a:r>
              <a:rPr lang="en-US" sz="26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 during which certain characteristics prevail on earth.</a:t>
            </a:r>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According to Daniel, Mathew, 1 &amp; 2 Thessalonians, the Antichrist comes to power at the start of the tribulation, promising peace and safety.</a:t>
            </a:r>
            <a:endParaRPr lang="en-US" sz="26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6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The first six seals are in Chap 6, and they parallel Jesus’ “Olivet Discourse” in Mat 24:4-37</a:t>
            </a:r>
            <a:endParaRPr lang="en-US" sz="2600" dirty="0">
              <a:effectLst/>
              <a:latin typeface="Times"/>
              <a:ea typeface="MS Mincho" panose="02020609040205080304" pitchFamily="49" charset="-128"/>
              <a:cs typeface="Times New Roman" panose="02020603050405020304" pitchFamily="18" charset="0"/>
            </a:endParaRPr>
          </a:p>
          <a:p>
            <a:endParaRPr lang="en-US" sz="2600" dirty="0"/>
          </a:p>
        </p:txBody>
      </p:sp>
    </p:spTree>
    <p:extLst>
      <p:ext uri="{BB962C8B-B14F-4D97-AF65-F5344CB8AC3E}">
        <p14:creationId xmlns:p14="http://schemas.microsoft.com/office/powerpoint/2010/main" val="960742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ACA28C-2A88-25A7-5247-EA6834BFC505}"/>
              </a:ext>
            </a:extLst>
          </p:cNvPr>
          <p:cNvSpPr txBox="1"/>
          <p:nvPr/>
        </p:nvSpPr>
        <p:spPr>
          <a:xfrm>
            <a:off x="1331843" y="198787"/>
            <a:ext cx="10783957" cy="6740307"/>
          </a:xfrm>
          <a:prstGeom prst="rect">
            <a:avLst/>
          </a:prstGeom>
          <a:noFill/>
        </p:spPr>
        <p:txBody>
          <a:bodyPr wrap="square" rtlCol="0">
            <a:spAutoFit/>
          </a:bodyPr>
          <a:lstStyle/>
          <a:p>
            <a:r>
              <a:rPr lang="en-US" sz="3600" b="1" dirty="0"/>
              <a:t>What are the Judgments of the Seven Seals? </a:t>
            </a:r>
          </a:p>
          <a:p>
            <a:endParaRPr lang="en-US" sz="1600" b="1" dirty="0"/>
          </a:p>
          <a:p>
            <a:endParaRPr lang="en-US" sz="1600" b="1" dirty="0"/>
          </a:p>
          <a:p>
            <a:endParaRPr lang="en-US" sz="1600" b="1" dirty="0"/>
          </a:p>
          <a:p>
            <a:endParaRPr lang="en-US" sz="1600" b="1" dirty="0"/>
          </a:p>
          <a:p>
            <a:endParaRPr lang="en-US" sz="1600" dirty="0"/>
          </a:p>
          <a:p>
            <a:r>
              <a:rPr lang="en-US" sz="1600" b="1" dirty="0"/>
              <a:t>|----------------- The Beginning of Birth Pangs ----------------------|--------- The Great Tribulation -----------|</a:t>
            </a:r>
          </a:p>
          <a:p>
            <a:endParaRPr lang="en-US" sz="1600" b="1" dirty="0"/>
          </a:p>
          <a:p>
            <a:r>
              <a:rPr lang="en-US" sz="1600" b="1" dirty="0"/>
              <a:t>|-----------First three and a half years of Tribulation----------------|-----Second three and a half years-----|</a:t>
            </a:r>
          </a:p>
          <a:p>
            <a:endParaRPr lang="en-US" sz="1600" b="1" dirty="0"/>
          </a:p>
          <a:p>
            <a:r>
              <a:rPr lang="en-US" sz="1600" b="1" dirty="0"/>
              <a:t>First			Second			Third			Fourth	 		Fifth		Sixth		Seventh</a:t>
            </a:r>
          </a:p>
          <a:p>
            <a:endParaRPr lang="en-US" sz="1600" b="1" dirty="0"/>
          </a:p>
          <a:p>
            <a:pPr marL="342900" indent="-342900">
              <a:buFont typeface="+mj-lt"/>
              <a:buAutoNum type="arabicPeriod"/>
            </a:pPr>
            <a:r>
              <a:rPr lang="en-US" sz="1600" b="1" dirty="0"/>
              <a:t>First Seal: 			Antichrist, False Peace – Mat 24:4-5	White horse, a world leader bringing unity</a:t>
            </a:r>
          </a:p>
          <a:p>
            <a:pPr marL="342900" indent="-342900">
              <a:buFont typeface="+mj-lt"/>
              <a:buAutoNum type="arabicPeriod"/>
            </a:pPr>
            <a:r>
              <a:rPr lang="en-US" sz="1600" b="1" dirty="0"/>
              <a:t>Second Seal:		Worldwide War – Mat 24:6-7			Red Horse, the false peace fails, bringing war</a:t>
            </a:r>
          </a:p>
          <a:p>
            <a:pPr marL="342900" indent="-342900">
              <a:buFont typeface="+mj-lt"/>
              <a:buAutoNum type="arabicPeriod"/>
            </a:pPr>
            <a:r>
              <a:rPr lang="en-US" sz="1600" b="1" dirty="0"/>
              <a:t>Third Seal:			Famine – Mat 24:7					Black horse, worldwide food shortages</a:t>
            </a:r>
          </a:p>
          <a:p>
            <a:pPr marL="342900" indent="-342900">
              <a:buFont typeface="+mj-lt"/>
              <a:buAutoNum type="arabicPeriod"/>
            </a:pPr>
            <a:r>
              <a:rPr lang="en-US" sz="1600" b="1" dirty="0"/>
              <a:t>Fourth Seal:		Death-Mat 24:7					Pale horse, a fourth of the people are killed</a:t>
            </a:r>
          </a:p>
          <a:p>
            <a:pPr marL="342900" indent="-342900">
              <a:buFont typeface="+mj-lt"/>
              <a:buAutoNum type="arabicPeriod"/>
            </a:pPr>
            <a:r>
              <a:rPr lang="en-US" sz="1600" b="1" dirty="0"/>
              <a:t>Fifth Seal:			The martyrs cry out-Mat 24:9		Divine judgment proclaimed on the evil ones</a:t>
            </a:r>
          </a:p>
          <a:p>
            <a:pPr marL="342900" indent="-342900">
              <a:buFont typeface="+mj-lt"/>
              <a:buAutoNum type="arabicPeriod"/>
            </a:pPr>
            <a:r>
              <a:rPr lang="en-US" sz="1600" b="1" dirty="0"/>
              <a:t>Sixth Seal:			Earthquake, darkness-Mat 24:29		Rulers hide underground in fear of Christ</a:t>
            </a:r>
          </a:p>
          <a:p>
            <a:pPr marL="342900" indent="-342900">
              <a:buFont typeface="+mj-lt"/>
              <a:buAutoNum type="arabicPeriod"/>
            </a:pPr>
            <a:endParaRPr lang="en-US" sz="1600" b="1" dirty="0"/>
          </a:p>
          <a:p>
            <a:pPr marL="800100" lvl="1" indent="-342900">
              <a:buFont typeface="Arial" panose="020B0604020202020204" pitchFamily="34" charset="0"/>
              <a:buChar char="•"/>
            </a:pPr>
            <a:r>
              <a:rPr lang="en-US" sz="1600" b="1" dirty="0"/>
              <a:t>Now, a pause in judgment while 144,000 Jewish evangelists are “sealed” on their foreheads for protection, Rev 7</a:t>
            </a:r>
          </a:p>
          <a:p>
            <a:pPr marL="800100" lvl="1" indent="-342900">
              <a:buFont typeface="Arial" panose="020B0604020202020204" pitchFamily="34" charset="0"/>
              <a:buChar char="•"/>
            </a:pPr>
            <a:endParaRPr lang="en-US" sz="1600" b="1" dirty="0"/>
          </a:p>
          <a:p>
            <a:pPr marL="342900" indent="-342900">
              <a:buFont typeface="+mj-lt"/>
              <a:buAutoNum type="arabicPeriod"/>
            </a:pPr>
            <a:r>
              <a:rPr lang="en-US" sz="1600" b="1" dirty="0"/>
              <a:t>Seventh Seal	Trumpet/Bowl judgments-Mat 24:37	Cataclysmic Events, earth is essentially ransacked</a:t>
            </a:r>
            <a:r>
              <a:rPr lang="en-US" sz="1600" dirty="0"/>
              <a:t>.</a:t>
            </a:r>
          </a:p>
          <a:p>
            <a:pPr marL="342900" indent="-342900">
              <a:buFont typeface="+mj-lt"/>
              <a:buAutoNum type="arabicPeriod"/>
            </a:pPr>
            <a:endParaRPr lang="en-US" sz="1600" dirty="0"/>
          </a:p>
          <a:p>
            <a:endParaRPr lang="en-US" sz="1600" dirty="0"/>
          </a:p>
        </p:txBody>
      </p:sp>
    </p:spTree>
    <p:extLst>
      <p:ext uri="{BB962C8B-B14F-4D97-AF65-F5344CB8AC3E}">
        <p14:creationId xmlns:p14="http://schemas.microsoft.com/office/powerpoint/2010/main" val="233929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BC087E-D8F8-1957-6105-EE7D47CC5097}"/>
              </a:ext>
            </a:extLst>
          </p:cNvPr>
          <p:cNvSpPr txBox="1"/>
          <p:nvPr/>
        </p:nvSpPr>
        <p:spPr>
          <a:xfrm>
            <a:off x="2613991" y="1600298"/>
            <a:ext cx="8676861" cy="3816429"/>
          </a:xfrm>
          <a:prstGeom prst="rect">
            <a:avLst/>
          </a:prstGeom>
          <a:noFill/>
        </p:spPr>
        <p:txBody>
          <a:bodyPr wrap="square" rtlCol="0">
            <a:spAutoFit/>
          </a:bodyPr>
          <a:lstStyle/>
          <a:p>
            <a:r>
              <a:rPr lang="en-US" sz="3200" b="1" i="1"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Rev 6:1-2, Then I saw when the Lamb broke one of the seven seals, and I heard one of the four living creatures saying as with a voice of thunder, “Come</a:t>
            </a:r>
            <a:r>
              <a:rPr lang="en-US" sz="3200" b="1" i="1" baseline="300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a:t>
            </a:r>
            <a:r>
              <a:rPr lang="en-US" sz="3200" b="1" i="1" u="sng" baseline="30000" dirty="0">
                <a:solidFill>
                  <a:srgbClr val="4A4A4A"/>
                </a:solidFill>
                <a:effectLst/>
                <a:latin typeface="Cambria" panose="02040503050406030204" pitchFamily="18" charset="0"/>
                <a:ea typeface="MS Mincho" panose="02020609040205080304" pitchFamily="49" charset="-128"/>
                <a:cs typeface="Segoe UI" panose="020B0502040204020203" pitchFamily="34" charset="0"/>
                <a:hlinkClick r:id="rId2" tooltip="See footnote a"/>
              </a:rPr>
              <a:t>a</a:t>
            </a:r>
            <a:r>
              <a:rPr lang="en-US" sz="3200" b="1" i="1" baseline="300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a:t>
            </a:r>
            <a:r>
              <a:rPr lang="en-US" sz="3200" b="1" i="1"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 </a:t>
            </a:r>
            <a:r>
              <a:rPr lang="en-US" sz="3200" b="1" i="1" baseline="30000"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2 </a:t>
            </a:r>
            <a:r>
              <a:rPr lang="en-US" sz="3200" b="1" i="1"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I looked, and behold, </a:t>
            </a:r>
            <a:r>
              <a:rPr lang="en-US" sz="3200" b="1" i="1" u="sng"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a white horse</a:t>
            </a:r>
            <a:r>
              <a:rPr lang="en-US" sz="3200" b="1" i="1"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 and he who sat on it had a bow; and a crown was given to him, and he went out conquering and to conquer.</a:t>
            </a:r>
            <a:endParaRPr lang="en-US" sz="3200" dirty="0">
              <a:effectLst/>
              <a:latin typeface="Times"/>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4217086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36031C-9708-4A20-1B46-B8832B427B70}"/>
              </a:ext>
            </a:extLst>
          </p:cNvPr>
          <p:cNvPicPr>
            <a:picLocks noChangeAspect="1"/>
          </p:cNvPicPr>
          <p:nvPr/>
        </p:nvPicPr>
        <p:blipFill>
          <a:blip r:embed="rId2"/>
          <a:stretch>
            <a:fillRect/>
          </a:stretch>
        </p:blipFill>
        <p:spPr>
          <a:xfrm>
            <a:off x="7241215" y="0"/>
            <a:ext cx="4950785" cy="6858000"/>
          </a:xfrm>
          <a:prstGeom prst="rect">
            <a:avLst/>
          </a:prstGeom>
        </p:spPr>
      </p:pic>
      <p:sp>
        <p:nvSpPr>
          <p:cNvPr id="3" name="TextBox 2">
            <a:extLst>
              <a:ext uri="{FF2B5EF4-FFF2-40B4-BE49-F238E27FC236}">
                <a16:creationId xmlns:a16="http://schemas.microsoft.com/office/drawing/2014/main" id="{2571F85E-3EAA-B414-67ED-F9D90C9E7211}"/>
              </a:ext>
            </a:extLst>
          </p:cNvPr>
          <p:cNvSpPr txBox="1"/>
          <p:nvPr/>
        </p:nvSpPr>
        <p:spPr>
          <a:xfrm>
            <a:off x="2866240" y="536426"/>
            <a:ext cx="2854411" cy="646331"/>
          </a:xfrm>
          <a:prstGeom prst="rect">
            <a:avLst/>
          </a:prstGeom>
          <a:noFill/>
        </p:spPr>
        <p:txBody>
          <a:bodyPr wrap="square" rtlCol="0">
            <a:spAutoFit/>
          </a:bodyPr>
          <a:lstStyle/>
          <a:p>
            <a:r>
              <a:rPr lang="en-US" sz="3600" dirty="0"/>
              <a:t>White Horse</a:t>
            </a:r>
          </a:p>
        </p:txBody>
      </p:sp>
      <p:sp>
        <p:nvSpPr>
          <p:cNvPr id="5" name="TextBox 4">
            <a:extLst>
              <a:ext uri="{FF2B5EF4-FFF2-40B4-BE49-F238E27FC236}">
                <a16:creationId xmlns:a16="http://schemas.microsoft.com/office/drawing/2014/main" id="{00703E31-8471-D689-CAE7-F81441737E14}"/>
              </a:ext>
            </a:extLst>
          </p:cNvPr>
          <p:cNvSpPr txBox="1"/>
          <p:nvPr/>
        </p:nvSpPr>
        <p:spPr>
          <a:xfrm>
            <a:off x="1756942" y="1461053"/>
            <a:ext cx="5297556" cy="5078313"/>
          </a:xfrm>
          <a:prstGeom prst="rect">
            <a:avLst/>
          </a:prstGeom>
          <a:noFill/>
        </p:spPr>
        <p:txBody>
          <a:bodyPr wrap="square" rtlCol="0">
            <a:spAutoFit/>
          </a:bodyPr>
          <a:lstStyle/>
          <a:p>
            <a:r>
              <a:rPr lang="en-US" i="1" dirty="0"/>
              <a:t>The Legend of the White Stallion is an ancient story that has been passed down through generations. According to the legend, if one were to (against all odds) find and ride this mythical creature, they would be granted great power and success. In some re-</a:t>
            </a:r>
            <a:r>
              <a:rPr lang="en-US" i="1" dirty="0" err="1"/>
              <a:t>tellings</a:t>
            </a:r>
            <a:r>
              <a:rPr lang="en-US" i="1" dirty="0"/>
              <a:t>, the white stallion is believed to be a symbol of freedom, courage, strength, and purity - as well as a sign of hope in times of difficulty. This legend has been a part of human history for centuries and the white horse has been featured in mythology, folklore and literature around the world. From the Celtic legend of the white stallion to the Native American story of White Horse, this creature has become a powerful symbol and has inspired large bodies of work.</a:t>
            </a:r>
          </a:p>
          <a:p>
            <a:r>
              <a:rPr lang="en-US" i="1" dirty="0"/>
              <a:t>				-Maria </a:t>
            </a:r>
            <a:r>
              <a:rPr lang="en-US" i="1" dirty="0" err="1"/>
              <a:t>Mariott</a:t>
            </a:r>
            <a:r>
              <a:rPr lang="en-US" i="1" dirty="0"/>
              <a:t> Photography</a:t>
            </a:r>
          </a:p>
        </p:txBody>
      </p:sp>
    </p:spTree>
    <p:extLst>
      <p:ext uri="{BB962C8B-B14F-4D97-AF65-F5344CB8AC3E}">
        <p14:creationId xmlns:p14="http://schemas.microsoft.com/office/powerpoint/2010/main" val="2977066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A98606-0521-512B-C4C4-88A17E45FB6B}"/>
              </a:ext>
            </a:extLst>
          </p:cNvPr>
          <p:cNvSpPr txBox="1"/>
          <p:nvPr/>
        </p:nvSpPr>
        <p:spPr>
          <a:xfrm>
            <a:off x="2623930" y="382012"/>
            <a:ext cx="3667539" cy="6093976"/>
          </a:xfrm>
          <a:prstGeom prst="rect">
            <a:avLst/>
          </a:prstGeom>
          <a:noFill/>
        </p:spPr>
        <p:txBody>
          <a:bodyPr wrap="square" rtlCol="0">
            <a:spAutoFit/>
          </a:bodyPr>
          <a:lstStyle/>
          <a:p>
            <a:r>
              <a:rPr lang="en-US" sz="2600" b="1" dirty="0"/>
              <a:t>What is apostasy?</a:t>
            </a:r>
          </a:p>
          <a:p>
            <a:endParaRPr lang="en-US" sz="2600" dirty="0"/>
          </a:p>
          <a:p>
            <a:r>
              <a:rPr lang="en-US" sz="2600" dirty="0"/>
              <a:t>The Christian share of the U.S. population is declining, while the number of U.S. adults who do not identify with any organized religion is growing, according to an extensive new survey by the Pew Research Center. (Pew Research May 12, 2015)</a:t>
            </a:r>
          </a:p>
        </p:txBody>
      </p:sp>
      <p:sp>
        <p:nvSpPr>
          <p:cNvPr id="3" name="Rectangle 2">
            <a:extLst>
              <a:ext uri="{FF2B5EF4-FFF2-40B4-BE49-F238E27FC236}">
                <a16:creationId xmlns:a16="http://schemas.microsoft.com/office/drawing/2014/main" id="{61D650DB-3608-9D3D-F4E0-F99ED135582F}"/>
              </a:ext>
            </a:extLst>
          </p:cNvPr>
          <p:cNvSpPr>
            <a:spLocks noChangeArrowheads="1"/>
          </p:cNvSpPr>
          <p:nvPr/>
        </p:nvSpPr>
        <p:spPr bwMode="auto">
          <a:xfrm>
            <a:off x="1818861" y="2087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descr="Changing U.S. Religious Landscape">
            <a:extLst>
              <a:ext uri="{FF2B5EF4-FFF2-40B4-BE49-F238E27FC236}">
                <a16:creationId xmlns:a16="http://schemas.microsoft.com/office/drawing/2014/main" id="{1F6C889C-2AE2-5C96-EE50-9CBB7F72AE1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546005" y="208722"/>
            <a:ext cx="4036396" cy="6446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227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BC087E-D8F8-1957-6105-EE7D47CC5097}"/>
              </a:ext>
            </a:extLst>
          </p:cNvPr>
          <p:cNvSpPr txBox="1"/>
          <p:nvPr/>
        </p:nvSpPr>
        <p:spPr>
          <a:xfrm>
            <a:off x="3011557" y="1274564"/>
            <a:ext cx="7782339" cy="4308872"/>
          </a:xfrm>
          <a:prstGeom prst="rect">
            <a:avLst/>
          </a:prstGeom>
          <a:noFill/>
        </p:spPr>
        <p:txBody>
          <a:bodyPr wrap="square" rtlCol="0">
            <a:spAutoFit/>
          </a:bodyPr>
          <a:lstStyle/>
          <a:p>
            <a:r>
              <a:rPr lang="en-US" sz="3200" b="1" i="1"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Rev 6:1-2, Then I saw when the Lamb broke one of the seven seals, and I heard one of the four living creatures saying as with a voice of thunder, “Come.” I looked, and behold, a white horse, and </a:t>
            </a:r>
            <a:r>
              <a:rPr lang="en-US" sz="3200" b="1" i="1" u="sng"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he who sat on it had a bow</a:t>
            </a:r>
            <a:r>
              <a:rPr lang="en-US" sz="3200" b="1" i="1"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 and </a:t>
            </a:r>
            <a:r>
              <a:rPr lang="en-US" sz="3200" b="1" i="1" u="sng"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a crown was given to him</a:t>
            </a:r>
            <a:r>
              <a:rPr lang="en-US" sz="3200" b="1" i="1"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 and he went out </a:t>
            </a:r>
            <a:r>
              <a:rPr lang="en-US" sz="3200" b="1" i="1" u="sng"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conquering and to conquer</a:t>
            </a:r>
            <a:r>
              <a:rPr lang="en-US" sz="3200" b="1" i="1" dirty="0">
                <a:solidFill>
                  <a:srgbClr val="000000"/>
                </a:solidFill>
                <a:effectLst/>
                <a:latin typeface="Cambria" panose="02040503050406030204" pitchFamily="18" charset="0"/>
                <a:ea typeface="MS Mincho" panose="02020609040205080304" pitchFamily="49" charset="-128"/>
                <a:cs typeface="Segoe UI" panose="020B0502040204020203" pitchFamily="34" charset="0"/>
              </a:rPr>
              <a:t>.</a:t>
            </a:r>
            <a:endParaRPr lang="en-US" sz="3200" dirty="0">
              <a:effectLst/>
              <a:latin typeface="Times"/>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747749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3831FE-71FC-DBDA-0155-6F779FA47DAB}"/>
              </a:ext>
            </a:extLst>
          </p:cNvPr>
          <p:cNvSpPr txBox="1"/>
          <p:nvPr/>
        </p:nvSpPr>
        <p:spPr>
          <a:xfrm>
            <a:off x="2395328" y="505122"/>
            <a:ext cx="9094305" cy="5847755"/>
          </a:xfrm>
          <a:prstGeom prst="rect">
            <a:avLst/>
          </a:prstGeom>
          <a:noFill/>
        </p:spPr>
        <p:txBody>
          <a:bodyPr wrap="square" rtlCol="0">
            <a:spAutoFit/>
          </a:bodyPr>
          <a:lstStyle/>
          <a:p>
            <a:pPr marL="285750" indent="-285750">
              <a:buFont typeface="Arial" panose="020B0604020202020204" pitchFamily="34" charset="0"/>
              <a:buChar char="•"/>
            </a:pPr>
            <a:r>
              <a:rPr lang="en-US" sz="2800" i="1" u="sng" dirty="0">
                <a:latin typeface="Cambria" panose="02040503050406030204" pitchFamily="18" charset="0"/>
              </a:rPr>
              <a:t>he who sat on it had a bow</a:t>
            </a:r>
          </a:p>
          <a:p>
            <a:pPr marL="285750" indent="-285750">
              <a:buFont typeface="Arial" panose="020B0604020202020204" pitchFamily="34" charset="0"/>
              <a:buChar char="•"/>
            </a:pPr>
            <a:endParaRPr lang="en-US" dirty="0">
              <a:latin typeface="Cambria" panose="02040503050406030204" pitchFamily="18" charset="0"/>
            </a:endParaRPr>
          </a:p>
          <a:p>
            <a:pPr marL="742950" lvl="1" indent="-285750">
              <a:buFont typeface="Arial" panose="020B0604020202020204" pitchFamily="34" charset="0"/>
              <a:buChar char="•"/>
            </a:pPr>
            <a:r>
              <a:rPr lang="en-US" sz="2000" dirty="0">
                <a:latin typeface="Cambria" panose="02040503050406030204" pitchFamily="18" charset="0"/>
              </a:rPr>
              <a:t>This is someone with political power, but who doesn’t engage militarily.</a:t>
            </a:r>
          </a:p>
          <a:p>
            <a:pPr marL="742950" lvl="1" indent="-285750">
              <a:buFont typeface="Arial" panose="020B0604020202020204" pitchFamily="34" charset="0"/>
              <a:buChar char="•"/>
            </a:pPr>
            <a:r>
              <a:rPr lang="en-US" sz="2000" dirty="0">
                <a:latin typeface="Cambria" panose="02040503050406030204" pitchFamily="18" charset="0"/>
              </a:rPr>
              <a:t>This cannot be Christ. Christ is never pictured with a bow, but rather a sword.</a:t>
            </a:r>
          </a:p>
          <a:p>
            <a:pPr marL="742950" lvl="1" indent="-285750">
              <a:buFont typeface="Arial" panose="020B0604020202020204" pitchFamily="34" charset="0"/>
              <a:buChar char="•"/>
            </a:pPr>
            <a:endParaRPr lang="en-US" i="1" dirty="0">
              <a:latin typeface="Cambria" panose="02040503050406030204" pitchFamily="18" charset="0"/>
            </a:endParaRPr>
          </a:p>
          <a:p>
            <a:pPr marL="285750" indent="-285750">
              <a:buFont typeface="Arial" panose="020B0604020202020204" pitchFamily="34" charset="0"/>
              <a:buChar char="•"/>
            </a:pPr>
            <a:r>
              <a:rPr lang="en-US" sz="2800" i="1" u="sng" dirty="0">
                <a:latin typeface="Cambria" panose="02040503050406030204" pitchFamily="18" charset="0"/>
              </a:rPr>
              <a:t>a crown was given to him</a:t>
            </a:r>
          </a:p>
          <a:p>
            <a:pPr marL="285750" indent="-285750">
              <a:buFont typeface="Arial" panose="020B0604020202020204" pitchFamily="34" charset="0"/>
              <a:buChar char="•"/>
            </a:pPr>
            <a:endParaRPr lang="en-US" sz="2600" dirty="0">
              <a:latin typeface="Cambria" panose="02040503050406030204" pitchFamily="18" charset="0"/>
            </a:endParaRPr>
          </a:p>
          <a:p>
            <a:pPr marL="742950" lvl="1" indent="-285750">
              <a:buFont typeface="Arial" panose="020B0604020202020204" pitchFamily="34" charset="0"/>
              <a:buChar char="•"/>
            </a:pPr>
            <a:r>
              <a:rPr lang="en-US" sz="2000" dirty="0">
                <a:latin typeface="Cambria" panose="02040503050406030204" pitchFamily="18" charset="0"/>
              </a:rPr>
              <a:t>The Greek word for crown here is “</a:t>
            </a:r>
            <a:r>
              <a:rPr lang="en-US" sz="2000" dirty="0" err="1">
                <a:latin typeface="Cambria" panose="02040503050406030204" pitchFamily="18" charset="0"/>
              </a:rPr>
              <a:t>stephanos</a:t>
            </a:r>
            <a:r>
              <a:rPr lang="en-US" sz="2000" dirty="0">
                <a:latin typeface="Cambria" panose="02040503050406030204" pitchFamily="18" charset="0"/>
              </a:rPr>
              <a:t>” which is not a kingly crown, but a crown given as a crown of victory in games, or for military valor. It is presented as an award.</a:t>
            </a:r>
          </a:p>
          <a:p>
            <a:pPr marL="742950" lvl="1" indent="-285750">
              <a:buFont typeface="Arial" panose="020B0604020202020204" pitchFamily="34" charset="0"/>
              <a:buChar char="•"/>
            </a:pPr>
            <a:r>
              <a:rPr lang="en-US" sz="2000" dirty="0">
                <a:latin typeface="Cambria" panose="02040503050406030204" pitchFamily="18" charset="0"/>
              </a:rPr>
              <a:t>Diadems (Gr </a:t>
            </a:r>
            <a:r>
              <a:rPr lang="en-US" sz="2000" dirty="0" err="1">
                <a:latin typeface="Cambria" panose="02040503050406030204" pitchFamily="18" charset="0"/>
              </a:rPr>
              <a:t>diadema</a:t>
            </a:r>
            <a:r>
              <a:rPr lang="en-US" sz="2000" dirty="0">
                <a:latin typeface="Cambria" panose="02040503050406030204" pitchFamily="18" charset="0"/>
              </a:rPr>
              <a:t>), a crown signifying royalty</a:t>
            </a:r>
          </a:p>
          <a:p>
            <a:pPr marL="742950" lvl="1" indent="-285750">
              <a:buFont typeface="Arial" panose="020B0604020202020204" pitchFamily="34" charset="0"/>
              <a:buChar char="•"/>
            </a:pPr>
            <a:endParaRPr lang="en-US" sz="2800" dirty="0">
              <a:latin typeface="Cambria" panose="02040503050406030204" pitchFamily="18" charset="0"/>
            </a:endParaRPr>
          </a:p>
          <a:p>
            <a:pPr marL="285750" indent="-285750">
              <a:buFont typeface="Arial" panose="020B0604020202020204" pitchFamily="34" charset="0"/>
              <a:buChar char="•"/>
            </a:pPr>
            <a:r>
              <a:rPr lang="en-US" sz="2800" i="1" u="sng" dirty="0">
                <a:latin typeface="Cambria" panose="02040503050406030204" pitchFamily="18" charset="0"/>
              </a:rPr>
              <a:t>he went out conquering and to conquer</a:t>
            </a:r>
          </a:p>
          <a:p>
            <a:endParaRPr lang="en-US" sz="2000" dirty="0">
              <a:latin typeface="Cambria" panose="02040503050406030204" pitchFamily="18" charset="0"/>
            </a:endParaRPr>
          </a:p>
          <a:p>
            <a:pPr marL="742950" lvl="1" indent="-285750">
              <a:buFont typeface="Arial" panose="020B0604020202020204" pitchFamily="34" charset="0"/>
              <a:buChar char="•"/>
            </a:pPr>
            <a:r>
              <a:rPr lang="en-US" sz="2000" dirty="0">
                <a:latin typeface="Cambria" panose="02040503050406030204" pitchFamily="18" charset="0"/>
              </a:rPr>
              <a:t>The sense here is that the rider conquered perhaps through diplomacy, </a:t>
            </a:r>
          </a:p>
          <a:p>
            <a:pPr marL="742950" lvl="1" indent="-285750">
              <a:buFont typeface="Arial" panose="020B0604020202020204" pitchFamily="34" charset="0"/>
              <a:buChar char="•"/>
            </a:pPr>
            <a:r>
              <a:rPr lang="en-US" sz="2000" dirty="0">
                <a:latin typeface="Cambria" panose="02040503050406030204" pitchFamily="18" charset="0"/>
              </a:rPr>
              <a:t>This Rider on the White horse represents a false Christ (the Antichrist</a:t>
            </a:r>
          </a:p>
        </p:txBody>
      </p:sp>
    </p:spTree>
    <p:extLst>
      <p:ext uri="{BB962C8B-B14F-4D97-AF65-F5344CB8AC3E}">
        <p14:creationId xmlns:p14="http://schemas.microsoft.com/office/powerpoint/2010/main" val="3876460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43A567-C6B3-AA91-0F29-483AB41ED837}"/>
              </a:ext>
            </a:extLst>
          </p:cNvPr>
          <p:cNvSpPr txBox="1"/>
          <p:nvPr/>
        </p:nvSpPr>
        <p:spPr>
          <a:xfrm>
            <a:off x="2708184" y="214394"/>
            <a:ext cx="7494104" cy="4031873"/>
          </a:xfrm>
          <a:prstGeom prst="rect">
            <a:avLst/>
          </a:prstGeom>
          <a:noFill/>
        </p:spPr>
        <p:txBody>
          <a:bodyPr wrap="square" rtlCol="0">
            <a:spAutoFit/>
          </a:bodyPr>
          <a:lstStyle/>
          <a:p>
            <a:r>
              <a:rPr lang="en-US" sz="3200" b="1" i="1" dirty="0">
                <a:effectLst/>
                <a:latin typeface="Cambria" panose="02040503050406030204" pitchFamily="18" charset="0"/>
                <a:ea typeface="MS Mincho" panose="02020609040205080304" pitchFamily="49" charset="-128"/>
                <a:cs typeface="Times New Roman" panose="02020603050405020304" pitchFamily="18" charset="0"/>
              </a:rPr>
              <a:t>Rev 6:3-4, When He broke the second seal, I heard the second living creature saying, “Come.” 4 And another, </a:t>
            </a:r>
            <a:r>
              <a:rPr lang="en-US" sz="3200" b="1" i="1" u="sng" dirty="0">
                <a:effectLst/>
                <a:latin typeface="Cambria" panose="02040503050406030204" pitchFamily="18" charset="0"/>
                <a:ea typeface="MS Mincho" panose="02020609040205080304" pitchFamily="49" charset="-128"/>
                <a:cs typeface="Times New Roman" panose="02020603050405020304" pitchFamily="18" charset="0"/>
              </a:rPr>
              <a:t>a red horse</a:t>
            </a:r>
            <a:r>
              <a:rPr lang="en-US" sz="3200" b="1" i="1" dirty="0">
                <a:effectLst/>
                <a:latin typeface="Cambria" panose="02040503050406030204" pitchFamily="18" charset="0"/>
                <a:ea typeface="MS Mincho" panose="02020609040205080304" pitchFamily="49" charset="-128"/>
                <a:cs typeface="Times New Roman" panose="02020603050405020304" pitchFamily="18" charset="0"/>
              </a:rPr>
              <a:t>, went out; and to him who sat on it, </a:t>
            </a:r>
            <a:r>
              <a:rPr lang="en-US" sz="3200" b="1" i="1" u="sng" dirty="0">
                <a:effectLst/>
                <a:latin typeface="Cambria" panose="02040503050406030204" pitchFamily="18" charset="0"/>
                <a:ea typeface="MS Mincho" panose="02020609040205080304" pitchFamily="49" charset="-128"/>
                <a:cs typeface="Times New Roman" panose="02020603050405020304" pitchFamily="18" charset="0"/>
              </a:rPr>
              <a:t>it was granted to take peace from the earth</a:t>
            </a:r>
            <a:r>
              <a:rPr lang="en-US" sz="3200" b="1" i="1" dirty="0">
                <a:effectLst/>
                <a:latin typeface="Cambria" panose="02040503050406030204" pitchFamily="18" charset="0"/>
                <a:ea typeface="MS Mincho" panose="02020609040205080304" pitchFamily="49" charset="-128"/>
                <a:cs typeface="Times New Roman" panose="02020603050405020304" pitchFamily="18" charset="0"/>
              </a:rPr>
              <a:t>, and that men would slay one another; and a great sword was given to him.</a:t>
            </a:r>
            <a:endParaRPr lang="en-US" sz="3200" dirty="0">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2050" name="Picture 2">
            <a:extLst>
              <a:ext uri="{FF2B5EF4-FFF2-40B4-BE49-F238E27FC236}">
                <a16:creationId xmlns:a16="http://schemas.microsoft.com/office/drawing/2014/main" id="{E778043A-811C-9BC1-7845-858BB3851C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5798" y="3905991"/>
            <a:ext cx="5688281" cy="2844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049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775573-D137-8678-0D66-9794EDBC0B4F}"/>
              </a:ext>
            </a:extLst>
          </p:cNvPr>
          <p:cNvSpPr txBox="1"/>
          <p:nvPr/>
        </p:nvSpPr>
        <p:spPr>
          <a:xfrm>
            <a:off x="2395331" y="889843"/>
            <a:ext cx="9213574" cy="5078313"/>
          </a:xfrm>
          <a:prstGeom prst="rect">
            <a:avLst/>
          </a:prstGeom>
          <a:noFill/>
        </p:spPr>
        <p:txBody>
          <a:bodyPr wrap="square" rtlCol="0">
            <a:spAutoFit/>
          </a:bodyPr>
          <a:lstStyle/>
          <a:p>
            <a:pPr marL="342900" marR="0" lvl="0" indent="-342900">
              <a:spcBef>
                <a:spcPts val="0"/>
              </a:spcBef>
              <a:spcAft>
                <a:spcPts val="0"/>
              </a:spcAft>
              <a:buFont typeface="Symbol" pitchFamily="2" charset="2"/>
              <a:buChar char=""/>
            </a:pPr>
            <a:r>
              <a:rPr lang="en-US" sz="2800" i="1" u="sng" dirty="0">
                <a:effectLst/>
                <a:latin typeface="Cambria" panose="02040503050406030204" pitchFamily="18" charset="0"/>
                <a:ea typeface="MS Mincho" panose="02020609040205080304" pitchFamily="49" charset="-128"/>
                <a:cs typeface="Times New Roman" panose="02020603050405020304" pitchFamily="18" charset="0"/>
              </a:rPr>
              <a:t>a red horse</a:t>
            </a:r>
            <a:endParaRPr lang="en-US" sz="2800" u="sng" dirty="0">
              <a:effectLst/>
              <a:latin typeface="Cambria" panose="02040503050406030204" pitchFamily="18" charset="0"/>
              <a:ea typeface="MS Mincho" panose="02020609040205080304" pitchFamily="49" charset="-128"/>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000" dirty="0">
                <a:effectLst/>
                <a:latin typeface="Cambria" panose="02040503050406030204" pitchFamily="18" charset="0"/>
                <a:ea typeface="MS Mincho" panose="02020609040205080304" pitchFamily="49" charset="-128"/>
                <a:cs typeface="Times New Roman" panose="02020603050405020304" pitchFamily="18" charset="0"/>
              </a:rPr>
              <a:t>Red for war and blood, which follows a time of initial false peace</a:t>
            </a:r>
          </a:p>
          <a:p>
            <a:pPr marL="742950" marR="0" lvl="1" indent="-285750">
              <a:spcBef>
                <a:spcPts val="0"/>
              </a:spcBef>
              <a:spcAft>
                <a:spcPts val="0"/>
              </a:spcAft>
              <a:buFont typeface="Courier New" panose="02070309020205020404" pitchFamily="49" charset="0"/>
              <a:buChar char="o"/>
            </a:pP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i="1" u="sng" dirty="0">
                <a:effectLst/>
                <a:latin typeface="Cambria" panose="02040503050406030204" pitchFamily="18" charset="0"/>
                <a:ea typeface="MS Mincho" panose="02020609040205080304" pitchFamily="49" charset="-128"/>
                <a:cs typeface="Times New Roman" panose="02020603050405020304" pitchFamily="18" charset="0"/>
              </a:rPr>
              <a:t>it was granted to take peace from the earth</a:t>
            </a:r>
            <a:endParaRPr lang="en-US" sz="2800" u="sng" dirty="0">
              <a:effectLst/>
              <a:latin typeface="Cambria" panose="02040503050406030204" pitchFamily="18" charset="0"/>
              <a:ea typeface="MS Mincho" panose="02020609040205080304" pitchFamily="49" charset="-128"/>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000" dirty="0">
                <a:effectLst/>
                <a:latin typeface="Cambria" panose="02040503050406030204" pitchFamily="18" charset="0"/>
                <a:ea typeface="MS Mincho" panose="02020609040205080304" pitchFamily="49" charset="-128"/>
                <a:cs typeface="Times New Roman" panose="02020603050405020304" pitchFamily="18" charset="0"/>
              </a:rPr>
              <a:t>This emphasizes that there is peace for a time and that it is taken away</a:t>
            </a:r>
          </a:p>
          <a:p>
            <a:pPr marL="742950" marR="0" lvl="1" indent="-285750">
              <a:spcBef>
                <a:spcPts val="0"/>
              </a:spcBef>
              <a:spcAft>
                <a:spcPts val="0"/>
              </a:spcAft>
              <a:buFont typeface="Courier New" panose="02070309020205020404" pitchFamily="49" charset="0"/>
              <a:buChar char="o"/>
            </a:pPr>
            <a:endParaRPr lang="en-US" sz="24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i="1" u="sng" dirty="0">
                <a:effectLst/>
                <a:latin typeface="Cambria" panose="02040503050406030204" pitchFamily="18" charset="0"/>
                <a:ea typeface="MS Mincho" panose="02020609040205080304" pitchFamily="49" charset="-128"/>
                <a:cs typeface="Times New Roman" panose="02020603050405020304" pitchFamily="18" charset="0"/>
              </a:rPr>
              <a:t>that men would slay one another</a:t>
            </a:r>
            <a:endParaRPr lang="en-US" sz="2800" u="sng" dirty="0">
              <a:effectLst/>
              <a:latin typeface="Cambria" panose="02040503050406030204" pitchFamily="18" charset="0"/>
              <a:ea typeface="MS Mincho" panose="02020609040205080304" pitchFamily="49" charset="-128"/>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000" dirty="0">
                <a:effectLst/>
                <a:latin typeface="Cambria" panose="02040503050406030204" pitchFamily="18" charset="0"/>
                <a:ea typeface="MS Mincho" panose="02020609040205080304" pitchFamily="49" charset="-128"/>
                <a:cs typeface="Times New Roman" panose="02020603050405020304" pitchFamily="18" charset="0"/>
              </a:rPr>
              <a:t>This is seems to be more than just killing in war, but an increase in murder, because…</a:t>
            </a:r>
          </a:p>
          <a:p>
            <a:pPr marL="742950" marR="0" lvl="1" indent="-285750">
              <a:spcBef>
                <a:spcPts val="0"/>
              </a:spcBef>
              <a:spcAft>
                <a:spcPts val="0"/>
              </a:spcAft>
              <a:buFont typeface="Courier New" panose="02070309020205020404" pitchFamily="49" charset="0"/>
              <a:buChar char="o"/>
            </a:pPr>
            <a:endParaRPr lang="en-US" sz="24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i="1" u="sng" dirty="0">
                <a:effectLst/>
                <a:latin typeface="Cambria" panose="02040503050406030204" pitchFamily="18" charset="0"/>
                <a:ea typeface="MS Mincho" panose="02020609040205080304" pitchFamily="49" charset="-128"/>
                <a:cs typeface="Times New Roman" panose="02020603050405020304" pitchFamily="18" charset="0"/>
              </a:rPr>
              <a:t>a great sword was given to him</a:t>
            </a:r>
            <a:endParaRPr lang="en-US" sz="2800" u="sng" dirty="0">
              <a:effectLst/>
              <a:latin typeface="Cambria" panose="02040503050406030204" pitchFamily="18" charset="0"/>
              <a:ea typeface="MS Mincho" panose="02020609040205080304" pitchFamily="49" charset="-128"/>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000" dirty="0">
                <a:effectLst/>
                <a:latin typeface="Cambria" panose="02040503050406030204" pitchFamily="18" charset="0"/>
                <a:ea typeface="MS Mincho" panose="02020609040205080304" pitchFamily="49" charset="-128"/>
                <a:cs typeface="Times New Roman" panose="02020603050405020304" pitchFamily="18" charset="0"/>
              </a:rPr>
              <a:t>sword, Gr. </a:t>
            </a:r>
            <a:r>
              <a:rPr lang="en-US" sz="2000" dirty="0" err="1">
                <a:effectLst/>
                <a:latin typeface="Cambria" panose="02040503050406030204" pitchFamily="18" charset="0"/>
                <a:ea typeface="MS Mincho" panose="02020609040205080304" pitchFamily="49" charset="-128"/>
                <a:cs typeface="Times New Roman" panose="02020603050405020304" pitchFamily="18" charset="0"/>
              </a:rPr>
              <a:t>machaira</a:t>
            </a:r>
            <a:r>
              <a:rPr lang="en-US" sz="2000" dirty="0">
                <a:effectLst/>
                <a:latin typeface="Cambria" panose="02040503050406030204" pitchFamily="18" charset="0"/>
                <a:ea typeface="MS Mincho" panose="02020609040205080304" pitchFamily="49" charset="-128"/>
                <a:cs typeface="Times New Roman" panose="02020603050405020304" pitchFamily="18" charset="0"/>
              </a:rPr>
              <a:t>, a dagger, not a long sword used in war, but for assassination</a:t>
            </a:r>
          </a:p>
          <a:p>
            <a:endParaRPr lang="en-US" sz="2400" dirty="0"/>
          </a:p>
        </p:txBody>
      </p:sp>
    </p:spTree>
    <p:extLst>
      <p:ext uri="{BB962C8B-B14F-4D97-AF65-F5344CB8AC3E}">
        <p14:creationId xmlns:p14="http://schemas.microsoft.com/office/powerpoint/2010/main" val="1798884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E5EEF9-F83F-9BA3-6BBF-9D9B45AB83BC}"/>
              </a:ext>
            </a:extLst>
          </p:cNvPr>
          <p:cNvSpPr txBox="1"/>
          <p:nvPr/>
        </p:nvSpPr>
        <p:spPr>
          <a:xfrm>
            <a:off x="1676097" y="131662"/>
            <a:ext cx="10151726" cy="4031873"/>
          </a:xfrm>
          <a:prstGeom prst="rect">
            <a:avLst/>
          </a:prstGeom>
          <a:noFill/>
        </p:spPr>
        <p:txBody>
          <a:bodyPr wrap="square" rtlCol="0">
            <a:spAutoFit/>
          </a:bodyPr>
          <a:lstStyle/>
          <a:p>
            <a:r>
              <a:rPr lang="en-US" sz="32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Rev 6:5-6, When He broke the third seal, I heard the third living creature saying, “Come.” I looked, and behold, </a:t>
            </a:r>
            <a:r>
              <a:rPr lang="en-US" sz="32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 black horse</a:t>
            </a:r>
            <a:r>
              <a:rPr lang="en-US" sz="32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and he who sat on it had a </a:t>
            </a:r>
            <a:r>
              <a:rPr lang="en-US" sz="32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pair of scales in his hand</a:t>
            </a:r>
            <a:r>
              <a:rPr lang="en-US" sz="32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6 And I heard something like </a:t>
            </a:r>
            <a:r>
              <a:rPr lang="en-US" sz="32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 voice in the center of the four living creatures saying</a:t>
            </a:r>
            <a:r>
              <a:rPr lang="en-US" sz="32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r>
              <a:rPr lang="en-US" sz="32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 quart of wheat for a denarius</a:t>
            </a:r>
            <a:r>
              <a:rPr lang="en-US" sz="32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and three quarts of barley for a denarius; and do not damage the oil and the wine.”</a:t>
            </a:r>
            <a:endParaRPr lang="en-US" sz="3200" dirty="0">
              <a:effectLst/>
              <a:latin typeface="Times"/>
              <a:ea typeface="MS Mincho" panose="02020609040205080304" pitchFamily="49" charset="-128"/>
              <a:cs typeface="Times New Roman" panose="02020603050405020304" pitchFamily="18" charset="0"/>
            </a:endParaRPr>
          </a:p>
        </p:txBody>
      </p:sp>
      <p:pic>
        <p:nvPicPr>
          <p:cNvPr id="3076" name="Picture 4">
            <a:extLst>
              <a:ext uri="{FF2B5EF4-FFF2-40B4-BE49-F238E27FC236}">
                <a16:creationId xmlns:a16="http://schemas.microsoft.com/office/drawing/2014/main" id="{F6B65A8A-D777-CAFF-67D4-578A07C145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0203" y="3650365"/>
            <a:ext cx="4691412" cy="3075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035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A23C9E-A43A-4270-F574-83688F9019C9}"/>
              </a:ext>
            </a:extLst>
          </p:cNvPr>
          <p:cNvSpPr txBox="1"/>
          <p:nvPr/>
        </p:nvSpPr>
        <p:spPr>
          <a:xfrm>
            <a:off x="2206487" y="461188"/>
            <a:ext cx="9571382" cy="6093976"/>
          </a:xfrm>
          <a:prstGeom prst="rect">
            <a:avLst/>
          </a:prstGeom>
          <a:noFill/>
        </p:spPr>
        <p:txBody>
          <a:bodyPr wrap="square" rtlCol="0">
            <a:spAutoFit/>
          </a:bodyPr>
          <a:lstStyle/>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 black horse</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meaning is not readily apparent without the verses that follow</a:t>
            </a:r>
          </a:p>
          <a:p>
            <a:pPr marL="742950" marR="0" lvl="1" indent="-285750">
              <a:buFont typeface="Courier New" panose="02070309020205020404" pitchFamily="49" charset="0"/>
              <a:buChar char="o"/>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pair of scales in his hand</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Something is being measured out, rationed</a:t>
            </a:r>
          </a:p>
          <a:p>
            <a:pPr marL="742950" marR="0" lvl="1" indent="-285750">
              <a:buFont typeface="Courier New" panose="02070309020205020404" pitchFamily="49" charset="0"/>
              <a:buChar char="o"/>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 voice in the center of the four living creatures saying</a:t>
            </a:r>
            <a:endParaRPr lang="en-US" sz="2800" i="1" u="sng" dirty="0">
              <a:latin typeface="Times"/>
              <a:ea typeface="MS Mincho" panose="02020609040205080304" pitchFamily="49" charset="-128"/>
              <a:cs typeface="Times New Roman" panose="02020603050405020304" pitchFamily="18" charset="0"/>
            </a:endParaRPr>
          </a:p>
          <a:p>
            <a:pPr marL="800100" lvl="1" indent="-342900">
              <a:buFont typeface="Symbol"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Who is at the center of the four living creatures?</a:t>
            </a:r>
          </a:p>
          <a:p>
            <a:pPr marL="800100" lvl="1" indent="-342900">
              <a:buFont typeface="Symbol" pitchFamily="2" charset="2"/>
              <a:buChar char=""/>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 quart of wheat for a denarius”</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 quart of wheat is considered to be enough to feed one person per day.</a:t>
            </a:r>
            <a:endParaRPr lang="en-US" sz="20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 denarius is a day’s wage.</a:t>
            </a:r>
            <a:endParaRPr lang="en-US" sz="20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Today’s average daily wage is about $220</a:t>
            </a:r>
            <a:endParaRPr lang="en-US" sz="20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idea here is that </a:t>
            </a:r>
            <a:r>
              <a:rPr lang="en-US" sz="2000"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you would have to work for a whole day just to eat that day</a:t>
            </a:r>
            <a:endParaRPr lang="en-US" sz="20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This is </a:t>
            </a:r>
            <a:r>
              <a:rPr lang="en-US" sz="20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severe</a:t>
            </a:r>
            <a:r>
              <a:rPr lang="en-US" sz="2000"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famine</a:t>
            </a:r>
          </a:p>
          <a:p>
            <a:pPr marL="1200150" lvl="2" indent="-285750">
              <a:buFont typeface="Courier New" panose="02070309020205020404" pitchFamily="49" charset="0"/>
              <a:buChar char="o"/>
            </a:pPr>
            <a:r>
              <a:rPr lang="en-US" sz="2000"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Mat 24:7b-8, in various places there will be famines and earthquakes. 8 But all these things are merely </a:t>
            </a:r>
            <a:r>
              <a:rPr lang="en-US" sz="20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beginning of birth pangs</a:t>
            </a:r>
            <a:r>
              <a:rPr lang="en-US" sz="2000"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endParaRPr lang="en-US" sz="2000" dirty="0">
              <a:effectLst/>
              <a:latin typeface="Times"/>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395486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B9AA24-D253-6032-945B-E19E61060AE7}"/>
              </a:ext>
            </a:extLst>
          </p:cNvPr>
          <p:cNvSpPr txBox="1"/>
          <p:nvPr/>
        </p:nvSpPr>
        <p:spPr>
          <a:xfrm>
            <a:off x="1638796" y="207690"/>
            <a:ext cx="10438410" cy="3816429"/>
          </a:xfrm>
          <a:prstGeom prst="rect">
            <a:avLst/>
          </a:prstGeom>
          <a:noFill/>
        </p:spPr>
        <p:txBody>
          <a:bodyPr wrap="square" rtlCol="0">
            <a:spAutoFit/>
          </a:bodyPr>
          <a:lstStyle/>
          <a:p>
            <a:r>
              <a:rPr lang="en-US" sz="32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Rev 6:7-8, When the Lamb broke the fourth seal, I heard the voice of the fourth living creature saying, “Come.” 8 I looked, and behold, </a:t>
            </a:r>
            <a:r>
              <a:rPr lang="en-US" sz="32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an ashen horse</a:t>
            </a:r>
            <a:r>
              <a:rPr lang="en-US" sz="32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and he who sat on it had the name Death; and Hades was following with him. Authority was given to them over a fourth of the earth, to kill with sword and with famine and with pestilence and by the wild beasts of the earth.</a:t>
            </a:r>
            <a:endParaRPr lang="en-US" sz="3200" dirty="0">
              <a:effectLst/>
              <a:latin typeface="Times"/>
              <a:ea typeface="MS Mincho" panose="02020609040205080304" pitchFamily="49" charset="-128"/>
              <a:cs typeface="Times New Roman" panose="02020603050405020304" pitchFamily="18" charset="0"/>
            </a:endParaRPr>
          </a:p>
          <a:p>
            <a:endParaRPr lang="en-US" dirty="0"/>
          </a:p>
        </p:txBody>
      </p:sp>
      <p:pic>
        <p:nvPicPr>
          <p:cNvPr id="3" name="Picture 2">
            <a:extLst>
              <a:ext uri="{FF2B5EF4-FFF2-40B4-BE49-F238E27FC236}">
                <a16:creationId xmlns:a16="http://schemas.microsoft.com/office/drawing/2014/main" id="{9713EDEF-6ABD-0247-5E96-074421613CE0}"/>
              </a:ext>
            </a:extLst>
          </p:cNvPr>
          <p:cNvPicPr>
            <a:picLocks noChangeAspect="1"/>
          </p:cNvPicPr>
          <p:nvPr/>
        </p:nvPicPr>
        <p:blipFill rotWithShape="1">
          <a:blip r:embed="rId2"/>
          <a:srcRect t="6362"/>
          <a:stretch/>
        </p:blipFill>
        <p:spPr>
          <a:xfrm>
            <a:off x="7006443" y="3584706"/>
            <a:ext cx="5070763" cy="3154541"/>
          </a:xfrm>
          <a:prstGeom prst="rect">
            <a:avLst/>
          </a:prstGeom>
        </p:spPr>
      </p:pic>
    </p:spTree>
    <p:extLst>
      <p:ext uri="{BB962C8B-B14F-4D97-AF65-F5344CB8AC3E}">
        <p14:creationId xmlns:p14="http://schemas.microsoft.com/office/powerpoint/2010/main" val="901578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711C66-D316-A11D-269C-F5181FD6440E}"/>
              </a:ext>
            </a:extLst>
          </p:cNvPr>
          <p:cNvSpPr txBox="1"/>
          <p:nvPr/>
        </p:nvSpPr>
        <p:spPr>
          <a:xfrm>
            <a:off x="2087218" y="244981"/>
            <a:ext cx="9591260" cy="6247864"/>
          </a:xfrm>
          <a:prstGeom prst="rect">
            <a:avLst/>
          </a:prstGeom>
          <a:noFill/>
        </p:spPr>
        <p:txBody>
          <a:bodyPr wrap="square" rtlCol="0">
            <a:spAutoFit/>
          </a:bodyPr>
          <a:lstStyle/>
          <a:p>
            <a:pPr marL="457200" marR="0" lvl="0" indent="-457200">
              <a:buFont typeface="Arial" panose="020B0604020202020204" pitchFamily="34" charset="0"/>
              <a:buChar char="•"/>
            </a:pPr>
            <a:r>
              <a:rPr lang="en-US" sz="2800" i="1" u="sng" dirty="0">
                <a:solidFill>
                  <a:srgbClr val="000000"/>
                </a:solidFill>
                <a:latin typeface="Cambria" panose="02040503050406030204" pitchFamily="18" charset="0"/>
                <a:ea typeface="MS Mincho" panose="02020609040205080304" pitchFamily="49" charset="-128"/>
                <a:cs typeface="Times New Roman" panose="02020603050405020304" pitchFamily="18" charset="0"/>
              </a:rPr>
              <a:t>A</a:t>
            </a: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 ashen horse</a:t>
            </a: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buFont typeface="Arial" panose="020B0604020202020204" pitchFamily="34" charset="0"/>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ashen is a sickly pale green color, the color of a decomposing body</a:t>
            </a:r>
          </a:p>
          <a:p>
            <a:pPr marL="800100" marR="0" lvl="1" indent="-342900">
              <a:buFont typeface="Arial" panose="020B0604020202020204" pitchFamily="34" charset="0"/>
              <a:buChar char="•"/>
            </a:pPr>
            <a:endParaRPr lang="en-US" sz="2000" i="1" u="sng" dirty="0">
              <a:solidFill>
                <a:srgbClr val="000000"/>
              </a:solidFill>
              <a:latin typeface="Cambria" panose="02040503050406030204" pitchFamily="18" charset="0"/>
              <a:ea typeface="MS Mincho" panose="02020609040205080304" pitchFamily="49" charset="-128"/>
              <a:cs typeface="Times New Roman" panose="02020603050405020304" pitchFamily="18" charset="0"/>
            </a:endParaRPr>
          </a:p>
          <a:p>
            <a:pPr marL="342900" indent="-342900">
              <a:buFont typeface="Arial" panose="020B0604020202020204" pitchFamily="34" charset="0"/>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Authority was given to them over a fourth of the earth</a:t>
            </a:r>
            <a:endParaRPr lang="en-US" sz="2800" dirty="0">
              <a:effectLst/>
              <a:latin typeface="Times"/>
              <a:ea typeface="MS Mincho" panose="02020609040205080304" pitchFamily="49" charset="-128"/>
              <a:cs typeface="Times New Roman" panose="02020603050405020304" pitchFamily="18" charset="0"/>
            </a:endParaRPr>
          </a:p>
          <a:p>
            <a:pPr marL="800100" marR="0" lvl="1" indent="-342900">
              <a:buFont typeface="Arial" panose="020B0604020202020204" pitchFamily="34" charset="0"/>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 kill with the sword, war and murder</a:t>
            </a:r>
            <a:endParaRPr lang="en-US" sz="2000" dirty="0">
              <a:effectLst/>
              <a:latin typeface="Times"/>
              <a:ea typeface="MS Mincho" panose="02020609040205080304" pitchFamily="49" charset="-128"/>
              <a:cs typeface="Times New Roman" panose="02020603050405020304" pitchFamily="18" charset="0"/>
            </a:endParaRPr>
          </a:p>
          <a:p>
            <a:pPr marL="1257300" marR="0" lvl="2" indent="-342900">
              <a:buFont typeface="Arial" panose="020B0604020202020204" pitchFamily="34" charset="0"/>
              <a:buChar char="•"/>
            </a:pPr>
            <a:r>
              <a:rPr lang="en-US" sz="2000"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Mat 24:9, </a:t>
            </a: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See also </a:t>
            </a:r>
            <a:r>
              <a:rPr lang="en-US" sz="2000"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Luke 21:8-28</a:t>
            </a:r>
          </a:p>
          <a:p>
            <a:pPr marL="1257300" marR="0" lvl="2" indent="-342900">
              <a:buFont typeface="Arial" panose="020B0604020202020204" pitchFamily="34" charset="0"/>
              <a:buChar char="•"/>
            </a:pPr>
            <a:endParaRPr lang="en-US" sz="2000" i="1" u="sng" dirty="0">
              <a:solidFill>
                <a:srgbClr val="000000"/>
              </a:solidFill>
              <a:latin typeface="Cambria" panose="02040503050406030204" pitchFamily="18" charset="0"/>
              <a:ea typeface="MS Mincho" panose="02020609040205080304" pitchFamily="49" charset="-128"/>
              <a:cs typeface="Times New Roman" panose="02020603050405020304" pitchFamily="18" charset="0"/>
            </a:endParaRPr>
          </a:p>
          <a:p>
            <a:pPr marL="342900" indent="-342900">
              <a:buFont typeface="Arial" panose="020B0604020202020204" pitchFamily="34" charset="0"/>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 kill with famine </a:t>
            </a:r>
          </a:p>
          <a:p>
            <a:pPr marL="800100" lvl="1" indent="-342900">
              <a:buFont typeface="Arial" panose="020B0604020202020204" pitchFamily="34" charset="0"/>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lack of food will kill many</a:t>
            </a:r>
          </a:p>
          <a:p>
            <a:pPr marL="800100" lvl="1" indent="-342900">
              <a:buFont typeface="Arial" panose="020B0604020202020204" pitchFamily="34" charset="0"/>
              <a:buChar char="•"/>
            </a:pPr>
            <a:endParaRPr lang="en-US" sz="2000" i="1" u="sng" dirty="0">
              <a:solidFill>
                <a:srgbClr val="000000"/>
              </a:solidFill>
              <a:latin typeface="Cambria" panose="02040503050406030204" pitchFamily="18" charset="0"/>
              <a:ea typeface="MS Mincho" panose="02020609040205080304" pitchFamily="49" charset="-128"/>
              <a:cs typeface="Times New Roman" panose="02020603050405020304" pitchFamily="18" charset="0"/>
            </a:endParaRPr>
          </a:p>
          <a:p>
            <a:pPr marL="342900" indent="-342900">
              <a:buFont typeface="Arial" panose="020B0604020202020204" pitchFamily="34" charset="0"/>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 kill with pestilence </a:t>
            </a:r>
          </a:p>
          <a:p>
            <a:pPr marL="800100" lvl="1" indent="-342900">
              <a:buFont typeface="Arial" panose="020B0604020202020204" pitchFamily="34" charset="0"/>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 disease, plague or other disaster of some kind</a:t>
            </a:r>
          </a:p>
          <a:p>
            <a:pPr marL="800100" lvl="1" indent="-342900">
              <a:buFont typeface="Arial" panose="020B0604020202020204" pitchFamily="34" charset="0"/>
              <a:buChar char="•"/>
            </a:pPr>
            <a:endParaRPr lang="en-US" sz="2000" i="1" u="sng" dirty="0">
              <a:solidFill>
                <a:srgbClr val="000000"/>
              </a:solidFill>
              <a:latin typeface="Cambria" panose="02040503050406030204" pitchFamily="18" charset="0"/>
              <a:ea typeface="MS Mincho" panose="02020609040205080304" pitchFamily="49" charset="-128"/>
              <a:cs typeface="Times New Roman" panose="02020603050405020304" pitchFamily="18" charset="0"/>
            </a:endParaRPr>
          </a:p>
          <a:p>
            <a:pPr marL="342900" indent="-342900">
              <a:buFont typeface="Arial" panose="020B0604020202020204" pitchFamily="34" charset="0"/>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 kill with the “wild beasts” of the earth </a:t>
            </a:r>
          </a:p>
          <a:p>
            <a:pPr marL="800100" lvl="1" indent="-342900">
              <a:buFont typeface="Arial" panose="020B0604020202020204" pitchFamily="34" charset="0"/>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Untamed creatures.</a:t>
            </a:r>
          </a:p>
          <a:p>
            <a:pPr marL="800100" lvl="1" indent="-342900">
              <a:buFont typeface="Arial" panose="020B0604020202020204" pitchFamily="34" charset="0"/>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Earth has over 8 billion people, so more than 2 billion people will die when this fourth seal is opened.</a:t>
            </a:r>
            <a:endParaRPr lang="en-US" sz="2000" dirty="0">
              <a:effectLst/>
              <a:latin typeface="Times"/>
              <a:ea typeface="MS Mincho" panose="02020609040205080304" pitchFamily="49" charset="-128"/>
              <a:cs typeface="Times New Roman" panose="02020603050405020304" pitchFamily="18" charset="0"/>
            </a:endParaRPr>
          </a:p>
          <a:p>
            <a:endParaRPr lang="en-US" sz="2000" dirty="0"/>
          </a:p>
        </p:txBody>
      </p:sp>
    </p:spTree>
    <p:extLst>
      <p:ext uri="{BB962C8B-B14F-4D97-AF65-F5344CB8AC3E}">
        <p14:creationId xmlns:p14="http://schemas.microsoft.com/office/powerpoint/2010/main" val="1367624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38E9A1-0DE9-01C0-9AD4-217FC8D8477B}"/>
              </a:ext>
            </a:extLst>
          </p:cNvPr>
          <p:cNvSpPr txBox="1"/>
          <p:nvPr/>
        </p:nvSpPr>
        <p:spPr>
          <a:xfrm>
            <a:off x="2325756" y="566530"/>
            <a:ext cx="9581322" cy="6124754"/>
          </a:xfrm>
          <a:prstGeom prst="rect">
            <a:avLst/>
          </a:prstGeom>
          <a:noFill/>
        </p:spPr>
        <p:txBody>
          <a:bodyPr wrap="square" rtlCol="0">
            <a:spAutoFit/>
          </a:bodyPr>
          <a:lstStyle/>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Rev 6:9-11, When the Lamb broke the fifth seal, </a:t>
            </a:r>
            <a:r>
              <a:rPr lang="en-US" sz="30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I saw underneath the altar the souls of those who had been slain because of the word of God</a:t>
            </a:r>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and because of the testimony which they had maintained; 10 and they cried out with a loud voice, saying, “</a:t>
            </a:r>
            <a:r>
              <a:rPr lang="en-US" sz="30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How long, O Lord, holy and true, will You refrain from judging and avenging our blood</a:t>
            </a:r>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on those who dwell on the earth?” 11 And </a:t>
            </a:r>
            <a:r>
              <a:rPr lang="en-US" sz="30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there was given to each of them a white robe</a:t>
            </a:r>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and </a:t>
            </a:r>
            <a:r>
              <a:rPr lang="en-US" sz="30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they were told that they should rest for a little while longer</a:t>
            </a:r>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until the number of their fellow servants and their brethren who were to be killed even as they had been, would be completed also.</a:t>
            </a:r>
            <a:endParaRPr lang="en-US" sz="3000" dirty="0">
              <a:effectLst/>
              <a:latin typeface="Times"/>
              <a:ea typeface="MS Mincho" panose="02020609040205080304" pitchFamily="49" charset="-128"/>
              <a:cs typeface="Times New Roman" panose="02020603050405020304" pitchFamily="18" charset="0"/>
            </a:endParaRPr>
          </a:p>
          <a:p>
            <a:endParaRPr lang="en-US" sz="3200" dirty="0"/>
          </a:p>
        </p:txBody>
      </p:sp>
    </p:spTree>
    <p:extLst>
      <p:ext uri="{BB962C8B-B14F-4D97-AF65-F5344CB8AC3E}">
        <p14:creationId xmlns:p14="http://schemas.microsoft.com/office/powerpoint/2010/main" val="2450224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F39723-2F01-5D74-0137-C1275F1E1498}"/>
              </a:ext>
            </a:extLst>
          </p:cNvPr>
          <p:cNvSpPr txBox="1"/>
          <p:nvPr/>
        </p:nvSpPr>
        <p:spPr>
          <a:xfrm>
            <a:off x="1958009" y="397401"/>
            <a:ext cx="9939130" cy="6063198"/>
          </a:xfrm>
          <a:prstGeom prst="rect">
            <a:avLst/>
          </a:prstGeom>
          <a:noFill/>
        </p:spPr>
        <p:txBody>
          <a:bodyPr wrap="square" rtlCol="0">
            <a:spAutoFit/>
          </a:bodyPr>
          <a:lstStyle/>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I saw underneath the altar the souls of those who had been slain because of the word of God</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These seem to be those who were martyred through persecutions during the tribulation</a:t>
            </a:r>
          </a:p>
          <a:p>
            <a:pPr marL="742950" marR="0" lvl="1" indent="-285750">
              <a:buFont typeface="Courier New" panose="02070309020205020404" pitchFamily="49" charset="0"/>
              <a:buChar char="o"/>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How long, O Lord, holy and true, will You refrain from judging and avenging our blood?</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are crying out for justice, which is coming, they just have a to wait a bit longer</a:t>
            </a:r>
            <a:endParaRPr lang="en-US" sz="20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Notice </a:t>
            </a:r>
            <a:r>
              <a:rPr lang="en-US" sz="2000"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souls</a:t>
            </a: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they do not yet have bodies, even though they were provided with robes, presumably so John could see them.</a:t>
            </a:r>
          </a:p>
          <a:p>
            <a:pPr marL="742950" marR="0" lvl="1" indent="-285750">
              <a:buFont typeface="Courier New" panose="02070309020205020404" pitchFamily="49" charset="0"/>
              <a:buChar char="o"/>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there was given to each of them a white robe</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Gr: </a:t>
            </a:r>
            <a:r>
              <a:rPr lang="en-US" sz="2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Stole</a:t>
            </a: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 robe reaching to the feet, worn by kings, priests and people of rank</a:t>
            </a:r>
            <a:endParaRPr lang="en-US" sz="2000" dirty="0">
              <a:effectLst/>
              <a:latin typeface="Times"/>
              <a:ea typeface="MS Mincho" panose="02020609040205080304" pitchFamily="49" charset="-128"/>
              <a:cs typeface="Times New Roman" panose="02020603050405020304" pitchFamily="18" charset="0"/>
            </a:endParaRPr>
          </a:p>
          <a:p>
            <a:pPr marL="1143000" marR="0" lvl="2" indent="-228600">
              <a:buFont typeface="Wingdings"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This type of robe is given to the redeemed saints throughout Revelation</a:t>
            </a:r>
          </a:p>
          <a:p>
            <a:pPr marL="1143000" marR="0" lvl="2" indent="-228600">
              <a:buFont typeface="Wingdings" pitchFamily="2" charset="2"/>
              <a:buChar char=""/>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they should rest for a little while longer, why?</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Until the rest of the martyrs come in… we will see even more martyrs in 7:9</a:t>
            </a:r>
            <a:endParaRPr lang="en-US" sz="2000" dirty="0">
              <a:effectLst/>
              <a:latin typeface="Times"/>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4004485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A7E11C-9CC5-3E63-40D8-D3CDEF6A1515}"/>
              </a:ext>
            </a:extLst>
          </p:cNvPr>
          <p:cNvSpPr txBox="1"/>
          <p:nvPr/>
        </p:nvSpPr>
        <p:spPr>
          <a:xfrm>
            <a:off x="1630017" y="366623"/>
            <a:ext cx="10343322" cy="6124754"/>
          </a:xfrm>
          <a:prstGeom prst="rect">
            <a:avLst/>
          </a:prstGeom>
          <a:noFill/>
        </p:spPr>
        <p:txBody>
          <a:bodyPr wrap="square" rtlCol="0">
            <a:spAutoFit/>
          </a:bodyPr>
          <a:lstStyle/>
          <a:p>
            <a:r>
              <a:rPr lang="en-US" sz="28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Rev 6:12-17, I looked when He broke the sixth seal, and there was </a:t>
            </a:r>
            <a:r>
              <a:rPr lang="en-US" sz="28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 great earthquake</a:t>
            </a:r>
            <a:r>
              <a:rPr lang="en-US" sz="28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and </a:t>
            </a:r>
            <a:r>
              <a:rPr lang="en-US" sz="28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sun became black</a:t>
            </a:r>
            <a:r>
              <a:rPr lang="en-US" sz="28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as sackcloth made of hair, and </a:t>
            </a:r>
            <a:r>
              <a:rPr lang="en-US" sz="28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whole moon became like blood</a:t>
            </a:r>
            <a:r>
              <a:rPr lang="en-US" sz="28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13 and </a:t>
            </a:r>
            <a:r>
              <a:rPr lang="en-US" sz="28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stars of the sky fell to the earth</a:t>
            </a:r>
            <a:r>
              <a:rPr lang="en-US" sz="28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as a fig tree casts its unripe figs when shaken by a great wind. 14 </a:t>
            </a:r>
            <a:r>
              <a:rPr lang="en-US" sz="28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sky was split apart like a scroll</a:t>
            </a:r>
            <a:r>
              <a:rPr lang="en-US" sz="28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when it is rolled up, and </a:t>
            </a:r>
            <a:r>
              <a:rPr lang="en-US" sz="28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every mountain and island were moved out of their places</a:t>
            </a:r>
            <a:r>
              <a:rPr lang="en-US" sz="28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15 Then the kings of the earth and the great men and the [m]commanders and the rich and the strong and every slave and free man hid themselves in the caves and among the rocks of the mountains; 16 and they *said to the mountains and to the rocks, “</a:t>
            </a:r>
            <a:r>
              <a:rPr lang="en-US" sz="28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Fall on us and hide us from the presence of Him who sits on the throne</a:t>
            </a:r>
            <a:r>
              <a:rPr lang="en-US" sz="28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and from the wrath of the Lamb; 17 for the great day of their wrath has come, and who is able to stand?”</a:t>
            </a:r>
            <a:endParaRPr lang="en-US" sz="2800" dirty="0">
              <a:effectLst/>
              <a:latin typeface="Times"/>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828272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F6C91E-39E9-5283-0ED9-510FABBB11D7}"/>
              </a:ext>
            </a:extLst>
          </p:cNvPr>
          <p:cNvSpPr txBox="1"/>
          <p:nvPr/>
        </p:nvSpPr>
        <p:spPr>
          <a:xfrm>
            <a:off x="1908313" y="993913"/>
            <a:ext cx="9849678" cy="4585871"/>
          </a:xfrm>
          <a:prstGeom prst="rect">
            <a:avLst/>
          </a:prstGeom>
          <a:noFill/>
        </p:spPr>
        <p:txBody>
          <a:bodyPr wrap="square" rtlCol="0">
            <a:spAutoFit/>
          </a:bodyPr>
          <a:lstStyle/>
          <a:p>
            <a:pPr marL="342900" marR="0" lvl="0" indent="-342900">
              <a:buFont typeface="Symbol" pitchFamily="2" charset="2"/>
              <a:buChar char=""/>
            </a:pPr>
            <a:r>
              <a:rPr lang="en-US" sz="2800"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Signs and catastrophic events on earth and in the heavens</a:t>
            </a:r>
            <a:endParaRPr lang="en-US" sz="2800" u="sng"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Mat 24:29, “But immediately after the tribulation of those days the sun will be darkened, and the moon will not give its light, and the stars will fall from the sky, and the powers of the heavens will be shaken.</a:t>
            </a:r>
          </a:p>
          <a:p>
            <a:pPr marL="742950" marR="0" lvl="1" indent="-285750">
              <a:buFont typeface="Courier New" panose="02070309020205020404" pitchFamily="49" charset="0"/>
              <a:buChar char="o"/>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 great earthquake</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Gr. “mega”. This is unlike any earthquake the earth has ever experienced.</a:t>
            </a:r>
          </a:p>
          <a:p>
            <a:pPr marL="742950" marR="0" lvl="1" indent="-285750">
              <a:buFont typeface="Courier New" panose="02070309020205020404" pitchFamily="49" charset="0"/>
              <a:buChar char="o"/>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sun became black</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Perhaps due to ash from tectonic and volcanic activity</a:t>
            </a:r>
          </a:p>
          <a:p>
            <a:pPr marL="742950" marR="0" lvl="1" indent="-285750">
              <a:buFont typeface="Courier New" panose="02070309020205020404" pitchFamily="49" charset="0"/>
              <a:buChar char="o"/>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whole moon became like blood</a:t>
            </a:r>
            <a:endParaRPr lang="en-US" sz="2800" i="1" u="sng" dirty="0">
              <a:solidFill>
                <a:srgbClr val="000000"/>
              </a:solidFill>
              <a:latin typeface="Times"/>
              <a:ea typeface="MS Mincho" panose="02020609040205080304" pitchFamily="49" charset="-128"/>
              <a:cs typeface="Times New Roman" panose="02020603050405020304" pitchFamily="18" charset="0"/>
            </a:endParaRPr>
          </a:p>
          <a:p>
            <a:pPr marL="800100" lvl="1" indent="-342900">
              <a:buFont typeface="Symbol" pitchFamily="2" charset="2"/>
              <a:buChar char=""/>
            </a:pPr>
            <a:r>
              <a:rPr lang="en-US" sz="2000" dirty="0">
                <a:effectLst/>
                <a:latin typeface="Cambria" panose="02040503050406030204" pitchFamily="18" charset="0"/>
                <a:ea typeface="MS Mincho" panose="02020609040205080304" pitchFamily="49" charset="-128"/>
                <a:cs typeface="Times New Roman" panose="02020603050405020304" pitchFamily="18" charset="0"/>
              </a:rPr>
              <a:t>“blood moon” is caused by a lunar eclipse, but it’s probably more than this</a:t>
            </a:r>
            <a:r>
              <a:rPr lang="en-US" sz="2000" dirty="0">
                <a:effectLst/>
              </a:rPr>
              <a:t> </a:t>
            </a:r>
            <a:endParaRPr lang="en-US" sz="2000" dirty="0"/>
          </a:p>
        </p:txBody>
      </p:sp>
    </p:spTree>
    <p:extLst>
      <p:ext uri="{BB962C8B-B14F-4D97-AF65-F5344CB8AC3E}">
        <p14:creationId xmlns:p14="http://schemas.microsoft.com/office/powerpoint/2010/main" val="2969854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BEBD4-2B27-3545-BFCD-ACCE74C52683}"/>
              </a:ext>
            </a:extLst>
          </p:cNvPr>
          <p:cNvSpPr txBox="1"/>
          <p:nvPr/>
        </p:nvSpPr>
        <p:spPr>
          <a:xfrm>
            <a:off x="1779104" y="215075"/>
            <a:ext cx="10316817" cy="6555641"/>
          </a:xfrm>
          <a:prstGeom prst="rect">
            <a:avLst/>
          </a:prstGeom>
          <a:noFill/>
        </p:spPr>
        <p:txBody>
          <a:bodyPr wrap="square" rtlCol="0">
            <a:spAutoFit/>
          </a:bodyPr>
          <a:lstStyle/>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stars of the sky fell to the earth</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Comets, meteors</a:t>
            </a:r>
          </a:p>
          <a:p>
            <a:pPr marL="742950" marR="0" lvl="1" indent="-285750">
              <a:buFont typeface="Courier New" panose="02070309020205020404" pitchFamily="49" charset="0"/>
              <a:buChar char="o"/>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sky was split apart like a scroll</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Some kind of rift in heaven, like an old scroll that breaks when you roll/unroll it</a:t>
            </a:r>
          </a:p>
          <a:p>
            <a:pPr marL="742950" marR="0" lvl="1" indent="-285750">
              <a:buFont typeface="Courier New" panose="02070309020205020404" pitchFamily="49" charset="0"/>
              <a:buChar char="o"/>
            </a:pPr>
            <a:r>
              <a:rPr lang="en-US" sz="2000"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Isa 40:22</a:t>
            </a:r>
          </a:p>
          <a:p>
            <a:pPr marL="742950" marR="0" lvl="1" indent="-285750">
              <a:buFont typeface="Courier New" panose="02070309020205020404" pitchFamily="49" charset="0"/>
              <a:buChar char="o"/>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every mountain and island were moved out of their places</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Unprecedented continental “drift”. The earth is reeling.</a:t>
            </a:r>
            <a:endParaRPr lang="en-US" sz="20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Isa 34:2-4</a:t>
            </a:r>
          </a:p>
          <a:p>
            <a:pPr marL="742950" marR="0" lvl="1" indent="-285750">
              <a:buFont typeface="Courier New" panose="02070309020205020404" pitchFamily="49" charset="0"/>
              <a:buChar char="o"/>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Fall on us and hide us from the presence of Him who sits on the throne</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unrighteous inhabitants of the earth now know that God is involved here and they want nothing to do with Him. Until now is was like life was normal!</a:t>
            </a:r>
            <a:endParaRPr lang="en-US" sz="2000" dirty="0">
              <a:effectLst/>
              <a:latin typeface="Times"/>
              <a:ea typeface="MS Mincho" panose="02020609040205080304" pitchFamily="49" charset="-128"/>
              <a:cs typeface="Times New Roman" panose="02020603050405020304" pitchFamily="18" charset="0"/>
            </a:endParaRPr>
          </a:p>
          <a:p>
            <a:pPr marL="1143000" marR="0" lvl="2" indent="-228600">
              <a:buFont typeface="Wingdings" pitchFamily="2" charset="2"/>
              <a:buChar char=""/>
            </a:pPr>
            <a:r>
              <a:rPr lang="en-US" sz="2000"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Mat 24:37-41</a:t>
            </a:r>
          </a:p>
          <a:p>
            <a:pPr marL="1143000" marR="0" lvl="2" indent="-228600">
              <a:buFont typeface="Wingdings" pitchFamily="2" charset="2"/>
              <a:buChar char=""/>
            </a:pPr>
            <a:r>
              <a:rPr lang="en-US" sz="2000"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Note this taking is in the context of judgement, not the Rapture!</a:t>
            </a:r>
          </a:p>
          <a:p>
            <a:pPr marL="1143000" marR="0" lvl="2" indent="-228600">
              <a:buFont typeface="Wingdings" pitchFamily="2" charset="2"/>
              <a:buChar char=""/>
            </a:pPr>
            <a:endParaRPr lang="en-US" sz="20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Who is able to stand? </a:t>
            </a:r>
            <a:r>
              <a:rPr lang="en-US" sz="2000"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Chapter 7 will answer this question.</a:t>
            </a:r>
            <a:endParaRPr lang="en-US" sz="2000" dirty="0">
              <a:effectLst/>
              <a:latin typeface="Times"/>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310710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EC52B0-C376-CA27-06B9-B5FD57CC939A}"/>
              </a:ext>
            </a:extLst>
          </p:cNvPr>
          <p:cNvSpPr txBox="1"/>
          <p:nvPr/>
        </p:nvSpPr>
        <p:spPr>
          <a:xfrm>
            <a:off x="1508289" y="179108"/>
            <a:ext cx="10152668" cy="6494085"/>
          </a:xfrm>
          <a:prstGeom prst="rect">
            <a:avLst/>
          </a:prstGeom>
          <a:noFill/>
        </p:spPr>
        <p:txBody>
          <a:bodyPr wrap="square" rtlCol="0">
            <a:spAutoFit/>
          </a:bodyPr>
          <a:lstStyle/>
          <a:p>
            <a:r>
              <a:rPr lang="en-US" sz="3200" dirty="0">
                <a:solidFill>
                  <a:srgbClr val="000000"/>
                </a:solidFill>
                <a:latin typeface="Cambria" panose="02040503050406030204" pitchFamily="18" charset="0"/>
                <a:ea typeface="MS Mincho" panose="02020609040205080304" pitchFamily="49" charset="-128"/>
                <a:cs typeface="Times New Roman" panose="02020603050405020304" pitchFamily="18" charset="0"/>
              </a:rPr>
              <a:t>What do we know about the Antichrist?</a:t>
            </a:r>
          </a:p>
          <a:p>
            <a:endPar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Antichrist is the “little horn” in Daniel 7:8 </a:t>
            </a: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forms part of the “unholy trinity”</a:t>
            </a:r>
          </a:p>
          <a:p>
            <a:pPr marL="1200150" lvl="2"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Satan, the Antichrist, and the False Prophet</a:t>
            </a:r>
            <a:endParaRPr lang="en-US" sz="2400" dirty="0">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is a mere man, empowered by Satan</a:t>
            </a: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appears to have died and is resurrected in Rev 13:3</a:t>
            </a: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speaks against God</a:t>
            </a: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persecutes the saints of God</a:t>
            </a: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attempts to make changes to </a:t>
            </a:r>
            <a:r>
              <a:rPr lang="en-US" sz="2400" dirty="0">
                <a:solidFill>
                  <a:srgbClr val="000000"/>
                </a:solidFill>
                <a:latin typeface="Cambria" panose="02040503050406030204" pitchFamily="18" charset="0"/>
                <a:ea typeface="MS Mincho" panose="02020609040205080304" pitchFamily="49" charset="-128"/>
                <a:cs typeface="Times New Roman" panose="02020603050405020304" pitchFamily="18" charset="0"/>
              </a:rPr>
              <a:t>J</a:t>
            </a: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ewish calendars and feast dates</a:t>
            </a: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will remain in power for about 3 ½ years</a:t>
            </a: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signs a treaty with Israel then breaks the agreement after 3 ½ years</a:t>
            </a: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desecrates the Jewish temple with idolatry</a:t>
            </a:r>
            <a:endParaRPr lang="en-US" sz="2400" dirty="0">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does whatever he wants</a:t>
            </a:r>
            <a:endParaRPr lang="en-US" sz="2400" dirty="0">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makes himself a god</a:t>
            </a:r>
          </a:p>
          <a:p>
            <a:pPr marL="742950" marR="0" lvl="1" indent="-285750">
              <a:buFont typeface="Courier New" panose="02070309020205020404" pitchFamily="49" charset="0"/>
              <a:buChar char="o"/>
            </a:pP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will prosper in all he does until God’s wrath is completed</a:t>
            </a:r>
            <a:endParaRPr lang="en-US" sz="2400" dirty="0">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latin typeface="Cambria" panose="02040503050406030204" pitchFamily="18" charset="0"/>
                <a:ea typeface="MS Mincho" panose="02020609040205080304" pitchFamily="49" charset="-128"/>
                <a:cs typeface="Times New Roman" panose="02020603050405020304" pitchFamily="18" charset="0"/>
              </a:rPr>
              <a:t>He has “n</a:t>
            </a:r>
            <a:r>
              <a:rPr lang="en-US" sz="2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o desire for women”. The Hebrew is ambiguous.</a:t>
            </a:r>
            <a:endParaRPr lang="en-US" sz="2400" dirty="0"/>
          </a:p>
        </p:txBody>
      </p:sp>
    </p:spTree>
    <p:extLst>
      <p:ext uri="{BB962C8B-B14F-4D97-AF65-F5344CB8AC3E}">
        <p14:creationId xmlns:p14="http://schemas.microsoft.com/office/powerpoint/2010/main" val="4121580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4D0CBF-C2F2-FC59-73AC-CD3B815923DE}"/>
              </a:ext>
            </a:extLst>
          </p:cNvPr>
          <p:cNvSpPr txBox="1"/>
          <p:nvPr/>
        </p:nvSpPr>
        <p:spPr>
          <a:xfrm>
            <a:off x="2036189" y="674400"/>
            <a:ext cx="9728462" cy="5509200"/>
          </a:xfrm>
          <a:prstGeom prst="rect">
            <a:avLst/>
          </a:prstGeom>
          <a:noFill/>
        </p:spPr>
        <p:txBody>
          <a:bodyPr wrap="square" rtlCol="0">
            <a:spAutoFit/>
          </a:bodyPr>
          <a:lstStyle/>
          <a:p>
            <a:r>
              <a:rPr lang="en-US" sz="3200" b="1" i="1" dirty="0">
                <a:effectLst/>
                <a:latin typeface="Cambria" panose="02040503050406030204" pitchFamily="18" charset="0"/>
                <a:ea typeface="MS Mincho" panose="02020609040205080304" pitchFamily="49" charset="-128"/>
                <a:cs typeface="Times New Roman" panose="02020603050405020304" pitchFamily="18" charset="0"/>
              </a:rPr>
              <a:t>Rev 7:1-3, After this I saw four angels standing at the four corners of the earth, holding back the four winds of the earth, </a:t>
            </a:r>
            <a:r>
              <a:rPr lang="en-US" sz="3200" b="1" i="1" u="sng" dirty="0">
                <a:effectLst/>
                <a:latin typeface="Cambria" panose="02040503050406030204" pitchFamily="18" charset="0"/>
                <a:ea typeface="MS Mincho" panose="02020609040205080304" pitchFamily="49" charset="-128"/>
                <a:cs typeface="Times New Roman" panose="02020603050405020304" pitchFamily="18" charset="0"/>
              </a:rPr>
              <a:t>so that no wind would blow on the earth</a:t>
            </a:r>
            <a:r>
              <a:rPr lang="en-US" sz="3200" b="1" i="1" dirty="0">
                <a:effectLst/>
                <a:latin typeface="Cambria" panose="02040503050406030204" pitchFamily="18" charset="0"/>
                <a:ea typeface="MS Mincho" panose="02020609040205080304" pitchFamily="49" charset="-128"/>
                <a:cs typeface="Times New Roman" panose="02020603050405020304" pitchFamily="18" charset="0"/>
              </a:rPr>
              <a:t> or on the sea or on any tree. 2 And I saw another angel ascending from the rising of the sun, having the seal of the living God; and he cried out with a loud voice to the four angels to whom it was granted to harm the earth and the sea, 3 saying, “Do not harm the earth or the sea or the trees </a:t>
            </a:r>
            <a:r>
              <a:rPr lang="en-US" sz="3200" b="1" i="1" u="sng" dirty="0">
                <a:effectLst/>
                <a:latin typeface="Cambria" panose="02040503050406030204" pitchFamily="18" charset="0"/>
                <a:ea typeface="MS Mincho" panose="02020609040205080304" pitchFamily="49" charset="-128"/>
                <a:cs typeface="Times New Roman" panose="02020603050405020304" pitchFamily="18" charset="0"/>
              </a:rPr>
              <a:t>until we have sealed the bond-servants of our God on their foreheads</a:t>
            </a:r>
            <a:r>
              <a:rPr lang="en-US" sz="3200" b="1" i="1" dirty="0">
                <a:effectLst/>
                <a:latin typeface="Cambria" panose="02040503050406030204" pitchFamily="18" charset="0"/>
                <a:ea typeface="MS Mincho" panose="02020609040205080304" pitchFamily="49" charset="-128"/>
                <a:cs typeface="Times New Roman" panose="02020603050405020304" pitchFamily="18" charset="0"/>
              </a:rPr>
              <a:t>.”</a:t>
            </a:r>
            <a:r>
              <a:rPr lang="en-US" sz="3200" dirty="0">
                <a:effectLst/>
              </a:rPr>
              <a:t> </a:t>
            </a:r>
            <a:endParaRPr lang="en-US" sz="3200" dirty="0"/>
          </a:p>
        </p:txBody>
      </p:sp>
    </p:spTree>
    <p:extLst>
      <p:ext uri="{BB962C8B-B14F-4D97-AF65-F5344CB8AC3E}">
        <p14:creationId xmlns:p14="http://schemas.microsoft.com/office/powerpoint/2010/main" val="4274609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1E623A-5FA0-27C7-9913-8B1B3FF2D509}"/>
              </a:ext>
            </a:extLst>
          </p:cNvPr>
          <p:cNvSpPr txBox="1"/>
          <p:nvPr/>
        </p:nvSpPr>
        <p:spPr>
          <a:xfrm>
            <a:off x="2011052" y="612844"/>
            <a:ext cx="10180948" cy="5632311"/>
          </a:xfrm>
          <a:prstGeom prst="rect">
            <a:avLst/>
          </a:prstGeom>
          <a:noFill/>
        </p:spPr>
        <p:txBody>
          <a:bodyPr wrap="square" rtlCol="0">
            <a:spAutoFit/>
          </a:bodyPr>
          <a:lstStyle/>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5 from the tribe of Judah, twelve thousand were sealed, </a:t>
            </a:r>
          </a:p>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from the tribe of Reuben twelve thousand, </a:t>
            </a:r>
          </a:p>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from the tribe of Gad twelve thousand, </a:t>
            </a:r>
          </a:p>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6 from the tribe of Asher twelve thousand, </a:t>
            </a:r>
          </a:p>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from the tribe of Naphtali twelve thousand, </a:t>
            </a:r>
          </a:p>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from the tribe of Manasseh twelve thousand, </a:t>
            </a:r>
          </a:p>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7 from the tribe of Simeon twelve thousand, </a:t>
            </a:r>
          </a:p>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from the tribe of Levi twelve thousand, </a:t>
            </a:r>
          </a:p>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from the tribe of Issachar twelve thousand, </a:t>
            </a:r>
          </a:p>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8 from the tribe of Zebulun twelve thousand, </a:t>
            </a:r>
          </a:p>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from the tribe of Joseph twelve thousand, </a:t>
            </a:r>
          </a:p>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from the tribe of Benjamin, twelve thousand were sealed.</a:t>
            </a:r>
            <a:endParaRPr lang="en-US" sz="3000" dirty="0">
              <a:effectLst/>
              <a:latin typeface="Times"/>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348208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99B8F3-8395-7D8F-3177-F7A513EBECE6}"/>
              </a:ext>
            </a:extLst>
          </p:cNvPr>
          <p:cNvSpPr txBox="1"/>
          <p:nvPr/>
        </p:nvSpPr>
        <p:spPr>
          <a:xfrm>
            <a:off x="2450967" y="763571"/>
            <a:ext cx="8804635" cy="5693866"/>
          </a:xfrm>
          <a:prstGeom prst="rect">
            <a:avLst/>
          </a:prstGeom>
          <a:noFill/>
        </p:spPr>
        <p:txBody>
          <a:bodyPr wrap="square" rtlCol="0">
            <a:spAutoFit/>
          </a:bodyPr>
          <a:lstStyle/>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After this</a:t>
            </a:r>
            <a:endParaRPr lang="en-US" sz="2800"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p>
            <a:pPr marL="800100" lvl="1" indent="-342900">
              <a:buFont typeface="Symbol"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scene changes from judgement of the ungodly to protection for the godly.</a:t>
            </a:r>
            <a:endParaRPr lang="en-US" sz="2000" dirty="0">
              <a:effectLst/>
              <a:latin typeface="Times"/>
              <a:ea typeface="MS Mincho" panose="02020609040205080304" pitchFamily="49" charset="-128"/>
              <a:cs typeface="Times New Roman" panose="02020603050405020304" pitchFamily="18" charset="0"/>
            </a:endParaRPr>
          </a:p>
          <a:p>
            <a:pPr marL="800100" lvl="1" indent="-342900">
              <a:buFont typeface="Symbol"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angels are holding back winds that would otherwise be unleashed on earth.</a:t>
            </a:r>
          </a:p>
          <a:p>
            <a:pPr marL="800100" lvl="1" indent="-342900">
              <a:buFont typeface="Symbol" pitchFamily="2" charset="2"/>
              <a:buChar char=""/>
            </a:pPr>
            <a:endParaRPr lang="en-US" sz="2000" dirty="0">
              <a:effectLst/>
              <a:latin typeface="Times"/>
              <a:ea typeface="MS Mincho" panose="02020609040205080304" pitchFamily="49" charset="-128"/>
              <a:cs typeface="Times New Roman" panose="02020603050405020304" pitchFamily="18" charset="0"/>
            </a:endParaRPr>
          </a:p>
          <a:p>
            <a:pPr marL="34290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sealed the bond-servants of our God on their foreheads</a:t>
            </a:r>
            <a:r>
              <a:rPr lang="en-US" sz="2800"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endParaRPr lang="en-US" sz="2800" dirty="0">
              <a:latin typeface="Times"/>
              <a:ea typeface="MS Mincho" panose="02020609040205080304" pitchFamily="49" charset="-128"/>
              <a:cs typeface="Times New Roman" panose="02020603050405020304" pitchFamily="18" charset="0"/>
            </a:endParaRPr>
          </a:p>
          <a:p>
            <a:pPr marL="800100" lvl="1" indent="-342900">
              <a:buFont typeface="Symbol"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This is God’s seal for these saints, as opposed to the “mark of the Beast”, the Antichrist’s seal.</a:t>
            </a:r>
            <a:endParaRPr lang="en-US" sz="2000" dirty="0">
              <a:latin typeface="Times"/>
              <a:ea typeface="MS Mincho" panose="02020609040205080304" pitchFamily="49" charset="-128"/>
              <a:cs typeface="Times New Roman" panose="02020603050405020304" pitchFamily="18" charset="0"/>
            </a:endParaRPr>
          </a:p>
          <a:p>
            <a:pPr marL="800100" lvl="1" indent="-342900">
              <a:buFont typeface="Symbol"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Rev 14:1 identifies the seal, </a:t>
            </a:r>
            <a:endParaRPr lang="en-US" sz="2000" dirty="0">
              <a:effectLst/>
              <a:latin typeface="Times"/>
              <a:ea typeface="MS Mincho" panose="02020609040205080304" pitchFamily="49" charset="-128"/>
              <a:cs typeface="Times New Roman" panose="02020603050405020304" pitchFamily="18" charset="0"/>
            </a:endParaRPr>
          </a:p>
          <a:p>
            <a:pPr marL="1143000" marR="0" lvl="2" indent="-228600">
              <a:buFont typeface="Wingdings" pitchFamily="2" charset="2"/>
              <a:buChar char=""/>
            </a:pPr>
            <a:r>
              <a:rPr lang="en-US" sz="2000"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Then I looked, and behold, the Lamb was standing on Mount Zion, and with Him one hundred and forty-four thousand, having His name and the name of His Father written on their foreheads</a:t>
            </a:r>
          </a:p>
          <a:p>
            <a:pPr marL="1143000" marR="0" lvl="2" indent="-228600">
              <a:buFont typeface="Wingdings" pitchFamily="2" charset="2"/>
              <a:buChar char=""/>
            </a:pPr>
            <a:endParaRPr lang="en-US" sz="2000" dirty="0">
              <a:effectLst/>
              <a:latin typeface="Times"/>
              <a:ea typeface="MS Mincho" panose="02020609040205080304" pitchFamily="49" charset="-128"/>
              <a:cs typeface="Times New Roman" panose="02020603050405020304" pitchFamily="18" charset="0"/>
            </a:endParaRPr>
          </a:p>
          <a:p>
            <a:pPr marL="342900" marR="0" lvl="0" indent="-342900">
              <a:buFont typeface="Symbol" pitchFamily="2" charset="2"/>
              <a:buChar char=""/>
            </a:pPr>
            <a:r>
              <a:rPr lang="en-US" sz="2800"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12,000 from each tribe</a:t>
            </a:r>
          </a:p>
          <a:p>
            <a:pPr marL="800100" lvl="1" indent="-342900">
              <a:buFont typeface="Symbol"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electively chosen by God, He knows which Jews are in which tribe!</a:t>
            </a:r>
            <a:endParaRPr lang="en-US" sz="2000" dirty="0">
              <a:effectLst/>
              <a:latin typeface="Times"/>
              <a:ea typeface="MS Mincho" panose="02020609040205080304" pitchFamily="49" charset="-128"/>
              <a:cs typeface="Times New Roman" panose="02020603050405020304" pitchFamily="18" charset="0"/>
            </a:endParaRPr>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4199644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3E6A8E-A1A6-7E6B-6CAE-98EA79B324D3}"/>
              </a:ext>
            </a:extLst>
          </p:cNvPr>
          <p:cNvSpPr txBox="1"/>
          <p:nvPr/>
        </p:nvSpPr>
        <p:spPr>
          <a:xfrm>
            <a:off x="1998482" y="302359"/>
            <a:ext cx="10039547" cy="6555641"/>
          </a:xfrm>
          <a:prstGeom prst="rect">
            <a:avLst/>
          </a:prstGeom>
          <a:noFill/>
        </p:spPr>
        <p:txBody>
          <a:bodyPr wrap="square" rtlCol="0">
            <a:spAutoFit/>
          </a:bodyPr>
          <a:lstStyle/>
          <a:p>
            <a:pPr marL="0" marR="0"/>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Rev 7:9-12, </a:t>
            </a:r>
            <a:r>
              <a:rPr lang="en-US" sz="30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After these things</a:t>
            </a:r>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I looked, and behold, a great multitude which no one could count, from every nation and all tribes and peoples and tongues, </a:t>
            </a:r>
            <a:r>
              <a:rPr lang="en-US" sz="30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standing before the throne</a:t>
            </a:r>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and before the Lamb, clothed in </a:t>
            </a:r>
            <a:r>
              <a:rPr lang="en-US" sz="30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white robes</a:t>
            </a:r>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and palm branches were in their hands; 10 and they cry out with a loud voice, saying,</a:t>
            </a:r>
            <a:endParaRPr lang="en-US" sz="3000" dirty="0">
              <a:effectLst/>
              <a:latin typeface="Times"/>
              <a:ea typeface="MS Mincho" panose="02020609040205080304" pitchFamily="49" charset="-128"/>
              <a:cs typeface="Times New Roman" panose="02020603050405020304" pitchFamily="18" charset="0"/>
            </a:endParaRPr>
          </a:p>
          <a:p>
            <a:pPr marL="0" marR="0"/>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“Salvation to our God who sits on the throne, and to the Lamb.” 11 And all the angels were standing around the throne and around the elders and the four living creatures; and they fell on their faces before the throne and worshiped God, 12 saying,</a:t>
            </a:r>
            <a:endParaRPr lang="en-US" sz="3000" dirty="0">
              <a:effectLst/>
              <a:latin typeface="Times"/>
              <a:ea typeface="MS Mincho" panose="02020609040205080304" pitchFamily="49" charset="-128"/>
              <a:cs typeface="Times New Roman" panose="02020603050405020304" pitchFamily="18" charset="0"/>
            </a:endParaRPr>
          </a:p>
          <a:p>
            <a:pPr marL="0" marR="0"/>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“Amen, blessing and glory and wisdom and thanksgiving and honor and power and might, be to our God forever and ever. Amen.”</a:t>
            </a:r>
            <a:endParaRPr lang="en-US" sz="3000" dirty="0">
              <a:effectLst/>
              <a:latin typeface="Times"/>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681415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6EDF66-6868-8C88-AD7E-B5F8E7B108D2}"/>
              </a:ext>
            </a:extLst>
          </p:cNvPr>
          <p:cNvSpPr txBox="1"/>
          <p:nvPr/>
        </p:nvSpPr>
        <p:spPr>
          <a:xfrm>
            <a:off x="1668544" y="226244"/>
            <a:ext cx="10426046" cy="7017306"/>
          </a:xfrm>
          <a:prstGeom prst="rect">
            <a:avLst/>
          </a:prstGeom>
          <a:noFill/>
        </p:spPr>
        <p:txBody>
          <a:bodyPr wrap="square" rtlCol="0">
            <a:spAutoFit/>
          </a:bodyPr>
          <a:lstStyle/>
          <a:p>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Rev 7:13-17, Then one of the elders answered, saying to me, “These who are clothed in the white robes, who are they, and where have they come from?” 14 I said to him, “My lord, you know.” And he said to me, “</a:t>
            </a:r>
            <a:r>
              <a:rPr lang="en-US" sz="30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These are the ones who come out of the great tribulation</a:t>
            </a:r>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and they have </a:t>
            </a:r>
            <a:r>
              <a:rPr lang="en-US" sz="3000" b="1" i="1"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washed their robes and made them white in the blood of the Lamb</a:t>
            </a:r>
            <a:r>
              <a:rPr lang="en-US" sz="3000" b="1" i="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15 For this reason, they are before the throne of God; and they serve Him day and night in His temple; and He who sits on the throne will spread His tabernacle over them. 16 They will hunger no longer, nor thirst anymore; nor will the sun beat down on them, nor any heat; 17 for the Lamb in the center of the throne will be their shepherd, and will guide them to springs of the water of life; and God will wipe every tear from their eyes.”</a:t>
            </a:r>
            <a:endParaRPr lang="en-US" sz="3000" dirty="0">
              <a:effectLst/>
              <a:latin typeface="Times"/>
              <a:ea typeface="MS Mincho" panose="02020609040205080304" pitchFamily="49" charset="-128"/>
              <a:cs typeface="Times New Roman" panose="02020603050405020304" pitchFamily="18" charset="0"/>
            </a:endParaRPr>
          </a:p>
          <a:p>
            <a:endParaRPr lang="en-US" sz="3000" dirty="0"/>
          </a:p>
        </p:txBody>
      </p:sp>
    </p:spTree>
    <p:extLst>
      <p:ext uri="{BB962C8B-B14F-4D97-AF65-F5344CB8AC3E}">
        <p14:creationId xmlns:p14="http://schemas.microsoft.com/office/powerpoint/2010/main" val="1044029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851D75-D7B8-6DB0-5DAA-C27248785609}"/>
              </a:ext>
            </a:extLst>
          </p:cNvPr>
          <p:cNvSpPr txBox="1"/>
          <p:nvPr/>
        </p:nvSpPr>
        <p:spPr>
          <a:xfrm>
            <a:off x="1960774" y="551289"/>
            <a:ext cx="9078013" cy="5878532"/>
          </a:xfrm>
          <a:prstGeom prst="rect">
            <a:avLst/>
          </a:prstGeom>
          <a:noFill/>
        </p:spPr>
        <p:txBody>
          <a:bodyPr wrap="square" rtlCol="0">
            <a:spAutoFit/>
          </a:bodyPr>
          <a:lstStyle/>
          <a:p>
            <a:pPr marL="342900" marR="0" lvl="0" indent="-342900">
              <a:buFont typeface="Symbol" pitchFamily="2" charset="2"/>
              <a:buChar char=""/>
            </a:pPr>
            <a:r>
              <a:rPr lang="en-US" sz="2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 ones </a:t>
            </a:r>
            <a:r>
              <a:rPr lang="en-US" sz="2800"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who have come out</a:t>
            </a:r>
            <a:r>
              <a:rPr lang="en-US" sz="2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of the great tribulation</a:t>
            </a:r>
            <a:endParaRPr lang="en-US" sz="28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Gr: </a:t>
            </a:r>
            <a:r>
              <a:rPr lang="en-US" sz="2000" dirty="0" err="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erchomai</a:t>
            </a: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is in the “middle voice”, rather than a “passive voice”</a:t>
            </a:r>
            <a:endParaRPr lang="en-US" sz="2000" dirty="0">
              <a:effectLst/>
              <a:latin typeface="Times"/>
              <a:ea typeface="MS Mincho" panose="02020609040205080304" pitchFamily="49" charset="-128"/>
              <a:cs typeface="Times New Roman" panose="02020603050405020304" pitchFamily="18" charset="0"/>
            </a:endParaRPr>
          </a:p>
          <a:p>
            <a:pPr marL="1143000" marR="0" lvl="2" indent="-228600">
              <a:buFont typeface="Wingdings"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indicating a process of coming out </a:t>
            </a:r>
            <a:r>
              <a:rPr lang="en-US" sz="2000" u="sng"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in which they are involved</a:t>
            </a:r>
            <a:endParaRPr lang="en-US" sz="2000" dirty="0">
              <a:effectLst/>
              <a:latin typeface="Times"/>
              <a:ea typeface="MS Mincho" panose="02020609040205080304" pitchFamily="49" charset="-128"/>
              <a:cs typeface="Times New Roman" panose="02020603050405020304" pitchFamily="18" charset="0"/>
            </a:endParaRPr>
          </a:p>
          <a:p>
            <a:pPr marL="1143000" marR="0" lvl="2" indent="-228600">
              <a:buFont typeface="Wingdings"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rather than a sudden</a:t>
            </a:r>
            <a:r>
              <a:rPr lang="en-US" sz="20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“passive” event </a:t>
            </a: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such as the Rapture which is out of their control</a:t>
            </a:r>
            <a:endParaRPr lang="en-US" sz="2000" dirty="0">
              <a:effectLst/>
              <a:latin typeface="Times"/>
              <a:ea typeface="MS Mincho" panose="02020609040205080304" pitchFamily="49" charset="-128"/>
              <a:cs typeface="Times New Roman" panose="02020603050405020304" pitchFamily="18" charset="0"/>
            </a:endParaRPr>
          </a:p>
          <a:p>
            <a:pPr marL="1143000" marR="0" lvl="2" indent="-228600">
              <a:buFont typeface="Wingdings"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Some refer to this verse to place the rapture near the end of the tribulation</a:t>
            </a:r>
            <a:endParaRPr lang="en-US" sz="20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These are martyred saints (plus many more since), whose souls were under the altar in 6:9</a:t>
            </a:r>
            <a:endParaRPr lang="en-US" sz="2000" dirty="0">
              <a:effectLst/>
              <a:latin typeface="Times"/>
              <a:ea typeface="MS Mincho" panose="02020609040205080304" pitchFamily="49" charset="-128"/>
              <a:cs typeface="Times New Roman" panose="02020603050405020304" pitchFamily="18" charset="0"/>
            </a:endParaRPr>
          </a:p>
          <a:p>
            <a:pPr marL="1143000" marR="0" lvl="2" indent="-228600">
              <a:buFont typeface="Wingdings"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They “lived into it, were redeemed during it, and came out over time through death”</a:t>
            </a:r>
          </a:p>
          <a:p>
            <a:pPr marL="1143000" marR="0" lvl="2" indent="-228600">
              <a:buFont typeface="Wingdings" pitchFamily="2" charset="2"/>
              <a:buChar char=""/>
            </a:pPr>
            <a:endParaRPr lang="en-US" sz="2000" dirty="0">
              <a:effectLst/>
              <a:latin typeface="Times"/>
              <a:ea typeface="MS Mincho" panose="02020609040205080304" pitchFamily="49" charset="-128"/>
              <a:cs typeface="Times New Roman" panose="02020603050405020304" pitchFamily="18" charset="0"/>
            </a:endParaRPr>
          </a:p>
          <a:p>
            <a:pPr marL="228600" indent="-228600">
              <a:buFont typeface="Wingdings" pitchFamily="2" charset="2"/>
              <a:buChar char=""/>
            </a:pPr>
            <a:r>
              <a:rPr lang="en-US" sz="2800" dirty="0">
                <a:solidFill>
                  <a:srgbClr val="000000"/>
                </a:solidFill>
                <a:latin typeface="Cambria" panose="02040503050406030204" pitchFamily="18" charset="0"/>
                <a:ea typeface="MS Mincho" panose="02020609040205080304" pitchFamily="49" charset="-128"/>
                <a:cs typeface="Times New Roman" panose="02020603050405020304" pitchFamily="18" charset="0"/>
              </a:rPr>
              <a:t>T</a:t>
            </a:r>
            <a:r>
              <a:rPr lang="en-US" sz="2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he blood of Jesus “cleansing and whitening” property</a:t>
            </a:r>
            <a:endParaRPr lang="en-US" sz="20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latin typeface="Cambria" panose="02040503050406030204" pitchFamily="18" charset="0"/>
                <a:ea typeface="MS Mincho" panose="02020609040205080304" pitchFamily="49" charset="-128"/>
                <a:cs typeface="Times New Roman" panose="02020603050405020304" pitchFamily="18" charset="0"/>
              </a:rPr>
              <a:t>How</a:t>
            </a: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can blood, which is typically red, cleanse robes (think about it)?</a:t>
            </a:r>
            <a:endParaRPr lang="en-US" sz="2000" dirty="0">
              <a:effectLst/>
              <a:latin typeface="Times"/>
              <a:ea typeface="MS Mincho" panose="02020609040205080304" pitchFamily="49" charset="-128"/>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Spread his tabernacle over them </a:t>
            </a:r>
            <a:endParaRPr lang="en-US" sz="2000" dirty="0">
              <a:effectLst/>
              <a:latin typeface="Times"/>
              <a:ea typeface="MS Mincho" panose="02020609040205080304" pitchFamily="49" charset="-128"/>
              <a:cs typeface="Times New Roman" panose="02020603050405020304" pitchFamily="18" charset="0"/>
            </a:endParaRPr>
          </a:p>
          <a:p>
            <a:pPr marL="1143000" marR="0" lvl="2" indent="-228600">
              <a:buFont typeface="Wingdings" pitchFamily="2" charset="2"/>
              <a:buChar char=""/>
            </a:pPr>
            <a:r>
              <a:rPr lang="en-US" sz="20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Loving relief from the torment they have experienced during the Tribulation</a:t>
            </a:r>
            <a:endParaRPr lang="en-US" sz="2000" dirty="0">
              <a:effectLst/>
              <a:latin typeface="Times"/>
              <a:ea typeface="MS Mincho" panose="02020609040205080304" pitchFamily="49" charset="-128"/>
              <a:cs typeface="Times New Roman" panose="02020603050405020304" pitchFamily="18" charset="0"/>
            </a:endParaRPr>
          </a:p>
          <a:p>
            <a:endParaRPr lang="en-US" sz="2000" dirty="0"/>
          </a:p>
        </p:txBody>
      </p:sp>
    </p:spTree>
    <p:extLst>
      <p:ext uri="{BB962C8B-B14F-4D97-AF65-F5344CB8AC3E}">
        <p14:creationId xmlns:p14="http://schemas.microsoft.com/office/powerpoint/2010/main" val="216080726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2011</TotalTime>
  <Words>3246</Words>
  <Application>Microsoft Macintosh PowerPoint</Application>
  <PresentationFormat>Widescreen</PresentationFormat>
  <Paragraphs>213</Paragraphs>
  <Slides>27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Cambria</vt:lpstr>
      <vt:lpstr>Century Gothic</vt:lpstr>
      <vt:lpstr>Courier New</vt:lpstr>
      <vt:lpstr>Symbol</vt:lpstr>
      <vt:lpstr>Times</vt:lpstr>
      <vt:lpstr>Wingdings</vt:lpstr>
      <vt:lpstr>Wingdings 3</vt:lpstr>
      <vt:lpstr>Wisp</vt:lpstr>
      <vt:lpstr>Tribulation: The Seal Judgements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Tribulation: The Seal Judgements</dc:title>
  <dc:creator>Howard Liverance</dc:creator>
  <cp:lastModifiedBy>Howard Liverance</cp:lastModifiedBy>
  <cp:revision>36</cp:revision>
  <dcterms:created xsi:type="dcterms:W3CDTF">2024-02-25T22:51:55Z</dcterms:created>
  <dcterms:modified xsi:type="dcterms:W3CDTF">2024-02-28T03:55:13Z</dcterms:modified>
</cp:coreProperties>
</file>