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5" r:id="rId18"/>
    <p:sldId id="276" r:id="rId19"/>
    <p:sldId id="277" r:id="rId20"/>
    <p:sldId id="278" r:id="rId21"/>
    <p:sldId id="279" r:id="rId22"/>
    <p:sldId id="280" r:id="rId23"/>
    <p:sldId id="281" r:id="rId24"/>
    <p:sldId id="282" r:id="rId25"/>
    <p:sldId id="283" r:id="rId26"/>
    <p:sldId id="284" r:id="rId27"/>
    <p:sldId id="285"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p:cViewPr varScale="1">
        <p:scale>
          <a:sx n="104" d="100"/>
          <a:sy n="104" d="100"/>
        </p:scale>
        <p:origin x="232"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3/13/24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3/13/24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3/13/24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3/13/24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3/13/24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3/13/24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3/13/24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3/13/24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3/13/24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3/13/24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3/13/24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www.biblegateway.com/passage/?search=rev+16&amp;version=NASB1995#fen-NASB1995-30958d"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8D256-D769-0EB1-7FC4-28CCF4D09E64}"/>
              </a:ext>
            </a:extLst>
          </p:cNvPr>
          <p:cNvSpPr>
            <a:spLocks noGrp="1"/>
          </p:cNvSpPr>
          <p:nvPr>
            <p:ph type="ctrTitle"/>
          </p:nvPr>
        </p:nvSpPr>
        <p:spPr/>
        <p:txBody>
          <a:bodyPr/>
          <a:lstStyle/>
          <a:p>
            <a:r>
              <a:rPr lang="en-US" sz="4400" dirty="0"/>
              <a:t>Tribulation: Beasts, Bowl Judgements and Babylon Revealed (Rev 12-18)</a:t>
            </a:r>
          </a:p>
        </p:txBody>
      </p:sp>
      <p:sp>
        <p:nvSpPr>
          <p:cNvPr id="3" name="Subtitle 2">
            <a:extLst>
              <a:ext uri="{FF2B5EF4-FFF2-40B4-BE49-F238E27FC236}">
                <a16:creationId xmlns:a16="http://schemas.microsoft.com/office/drawing/2014/main" id="{C856B6DB-3CEE-A290-D70D-9839C090A082}"/>
              </a:ext>
            </a:extLst>
          </p:cNvPr>
          <p:cNvSpPr>
            <a:spLocks noGrp="1"/>
          </p:cNvSpPr>
          <p:nvPr>
            <p:ph type="subTitle" idx="1"/>
          </p:nvPr>
        </p:nvSpPr>
        <p:spPr/>
        <p:txBody>
          <a:bodyPr/>
          <a:lstStyle/>
          <a:p>
            <a:r>
              <a:rPr lang="en-US" dirty="0"/>
              <a:t>The last Judgements revealed</a:t>
            </a:r>
          </a:p>
        </p:txBody>
      </p:sp>
    </p:spTree>
    <p:extLst>
      <p:ext uri="{BB962C8B-B14F-4D97-AF65-F5344CB8AC3E}">
        <p14:creationId xmlns:p14="http://schemas.microsoft.com/office/powerpoint/2010/main" val="1361677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457200" y="487017"/>
            <a:ext cx="11380304" cy="6124754"/>
          </a:xfrm>
          <a:prstGeom prst="rect">
            <a:avLst/>
          </a:prstGeom>
          <a:noFill/>
        </p:spPr>
        <p:txBody>
          <a:bodyPr wrap="square" rtlCol="0">
            <a:spAutoFit/>
          </a:bodyPr>
          <a:lstStyle/>
          <a:p>
            <a:pPr marL="0" marR="0"/>
            <a:r>
              <a:rPr lang="en-US" sz="2800" b="1" u="sng" dirty="0">
                <a:effectLst/>
                <a:latin typeface="Cambria" panose="02040503050406030204" pitchFamily="18" charset="0"/>
                <a:ea typeface="Times New Roman" panose="02020603050405020304" pitchFamily="18" charset="0"/>
                <a:cs typeface="Times New Roman" panose="02020603050405020304" pitchFamily="18" charset="0"/>
              </a:rPr>
              <a:t>Introduction</a:t>
            </a:r>
          </a:p>
          <a:p>
            <a:pPr marL="0" marR="0"/>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u="sng" dirty="0">
                <a:effectLst/>
                <a:latin typeface="Cambria" panose="02040503050406030204" pitchFamily="18" charset="0"/>
                <a:ea typeface="Times New Roman" panose="02020603050405020304" pitchFamily="18" charset="0"/>
                <a:cs typeface="Times New Roman" panose="02020603050405020304" pitchFamily="18" charset="0"/>
              </a:rPr>
              <a:t>Symbolism in the Bible</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Throughout the bible often uses colorful, symbolism to “paint pictures”</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To do this it uses </a:t>
            </a:r>
            <a:r>
              <a:rPr lang="en-US" sz="2800" u="sng" dirty="0">
                <a:effectLst/>
                <a:latin typeface="Cambria" panose="02040503050406030204" pitchFamily="18" charset="0"/>
                <a:ea typeface="Times New Roman" panose="02020603050405020304" pitchFamily="18" charset="0"/>
                <a:cs typeface="Times New Roman" panose="02020603050405020304" pitchFamily="18" charset="0"/>
              </a:rPr>
              <a:t>numbers</a:t>
            </a: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800" u="sng" dirty="0">
                <a:effectLst/>
                <a:latin typeface="Cambria" panose="02040503050406030204" pitchFamily="18" charset="0"/>
                <a:ea typeface="Times New Roman" panose="02020603050405020304" pitchFamily="18" charset="0"/>
                <a:cs typeface="Times New Roman" panose="02020603050405020304" pitchFamily="18" charset="0"/>
              </a:rPr>
              <a:t>parables</a:t>
            </a: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800" u="sng" dirty="0">
                <a:effectLst/>
                <a:latin typeface="Cambria" panose="02040503050406030204" pitchFamily="18" charset="0"/>
                <a:ea typeface="Times New Roman" panose="02020603050405020304" pitchFamily="18" charset="0"/>
                <a:cs typeface="Times New Roman" panose="02020603050405020304" pitchFamily="18" charset="0"/>
              </a:rPr>
              <a:t>similes</a:t>
            </a: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 and </a:t>
            </a:r>
            <a:r>
              <a:rPr lang="en-US" sz="2800" u="sng" dirty="0">
                <a:effectLst/>
                <a:latin typeface="Cambria" panose="02040503050406030204" pitchFamily="18" charset="0"/>
                <a:ea typeface="Times New Roman" panose="02020603050405020304" pitchFamily="18" charset="0"/>
                <a:cs typeface="Times New Roman" panose="02020603050405020304" pitchFamily="18" charset="0"/>
              </a:rPr>
              <a:t>metaphors</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b="1" dirty="0">
                <a:effectLst/>
                <a:latin typeface="Cambria" panose="02040503050406030204" pitchFamily="18" charset="0"/>
                <a:ea typeface="Times New Roman" panose="02020603050405020304" pitchFamily="18" charset="0"/>
                <a:cs typeface="Times New Roman" panose="02020603050405020304" pitchFamily="18" charset="0"/>
              </a:rPr>
              <a:t>A number</a:t>
            </a: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 may have symbolic meaning apart from the actual number itself</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b="1" dirty="0">
                <a:effectLst/>
                <a:latin typeface="Cambria" panose="02040503050406030204" pitchFamily="18" charset="0"/>
                <a:ea typeface="Times New Roman" panose="02020603050405020304" pitchFamily="18" charset="0"/>
                <a:cs typeface="Times New Roman" panose="02020603050405020304" pitchFamily="18" charset="0"/>
              </a:rPr>
              <a:t>A parable</a:t>
            </a: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 is a story that paints a picture either to </a:t>
            </a:r>
            <a:r>
              <a:rPr lang="en-US" sz="2800" i="1" dirty="0">
                <a:effectLst/>
                <a:latin typeface="Cambria" panose="02040503050406030204" pitchFamily="18" charset="0"/>
                <a:ea typeface="Times New Roman" panose="02020603050405020304" pitchFamily="18" charset="0"/>
                <a:cs typeface="Times New Roman" panose="02020603050405020304" pitchFamily="18" charset="0"/>
              </a:rPr>
              <a:t>obscure</a:t>
            </a: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 or </a:t>
            </a:r>
            <a:r>
              <a:rPr lang="en-US" sz="2800" i="1" dirty="0">
                <a:effectLst/>
                <a:latin typeface="Cambria" panose="02040503050406030204" pitchFamily="18" charset="0"/>
                <a:ea typeface="Times New Roman" panose="02020603050405020304" pitchFamily="18" charset="0"/>
                <a:cs typeface="Times New Roman" panose="02020603050405020304" pitchFamily="18" charset="0"/>
              </a:rPr>
              <a:t>convict, or both!</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b="1" dirty="0">
                <a:effectLst/>
                <a:latin typeface="Cambria" panose="02040503050406030204" pitchFamily="18" charset="0"/>
                <a:ea typeface="Times New Roman" panose="02020603050405020304" pitchFamily="18" charset="0"/>
                <a:cs typeface="Times New Roman" panose="02020603050405020304" pitchFamily="18" charset="0"/>
              </a:rPr>
              <a:t>A simile</a:t>
            </a: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 is a comparison using: What?</a:t>
            </a:r>
          </a:p>
          <a:p>
            <a:pPr marL="742950" marR="0" lvl="1" indent="-285750">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These are relatively easy to understand</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QUESTION: What’s a </a:t>
            </a:r>
            <a:r>
              <a:rPr lang="en-US" sz="2800" b="1" dirty="0">
                <a:effectLst/>
                <a:latin typeface="Cambria" panose="02040503050406030204" pitchFamily="18" charset="0"/>
                <a:ea typeface="Times New Roman" panose="02020603050405020304" pitchFamily="18" charset="0"/>
                <a:cs typeface="Times New Roman" panose="02020603050405020304" pitchFamily="18" charset="0"/>
              </a:rPr>
              <a:t>metaphor</a:t>
            </a: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a:t>
            </a:r>
            <a:endParaRPr lang="en-US" sz="2800" dirty="0">
              <a:effectLst/>
              <a:latin typeface="Times"/>
              <a:ea typeface="Times New Roman" panose="02020603050405020304" pitchFamily="18" charset="0"/>
              <a:cs typeface="Times New Roman" panose="02020603050405020304" pitchFamily="18" charset="0"/>
            </a:endParaRPr>
          </a:p>
          <a:p>
            <a:endParaRPr lang="en-US" sz="2800" dirty="0"/>
          </a:p>
        </p:txBody>
      </p:sp>
    </p:spTree>
    <p:extLst>
      <p:ext uri="{BB962C8B-B14F-4D97-AF65-F5344CB8AC3E}">
        <p14:creationId xmlns:p14="http://schemas.microsoft.com/office/powerpoint/2010/main" val="3350148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457200" y="487017"/>
            <a:ext cx="11380304" cy="6124754"/>
          </a:xfrm>
          <a:prstGeom prst="rect">
            <a:avLst/>
          </a:prstGeom>
          <a:noFill/>
        </p:spPr>
        <p:txBody>
          <a:bodyPr wrap="square" rtlCol="0">
            <a:spAutoFit/>
          </a:bodyPr>
          <a:lstStyle/>
          <a:p>
            <a:pPr marL="457200" indent="-457200">
              <a:buFont typeface="Arial" panose="020B0604020202020204" pitchFamily="34" charset="0"/>
              <a:buChar char="•"/>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Which is more powerful, a simile or a metaphor?</a:t>
            </a:r>
            <a:endParaRPr lang="en-US" sz="2800" dirty="0">
              <a:latin typeface="Times"/>
              <a:ea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Which is harder to understand? Why?</a:t>
            </a:r>
            <a:endParaRPr lang="en-US" sz="28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77"/>
              <a:buChar char=""/>
            </a:pPr>
            <a:r>
              <a:rPr lang="en-US" sz="2800" u="sng" dirty="0">
                <a:effectLst/>
                <a:latin typeface="Cambria" panose="02040503050406030204" pitchFamily="18" charset="0"/>
                <a:ea typeface="Times New Roman" panose="02020603050405020304" pitchFamily="18" charset="0"/>
                <a:cs typeface="Times New Roman" panose="02020603050405020304" pitchFamily="18" charset="0"/>
              </a:rPr>
              <a:t>Class exercise</a:t>
            </a: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 Find the similes and metaphors!</a:t>
            </a:r>
            <a:endParaRPr lang="en-US" sz="2800" dirty="0">
              <a:effectLst/>
              <a:latin typeface="Times"/>
              <a:ea typeface="Times New Roman" panose="02020603050405020304" pitchFamily="18" charset="0"/>
              <a:cs typeface="Times New Roman" panose="02020603050405020304" pitchFamily="18" charset="0"/>
            </a:endParaRPr>
          </a:p>
          <a:p>
            <a:pPr marL="1600200" marR="0" lvl="3" indent="-228600">
              <a:buFont typeface="Symbol" pitchFamily="2" charset="2"/>
              <a:buChar char=""/>
            </a:pPr>
            <a:r>
              <a:rPr lang="en-US" sz="2800" i="1" dirty="0">
                <a:effectLst/>
                <a:latin typeface="Cambria" panose="02040503050406030204" pitchFamily="18" charset="0"/>
                <a:ea typeface="Times New Roman" panose="02020603050405020304" pitchFamily="18" charset="0"/>
                <a:cs typeface="Times New Roman" panose="02020603050405020304" pitchFamily="18" charset="0"/>
              </a:rPr>
              <a:t>Rev 1:12, Then I turned to see the voice that was speaking with me. And after turning I saw seven golden lampstands; 13 and in the middle of the lampstands I saw one like a son of man, clothed in a robe reaching to the feet, and wrapped around the chest with a golden sash. 14 His head and His hair were white like white wool, like snow; and His eyes were like a flame of fire. 15 His feet were like burnished bronze when it has been heated to a glow in a furnace, and His voice was like the sound of many waters. 16 In His right hand He held seven stars, and out of His mouth came a sharp two-edged sword; and His face was like the sun shining in its strength.</a:t>
            </a:r>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5390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457200" y="487017"/>
            <a:ext cx="11380304" cy="6124754"/>
          </a:xfrm>
          <a:prstGeom prst="rect">
            <a:avLst/>
          </a:prstGeom>
          <a:noFill/>
        </p:spPr>
        <p:txBody>
          <a:bodyPr wrap="square" rtlCol="0">
            <a:spAutoFit/>
          </a:bodyPr>
          <a:lstStyle/>
          <a:p>
            <a:pPr marL="342900" indent="-342900">
              <a:buFont typeface="Arial" panose="020B0604020202020204" pitchFamily="34" charset="0"/>
              <a:buChar char="•"/>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QUESTION: </a:t>
            </a:r>
            <a:r>
              <a:rPr lang="en-US" sz="2800" u="sng" dirty="0">
                <a:effectLst/>
                <a:latin typeface="Cambria" panose="02040503050406030204" pitchFamily="18" charset="0"/>
                <a:ea typeface="Times New Roman" panose="02020603050405020304" pitchFamily="18" charset="0"/>
                <a:cs typeface="Times New Roman" panose="02020603050405020304" pitchFamily="18" charset="0"/>
              </a:rPr>
              <a:t>So how are we supposed to know if the language is literal or symbolic?</a:t>
            </a:r>
            <a:endParaRPr lang="en-US" sz="2800" dirty="0">
              <a:effectLst/>
              <a:latin typeface="Times"/>
              <a:ea typeface="Times New Roman" panose="02020603050405020304" pitchFamily="18" charset="0"/>
              <a:cs typeface="Times New Roman" panose="02020603050405020304" pitchFamily="18" charset="0"/>
            </a:endParaRPr>
          </a:p>
          <a:p>
            <a:pPr marL="1257300" lvl="2" indent="-342900">
              <a:buFont typeface="Arial" panose="020B0604020202020204" pitchFamily="34" charset="0"/>
              <a:buChar char="•"/>
            </a:pPr>
            <a:r>
              <a:rPr lang="en-US" sz="2800" i="1" dirty="0">
                <a:effectLst/>
                <a:latin typeface="Cambria" panose="02040503050406030204" pitchFamily="18" charset="0"/>
                <a:ea typeface="Times New Roman" panose="02020603050405020304" pitchFamily="18" charset="0"/>
                <a:cs typeface="Times New Roman" panose="02020603050405020304" pitchFamily="18" charset="0"/>
              </a:rPr>
              <a:t>A literal interpretation of the Bible allows for figurative language. Here’s a simple rule: if the literal meaning of a passage leads to obvious absurdity, but a figurative meaning yields clarity, then the passage is probably using symbols. – </a:t>
            </a:r>
            <a:r>
              <a:rPr lang="en-US" sz="2800" i="1" dirty="0" err="1">
                <a:effectLst/>
                <a:latin typeface="Cambria" panose="02040503050406030204" pitchFamily="18" charset="0"/>
                <a:ea typeface="Times New Roman" panose="02020603050405020304" pitchFamily="18" charset="0"/>
                <a:cs typeface="Times New Roman" panose="02020603050405020304" pitchFamily="18" charset="0"/>
              </a:rPr>
              <a:t>gotquestions.org</a:t>
            </a:r>
            <a:endParaRPr lang="en-US" sz="2800" dirty="0">
              <a:effectLst/>
              <a:latin typeface="Times"/>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QUESTION: Why does Jesus make some things hard to understand on purpose?</a:t>
            </a:r>
            <a:endParaRPr lang="en-US" sz="2800" dirty="0">
              <a:effectLst/>
              <a:latin typeface="Times"/>
              <a:ea typeface="Times New Roman" panose="02020603050405020304" pitchFamily="18" charset="0"/>
              <a:cs typeface="Times New Roman" panose="02020603050405020304" pitchFamily="18" charset="0"/>
            </a:endParaRPr>
          </a:p>
          <a:p>
            <a:pPr marL="1257300" lvl="2" indent="-342900">
              <a:buFont typeface="Arial" panose="020B0604020202020204" pitchFamily="34" charset="0"/>
              <a:buChar char="•"/>
            </a:pPr>
            <a:r>
              <a:rPr lang="en-US" sz="2800" i="1" dirty="0">
                <a:effectLst/>
                <a:latin typeface="Cambria" panose="02040503050406030204" pitchFamily="18" charset="0"/>
                <a:ea typeface="Times New Roman" panose="02020603050405020304" pitchFamily="18" charset="0"/>
                <a:cs typeface="Times New Roman" panose="02020603050405020304" pitchFamily="18" charset="0"/>
              </a:rPr>
              <a:t>Mat 13:10-11</a:t>
            </a:r>
          </a:p>
          <a:p>
            <a:pPr marL="1257300" lvl="2" indent="-342900">
              <a:buFont typeface="Arial" panose="020B0604020202020204" pitchFamily="34" charset="0"/>
              <a:buChar char="•"/>
            </a:pPr>
            <a:r>
              <a:rPr lang="en-US" sz="2800" i="1" dirty="0">
                <a:effectLst/>
                <a:latin typeface="Cambria" panose="02040503050406030204" pitchFamily="18" charset="0"/>
                <a:ea typeface="Times New Roman" panose="02020603050405020304" pitchFamily="18" charset="0"/>
                <a:cs typeface="Times New Roman" panose="02020603050405020304" pitchFamily="18" charset="0"/>
              </a:rPr>
              <a:t>1 Cor 2:10-14 (NLT)</a:t>
            </a:r>
            <a:endParaRPr lang="en-US" sz="2800" dirty="0">
              <a:effectLst/>
              <a:latin typeface="Times"/>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Ever wonder why so many struggle with Revelation? It’s not intended for unbelievers!</a:t>
            </a:r>
            <a:endParaRPr lang="en-US" sz="2800" i="1" dirty="0">
              <a:effectLst/>
              <a:latin typeface="Cambria" panose="02040503050406030204" pitchFamily="18" charset="0"/>
              <a:ea typeface="Times New Roman" panose="02020603050405020304" pitchFamily="18" charset="0"/>
              <a:cs typeface="Times New Roman" panose="02020603050405020304" pitchFamily="18" charset="0"/>
            </a:endParaRPr>
          </a:p>
          <a:p>
            <a:pPr marL="1257300" lvl="2" indent="-342900">
              <a:buFont typeface="Arial" panose="020B0604020202020204" pitchFamily="34" charset="0"/>
              <a:buChar char="•"/>
            </a:pPr>
            <a:r>
              <a:rPr lang="en-US" sz="2800" i="1" dirty="0">
                <a:effectLst/>
                <a:latin typeface="Cambria" panose="02040503050406030204" pitchFamily="18" charset="0"/>
                <a:ea typeface="Times New Roman" panose="02020603050405020304" pitchFamily="18" charset="0"/>
                <a:cs typeface="Times New Roman" panose="02020603050405020304" pitchFamily="18" charset="0"/>
              </a:rPr>
              <a:t>Rev 1:1 (NLT), This is a revelation from Jesus Christ, which God gave him </a:t>
            </a:r>
            <a:r>
              <a:rPr lang="en-US" sz="2800" i="1" u="sng" dirty="0">
                <a:effectLst/>
                <a:latin typeface="Cambria" panose="02040503050406030204" pitchFamily="18" charset="0"/>
                <a:ea typeface="Times New Roman" panose="02020603050405020304" pitchFamily="18" charset="0"/>
                <a:cs typeface="Times New Roman" panose="02020603050405020304" pitchFamily="18" charset="0"/>
              </a:rPr>
              <a:t>to show his servants</a:t>
            </a:r>
            <a:r>
              <a:rPr lang="en-US" sz="2800" i="1" dirty="0">
                <a:effectLst/>
                <a:latin typeface="Cambria" panose="02040503050406030204" pitchFamily="18" charset="0"/>
                <a:ea typeface="Times New Roman" panose="02020603050405020304" pitchFamily="18" charset="0"/>
                <a:cs typeface="Times New Roman" panose="02020603050405020304" pitchFamily="18" charset="0"/>
              </a:rPr>
              <a:t> the events that must soon take place.</a:t>
            </a:r>
            <a:r>
              <a:rPr lang="en-US" sz="2800" dirty="0">
                <a:effectLst/>
              </a:rPr>
              <a:t> </a:t>
            </a:r>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7736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494270" y="302359"/>
            <a:ext cx="11380304" cy="6124754"/>
          </a:xfrm>
          <a:prstGeom prst="rect">
            <a:avLst/>
          </a:prstGeom>
          <a:noFill/>
        </p:spPr>
        <p:txBody>
          <a:bodyPr wrap="square" rtlCol="0">
            <a:spAutoFit/>
          </a:bodyPr>
          <a:lstStyle/>
          <a:p>
            <a:pPr marL="0" marR="0"/>
            <a:r>
              <a:rPr lang="en-US" sz="2800" b="1" i="1" dirty="0">
                <a:effectLst/>
                <a:latin typeface="Cambria" panose="02040503050406030204" pitchFamily="18" charset="0"/>
                <a:ea typeface="Times New Roman" panose="02020603050405020304" pitchFamily="18" charset="0"/>
                <a:cs typeface="Segoe UI" panose="020B0502040204020203" pitchFamily="34" charset="0"/>
              </a:rPr>
              <a:t>Rev 12:1-2, </a:t>
            </a:r>
            <a:r>
              <a:rPr lang="en-US" sz="2800" b="1" i="1" u="sng" dirty="0">
                <a:effectLst/>
                <a:latin typeface="Cambria" panose="02040503050406030204" pitchFamily="18" charset="0"/>
                <a:ea typeface="Times New Roman" panose="02020603050405020304" pitchFamily="18" charset="0"/>
                <a:cs typeface="Segoe UI" panose="020B0502040204020203" pitchFamily="34" charset="0"/>
              </a:rPr>
              <a:t>A great sign appeared in heaven</a:t>
            </a:r>
            <a:r>
              <a:rPr lang="en-US" sz="2800" b="1" i="1" dirty="0">
                <a:effectLst/>
                <a:latin typeface="Cambria" panose="02040503050406030204" pitchFamily="18" charset="0"/>
                <a:ea typeface="Times New Roman" panose="02020603050405020304" pitchFamily="18" charset="0"/>
                <a:cs typeface="Segoe UI" panose="020B0502040204020203" pitchFamily="34" charset="0"/>
              </a:rPr>
              <a:t>: a woman clothed with the sun, and the moon under her feet, and on her head a crown of twelve stars; 2 and she was with child; and she cried out, being in labor and in pain to give birth.</a:t>
            </a:r>
          </a:p>
          <a:p>
            <a:pPr marL="0" marR="0"/>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i="1" u="sng" dirty="0">
                <a:effectLst/>
                <a:latin typeface="Cambria" panose="02040503050406030204" pitchFamily="18" charset="0"/>
                <a:ea typeface="Times New Roman" panose="02020603050405020304" pitchFamily="18" charset="0"/>
                <a:cs typeface="Segoe UI" panose="020B0502040204020203" pitchFamily="34" charset="0"/>
              </a:rPr>
              <a:t>A great sign appeared in heaven</a:t>
            </a:r>
          </a:p>
          <a:p>
            <a:pPr marL="342900" marR="0" lvl="0" indent="-342900">
              <a:buFont typeface="Symbol" pitchFamily="2" charset="2"/>
              <a:buChar char=""/>
            </a:pPr>
            <a:endParaRPr lang="en-US" sz="2800" i="1" u="sng" dirty="0">
              <a:effectLst/>
              <a:latin typeface="Cambria" panose="02040503050406030204" pitchFamily="18" charset="0"/>
              <a:ea typeface="Times New Roman" panose="02020603050405020304" pitchFamily="18" charset="0"/>
              <a:cs typeface="Segoe UI" panose="020B0502040204020203" pitchFamily="34" charset="0"/>
            </a:endParaRPr>
          </a:p>
          <a:p>
            <a:pPr marL="342900" marR="0" lvl="0" indent="-342900">
              <a:buFont typeface="Symbol" pitchFamily="2" charset="2"/>
              <a:buChar char=""/>
            </a:pPr>
            <a:r>
              <a:rPr lang="en-US" sz="2800" dirty="0">
                <a:effectLst/>
                <a:latin typeface="Cambria" panose="02040503050406030204" pitchFamily="18" charset="0"/>
                <a:ea typeface="Times New Roman" panose="02020603050405020304" pitchFamily="18" charset="0"/>
                <a:cs typeface="Segoe UI" panose="020B0502040204020203" pitchFamily="34" charset="0"/>
              </a:rPr>
              <a:t>The four symbolic women of Revelation</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Segoe UI" panose="020B0502040204020203" pitchFamily="34" charset="0"/>
              </a:rPr>
              <a:t>Jezebel (2:20), worldliness in the church (an actual woman, but also a spirit)</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Segoe UI" panose="020B0502040204020203" pitchFamily="34" charset="0"/>
              </a:rPr>
              <a:t>Woman clothed with the sun (12:1), clothed with splendor, dignity, honor.</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Segoe UI" panose="020B0502040204020203" pitchFamily="34" charset="0"/>
              </a:rPr>
              <a:t>Woman clothed in scarlet (17:3-6), a harlot.</a:t>
            </a:r>
            <a:endParaRPr lang="en-US" sz="2800" dirty="0">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Segoe UI" panose="020B0502040204020203" pitchFamily="34" charset="0"/>
              </a:rPr>
              <a:t>The Bride of the Lamb (19:7)</a:t>
            </a:r>
            <a:r>
              <a:rPr lang="en-US" sz="2800" dirty="0">
                <a:effectLst/>
              </a:rPr>
              <a:t> </a:t>
            </a:r>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3851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494270" y="302359"/>
            <a:ext cx="11380304" cy="6555641"/>
          </a:xfrm>
          <a:prstGeom prst="rect">
            <a:avLst/>
          </a:prstGeom>
          <a:noFill/>
        </p:spPr>
        <p:txBody>
          <a:bodyPr wrap="square" rtlCol="0">
            <a:spAutoFit/>
          </a:bodyPr>
          <a:lstStyle/>
          <a:p>
            <a:pPr marL="0" marR="0"/>
            <a:r>
              <a:rPr lang="en-US" sz="2800" b="1" i="1" dirty="0">
                <a:effectLst/>
                <a:latin typeface="Cambria" panose="02040503050406030204" pitchFamily="18" charset="0"/>
                <a:ea typeface="Times New Roman" panose="02020603050405020304" pitchFamily="18" charset="0"/>
                <a:cs typeface="Segoe UI" panose="020B0502040204020203" pitchFamily="34" charset="0"/>
              </a:rPr>
              <a:t>Rev 12:3-4, Then another sign appeared in heaven: and behold, a great red dragon having seven heads and ten horns, and on his heads were seven diadems. 4 And his tail swept away a third of the stars of heaven and threw them to the earth. And the dragon stood before the woman who was about to give birth, so that when she gave birth he might devour her child</a:t>
            </a:r>
            <a:r>
              <a:rPr lang="en-US" sz="2800" b="1" dirty="0">
                <a:effectLst/>
                <a:latin typeface="Cambria" panose="02040503050406030204" pitchFamily="18" charset="0"/>
                <a:ea typeface="Times New Roman" panose="02020603050405020304" pitchFamily="18" charset="0"/>
                <a:cs typeface="Segoe UI" panose="020B0502040204020203" pitchFamily="34" charset="0"/>
              </a:rPr>
              <a:t>.</a:t>
            </a:r>
          </a:p>
          <a:p>
            <a:pPr marL="0" marR="0"/>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dirty="0">
                <a:effectLst/>
                <a:latin typeface="Cambria" panose="02040503050406030204" pitchFamily="18" charset="0"/>
                <a:ea typeface="Times New Roman" panose="02020603050405020304" pitchFamily="18" charset="0"/>
                <a:cs typeface="Segoe UI" panose="020B0502040204020203" pitchFamily="34" charset="0"/>
              </a:rPr>
              <a:t>A dragon is described as being Satan, see 12:9, 20:2</a:t>
            </a:r>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dirty="0">
                <a:effectLst/>
                <a:latin typeface="Cambria" panose="02040503050406030204" pitchFamily="18" charset="0"/>
                <a:ea typeface="Times New Roman" panose="02020603050405020304" pitchFamily="18" charset="0"/>
                <a:cs typeface="Segoe UI" panose="020B0502040204020203" pitchFamily="34" charset="0"/>
              </a:rPr>
              <a:t>7 Heads, 10 horns, 10 diadems</a:t>
            </a:r>
            <a:endParaRPr lang="en-US" sz="28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Segoe UI" panose="020B0502040204020203" pitchFamily="34" charset="0"/>
              </a:rPr>
              <a:t>Heads command the body, so are typically representative of successive earthy </a:t>
            </a:r>
            <a:r>
              <a:rPr lang="en-US" sz="2800" u="sng" dirty="0">
                <a:effectLst/>
                <a:latin typeface="Cambria" panose="02040503050406030204" pitchFamily="18" charset="0"/>
                <a:ea typeface="Times New Roman" panose="02020603050405020304" pitchFamily="18" charset="0"/>
                <a:cs typeface="Segoe UI" panose="020B0502040204020203" pitchFamily="34" charset="0"/>
              </a:rPr>
              <a:t>kingdoms</a:t>
            </a:r>
            <a:endParaRPr lang="en-US" sz="2800" u="sng"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Segoe UI" panose="020B0502040204020203" pitchFamily="34" charset="0"/>
              </a:rPr>
              <a:t>Horns, diadems, are </a:t>
            </a:r>
            <a:r>
              <a:rPr lang="en-US" sz="2800" u="sng" dirty="0">
                <a:effectLst/>
                <a:latin typeface="Cambria" panose="02040503050406030204" pitchFamily="18" charset="0"/>
                <a:ea typeface="Times New Roman" panose="02020603050405020304" pitchFamily="18" charset="0"/>
                <a:cs typeface="Segoe UI" panose="020B0502040204020203" pitchFamily="34" charset="0"/>
              </a:rPr>
              <a:t>kings</a:t>
            </a:r>
            <a:r>
              <a:rPr lang="en-US" sz="2800" dirty="0">
                <a:effectLst/>
                <a:latin typeface="Cambria" panose="02040503050406030204" pitchFamily="18" charset="0"/>
                <a:ea typeface="Times New Roman" panose="02020603050405020304" pitchFamily="18" charset="0"/>
                <a:cs typeface="Segoe UI" panose="020B0502040204020203" pitchFamily="34" charset="0"/>
              </a:rPr>
              <a:t> who have power given to them as explained in 17:12, Dan 7</a:t>
            </a:r>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dirty="0">
                <a:effectLst/>
                <a:latin typeface="Cambria" panose="02040503050406030204" pitchFamily="18" charset="0"/>
                <a:ea typeface="Times New Roman" panose="02020603050405020304" pitchFamily="18" charset="0"/>
                <a:cs typeface="Segoe UI" panose="020B0502040204020203" pitchFamily="34" charset="0"/>
              </a:rPr>
              <a:t>1/3 of the “stars”, how many might that have been? </a:t>
            </a:r>
            <a:endParaRPr lang="en-US" sz="2800" dirty="0">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dirty="0">
                <a:effectLst/>
                <a:latin typeface="Cambria" panose="02040503050406030204" pitchFamily="18" charset="0"/>
                <a:ea typeface="Times New Roman" panose="02020603050405020304" pitchFamily="18" charset="0"/>
                <a:cs typeface="Segoe UI" panose="020B0502040204020203" pitchFamily="34" charset="0"/>
              </a:rPr>
              <a:t>Devour the child? Who is this child?</a:t>
            </a:r>
            <a:r>
              <a:rPr lang="en-US" sz="2800" dirty="0">
                <a:effectLst/>
              </a:rPr>
              <a:t> </a:t>
            </a:r>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2285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494270" y="302359"/>
            <a:ext cx="11380304" cy="6801862"/>
          </a:xfrm>
          <a:prstGeom prst="rect">
            <a:avLst/>
          </a:prstGeom>
          <a:noFill/>
        </p:spPr>
        <p:txBody>
          <a:bodyPr wrap="square" rtlCol="0">
            <a:spAutoFit/>
          </a:bodyPr>
          <a:lstStyle/>
          <a:p>
            <a:pPr marL="0" marR="0"/>
            <a:r>
              <a:rPr lang="en-US" sz="2800" b="1" dirty="0">
                <a:effectLst/>
                <a:latin typeface="Cambria" panose="02040503050406030204" pitchFamily="18" charset="0"/>
                <a:ea typeface="Times New Roman" panose="02020603050405020304" pitchFamily="18" charset="0"/>
                <a:cs typeface="Segoe UI" panose="020B0502040204020203" pitchFamily="34" charset="0"/>
              </a:rPr>
              <a:t>Rev 12:5-6, 5 And she gave birth to a son, a male child, who is to rule all the nations with a rod of iron; and her child was caught up to God and to His throne. 6 Then the woman fled into the wilderness where she had a place prepared by God, so that there she would be nourished for one thousand two hundred and sixty days.</a:t>
            </a:r>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Israel flees to the mountains when the abomination appears, Mat 24:15-21 </a:t>
            </a:r>
          </a:p>
          <a:p>
            <a:pPr marL="342900" marR="0" lvl="0" indent="-342900">
              <a:buFont typeface="Symbol" pitchFamily="2" charset="2"/>
              <a:buChar char=""/>
            </a:pPr>
            <a:endParaRPr lang="en-US" sz="2400" dirty="0">
              <a:effectLst/>
              <a:latin typeface="Times"/>
              <a:ea typeface="Times New Roman" panose="02020603050405020304" pitchFamily="18" charset="0"/>
              <a:cs typeface="Times New Roman" panose="02020603050405020304" pitchFamily="18" charset="0"/>
            </a:endParaRPr>
          </a:p>
          <a:p>
            <a:pPr marL="0" marR="0"/>
            <a:r>
              <a:rPr lang="en-US" sz="2800" b="1" i="1" dirty="0">
                <a:effectLst/>
                <a:latin typeface="Cambria" panose="02040503050406030204" pitchFamily="18" charset="0"/>
                <a:ea typeface="Times New Roman" panose="02020603050405020304" pitchFamily="18" charset="0"/>
                <a:cs typeface="Segoe UI" panose="020B0502040204020203" pitchFamily="34" charset="0"/>
              </a:rPr>
              <a:t>Rev 12:7-9, And there was war in heaven, Michael and his angels waging war with the dragon. The dragon and his angels waged war, 8 and they were not strong enough, and there was no longer a place found for them in heaven. 9 And the great dragon was thrown down, the serpent of old who is called the devil and Satan, who deceives the whole world; he was thrown down to the earth, and his angels were thrown down with him.</a:t>
            </a:r>
            <a:endParaRPr lang="en-US" sz="28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QUESTION: How many “good” angels are there vs “bad” angels? Is it a fair fight?</a:t>
            </a:r>
            <a:endParaRPr lang="en-US" sz="2400" dirty="0">
              <a:effectLst/>
              <a:latin typeface="Times"/>
              <a:ea typeface="Times New Roman" panose="02020603050405020304" pitchFamily="18" charset="0"/>
              <a:cs typeface="Times New Roman" panose="02020603050405020304" pitchFamily="18" charset="0"/>
            </a:endParaRPr>
          </a:p>
          <a:p>
            <a:pPr marL="0" marR="0"/>
            <a:endParaRPr lang="en-US" sz="28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5278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494270" y="302359"/>
            <a:ext cx="11380304" cy="4524315"/>
          </a:xfrm>
          <a:prstGeom prst="rect">
            <a:avLst/>
          </a:prstGeom>
          <a:noFill/>
        </p:spPr>
        <p:txBody>
          <a:bodyPr wrap="square" rtlCol="0">
            <a:spAutoFit/>
          </a:bodyPr>
          <a:lstStyle/>
          <a:p>
            <a:pPr marL="0" marR="0"/>
            <a:r>
              <a:rPr lang="en-US" sz="3200" b="1" u="sng" dirty="0">
                <a:effectLst/>
                <a:latin typeface="Cambria" panose="02040503050406030204" pitchFamily="18" charset="0"/>
                <a:ea typeface="Times New Roman" panose="02020603050405020304" pitchFamily="18" charset="0"/>
                <a:cs typeface="Segoe UI" panose="020B0502040204020203" pitchFamily="34" charset="0"/>
              </a:rPr>
              <a:t>Next events</a:t>
            </a:r>
          </a:p>
          <a:p>
            <a:pPr marL="0" marR="0"/>
            <a:endParaRPr lang="en-US" sz="32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3200" dirty="0">
                <a:effectLst/>
                <a:latin typeface="Cambria" panose="02040503050406030204" pitchFamily="18" charset="0"/>
                <a:ea typeface="Times New Roman" panose="02020603050405020304" pitchFamily="18" charset="0"/>
                <a:cs typeface="Segoe UI" panose="020B0502040204020203" pitchFamily="34" charset="0"/>
              </a:rPr>
              <a:t>A loud voice in heaven praises God for the victory (12:10-12)</a:t>
            </a:r>
            <a:endParaRPr lang="en-US" sz="32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3200" dirty="0">
                <a:effectLst/>
                <a:latin typeface="Cambria" panose="02040503050406030204" pitchFamily="18" charset="0"/>
                <a:ea typeface="Times New Roman" panose="02020603050405020304" pitchFamily="18" charset="0"/>
                <a:cs typeface="Segoe UI" panose="020B0502040204020203" pitchFamily="34" charset="0"/>
              </a:rPr>
              <a:t>The dragon is mad and persecutes the woman [Israel] who flees to the wilderness (12:13-14)</a:t>
            </a:r>
            <a:endParaRPr lang="en-US" sz="32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3200" dirty="0">
                <a:effectLst/>
                <a:latin typeface="Cambria" panose="02040503050406030204" pitchFamily="18" charset="0"/>
                <a:ea typeface="Times New Roman" panose="02020603050405020304" pitchFamily="18" charset="0"/>
                <a:cs typeface="Segoe UI" panose="020B0502040204020203" pitchFamily="34" charset="0"/>
              </a:rPr>
              <a:t>God protects her, despite a second attack by Satan by drowning(12:15-16)</a:t>
            </a:r>
            <a:endParaRPr lang="en-US" sz="32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3200" dirty="0">
                <a:effectLst/>
                <a:latin typeface="Cambria" panose="02040503050406030204" pitchFamily="18" charset="0"/>
                <a:ea typeface="Times New Roman" panose="02020603050405020304" pitchFamily="18" charset="0"/>
                <a:cs typeface="Segoe UI" panose="020B0502040204020203" pitchFamily="34" charset="0"/>
              </a:rPr>
              <a:t>The dragon is even more upset and turns his wrath against “the rest of her children” (12:17)</a:t>
            </a:r>
            <a:endParaRPr lang="en-US" sz="32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8741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494270" y="302359"/>
            <a:ext cx="11380304" cy="6247864"/>
          </a:xfrm>
          <a:prstGeom prst="rect">
            <a:avLst/>
          </a:prstGeom>
          <a:noFill/>
        </p:spPr>
        <p:txBody>
          <a:bodyPr wrap="square" rtlCol="0">
            <a:spAutoFit/>
          </a:bodyPr>
          <a:lstStyle/>
          <a:p>
            <a:pPr marL="0" marR="0"/>
            <a:r>
              <a:rPr lang="en-US" sz="2800" b="1" i="1" dirty="0">
                <a:effectLst/>
                <a:latin typeface="Cambria" panose="02040503050406030204" pitchFamily="18" charset="0"/>
                <a:ea typeface="Times New Roman" panose="02020603050405020304" pitchFamily="18" charset="0"/>
                <a:cs typeface="Segoe UI" panose="020B0502040204020203" pitchFamily="34" charset="0"/>
              </a:rPr>
              <a:t>Rev 13:1, And the dragon stood on the sand of the seashore. Then I saw a beast coming up out of the sea, having ten horns and seven heads, and on his horns were ten diadems, and on his heads were blasphemous names.</a:t>
            </a:r>
          </a:p>
          <a:p>
            <a:pPr marL="0" marR="0"/>
            <a:endParaRPr lang="en-US" sz="2400" b="1" i="1" dirty="0">
              <a:latin typeface="Cambria" panose="02040503050406030204" pitchFamily="18" charset="0"/>
              <a:ea typeface="Times New Roman" panose="02020603050405020304" pitchFamily="18" charset="0"/>
              <a:cs typeface="Segoe UI" panose="020B0502040204020203" pitchFamily="34"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I saw one of his heads </a:t>
            </a:r>
            <a:r>
              <a:rPr lang="en-US" sz="2400" u="sng" dirty="0">
                <a:effectLst/>
                <a:latin typeface="Cambria" panose="02040503050406030204" pitchFamily="18" charset="0"/>
                <a:ea typeface="Times New Roman" panose="02020603050405020304" pitchFamily="18" charset="0"/>
                <a:cs typeface="Segoe UI" panose="020B0502040204020203" pitchFamily="34" charset="0"/>
              </a:rPr>
              <a:t>as if it had been</a:t>
            </a:r>
            <a:r>
              <a:rPr lang="en-US" sz="2400" dirty="0">
                <a:effectLst/>
                <a:latin typeface="Cambria" panose="02040503050406030204" pitchFamily="18" charset="0"/>
                <a:ea typeface="Times New Roman" panose="02020603050405020304" pitchFamily="18" charset="0"/>
                <a:cs typeface="Segoe UI" panose="020B0502040204020203" pitchFamily="34" charset="0"/>
              </a:rPr>
              <a:t> slain, and his fatal wound was healed, (13:3) </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The dragon is worshipped because he gave his authority to the beast (13:4).</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He speaks blasphemies against God, with authority to act for 42 months (13:5-6)</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He makes war with the saints (13:7)</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i="1" dirty="0">
                <a:effectLst/>
                <a:latin typeface="Cambria" panose="02040503050406030204" pitchFamily="18" charset="0"/>
                <a:ea typeface="Times New Roman" panose="02020603050405020304" pitchFamily="18" charset="0"/>
                <a:cs typeface="Segoe UI" panose="020B0502040204020203" pitchFamily="34" charset="0"/>
              </a:rPr>
              <a:t>“All who dwell on the earth will worship him”,</a:t>
            </a:r>
            <a:r>
              <a:rPr lang="en-US" sz="2400" dirty="0">
                <a:effectLst/>
                <a:latin typeface="Cambria" panose="02040503050406030204" pitchFamily="18" charset="0"/>
                <a:ea typeface="Times New Roman" panose="02020603050405020304" pitchFamily="18" charset="0"/>
                <a:cs typeface="Segoe UI" panose="020B0502040204020203" pitchFamily="34" charset="0"/>
              </a:rPr>
              <a:t> (13:8-10)</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Another beast (of the same kind - a demon powered person) (13:11)</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effectLst/>
                <a:latin typeface="Cambria" panose="02040503050406030204" pitchFamily="18" charset="0"/>
                <a:ea typeface="Times New Roman" panose="02020603050405020304" pitchFamily="18" charset="0"/>
                <a:cs typeface="Segoe UI" panose="020B0502040204020203" pitchFamily="34" charset="0"/>
              </a:rPr>
              <a:t>The sea beast (from the Abyss) is terrible, mysterious and foreboding. </a:t>
            </a:r>
            <a:r>
              <a:rPr lang="en-US" sz="2400" u="sng" dirty="0">
                <a:effectLst/>
                <a:latin typeface="Cambria" panose="02040503050406030204" pitchFamily="18" charset="0"/>
                <a:ea typeface="Times New Roman" panose="02020603050405020304" pitchFamily="18" charset="0"/>
                <a:cs typeface="Segoe UI" panose="020B0502040204020203" pitchFamily="34" charset="0"/>
              </a:rPr>
              <a:t>Who holds the keys?</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effectLst/>
                <a:latin typeface="Cambria" panose="02040503050406030204" pitchFamily="18" charset="0"/>
                <a:ea typeface="Times New Roman" panose="02020603050405020304" pitchFamily="18" charset="0"/>
                <a:cs typeface="Segoe UI" panose="020B0502040204020203" pitchFamily="34" charset="0"/>
              </a:rPr>
              <a:t>The earth beast (from </a:t>
            </a:r>
            <a:r>
              <a:rPr lang="en-US" sz="2400" dirty="0" err="1">
                <a:effectLst/>
                <a:latin typeface="Cambria" panose="02040503050406030204" pitchFamily="18" charset="0"/>
                <a:ea typeface="Times New Roman" panose="02020603050405020304" pitchFamily="18" charset="0"/>
                <a:cs typeface="Segoe UI" panose="020B0502040204020203" pitchFamily="34" charset="0"/>
              </a:rPr>
              <a:t>Sheol</a:t>
            </a:r>
            <a:r>
              <a:rPr lang="en-US" sz="2400" dirty="0">
                <a:effectLst/>
                <a:latin typeface="Cambria" panose="02040503050406030204" pitchFamily="18" charset="0"/>
                <a:ea typeface="Times New Roman" panose="02020603050405020304" pitchFamily="18" charset="0"/>
                <a:cs typeface="Segoe UI" panose="020B0502040204020203" pitchFamily="34" charset="0"/>
              </a:rPr>
              <a:t>) is perhaps more winsome, persuasive, and deceptive.</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This person makes all the earth worship the first beast [Antichrist]. (13:12-14)</a:t>
            </a:r>
            <a:endParaRPr lang="en-US" sz="24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3399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494270" y="302359"/>
            <a:ext cx="11380304" cy="6370975"/>
          </a:xfrm>
          <a:prstGeom prst="rect">
            <a:avLst/>
          </a:prstGeom>
          <a:noFill/>
        </p:spPr>
        <p:txBody>
          <a:bodyPr wrap="square" rtlCol="0">
            <a:spAutoFit/>
          </a:bodyPr>
          <a:lstStyle/>
          <a:p>
            <a:pPr marL="0" marR="0"/>
            <a:r>
              <a:rPr lang="en-US" sz="2400" b="1" i="1" dirty="0">
                <a:effectLst/>
                <a:latin typeface="Cambria" panose="02040503050406030204" pitchFamily="18" charset="0"/>
                <a:ea typeface="Times New Roman" panose="02020603050405020304" pitchFamily="18" charset="0"/>
                <a:cs typeface="Segoe UI" panose="020B0502040204020203" pitchFamily="34" charset="0"/>
              </a:rPr>
              <a:t>Rev 13:15-18, And it was given to him to give breath to the image of the beast, so that the image of the beast would even speak and cause as many as do not worship the image of the beast to be killed. 16 And he causes all, the small and the great, and the rich and the poor, and the free men and the slaves, to be given a mark on their right hand or on their forehead, 17 and he provides that no one will be able to buy or to sell, except the one who has the mark, either the name of the beast or the number of his name. 18 Here is wisdom. Let him who has understanding calculate the number of the beast, for the number is that of a man; and his number is six hundred and sixty-six.</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QUESTION: What does it mean to “give breath” to the image?</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Those who don’t worship the image will be killed.</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He “marks” the faithful worshippers of the image to protect them from the wrath of Antichrist.</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Unmarked individuals cannot participate in the society or the economy.</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QUESTION: What does the phrase “here is wisdom” mean (v18)?</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QUESTION: How should we handle the “666” issue”? Can we predict exactly what this means?</a:t>
            </a:r>
            <a:endParaRPr lang="en-US" sz="24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8241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494270" y="302359"/>
            <a:ext cx="11380304" cy="6370975"/>
          </a:xfrm>
          <a:prstGeom prst="rect">
            <a:avLst/>
          </a:prstGeom>
          <a:noFill/>
        </p:spPr>
        <p:txBody>
          <a:bodyPr wrap="square" rtlCol="0">
            <a:spAutoFit/>
          </a:bodyPr>
          <a:lstStyle/>
          <a:p>
            <a:pPr marL="0" marR="0"/>
            <a:r>
              <a:rPr lang="en-US" sz="2400" b="1" i="1" dirty="0">
                <a:effectLst/>
                <a:latin typeface="Cambria" panose="02040503050406030204" pitchFamily="18" charset="0"/>
                <a:ea typeface="Times New Roman" panose="02020603050405020304" pitchFamily="18" charset="0"/>
                <a:cs typeface="Segoe UI" panose="020B0502040204020203" pitchFamily="34" charset="0"/>
              </a:rPr>
              <a:t>Rev 14:1, Then I looked, and behold, the Lamb was standing on Mount Zion, and with Him one hundred and forty-four thousand, having His name and the name of His Father written on their foreheads.</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We find out they sing a new song that only they can learn (14:2-3)</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They don’t lie and are “blameless”. Their lives are characterized by purity (14:4-5)</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Then, we see three angels traverse the sky to preach to “those who live on the earth.” (14:6-11)</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latin typeface="Cambria" panose="02040503050406030204" pitchFamily="18" charset="0"/>
                <a:ea typeface="Times New Roman" panose="02020603050405020304" pitchFamily="18" charset="0"/>
                <a:cs typeface="Segoe UI" panose="020B0502040204020203" pitchFamily="34" charset="0"/>
              </a:rPr>
              <a:t>P</a:t>
            </a:r>
            <a:r>
              <a:rPr lang="en-US" sz="2400" dirty="0">
                <a:effectLst/>
                <a:latin typeface="Cambria" panose="02040503050406030204" pitchFamily="18" charset="0"/>
                <a:ea typeface="Times New Roman" panose="02020603050405020304" pitchFamily="18" charset="0"/>
                <a:cs typeface="Segoe UI" panose="020B0502040204020203" pitchFamily="34" charset="0"/>
              </a:rPr>
              <a:t>erseverance of the saints is praised during this time. Those who keep the faith!</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i="1" dirty="0">
                <a:effectLst/>
                <a:latin typeface="Cambria" panose="02040503050406030204" pitchFamily="18" charset="0"/>
                <a:ea typeface="Times New Roman" panose="02020603050405020304" pitchFamily="18" charset="0"/>
                <a:cs typeface="Segoe UI" panose="020B0502040204020203" pitchFamily="34" charset="0"/>
              </a:rPr>
              <a:t>Rev 14:12-13, </a:t>
            </a:r>
            <a:r>
              <a:rPr lang="en-US" sz="2400" dirty="0">
                <a:effectLst/>
                <a:latin typeface="Cambria" panose="02040503050406030204" pitchFamily="18" charset="0"/>
                <a:ea typeface="Times New Roman" panose="02020603050405020304" pitchFamily="18" charset="0"/>
                <a:cs typeface="Segoe UI" panose="020B0502040204020203" pitchFamily="34" charset="0"/>
              </a:rPr>
              <a:t>This is one of the “beatitudes of Revelation.”</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Then we see ‘The son of man” holding a sickle, ready to reap the earth. (14:14)</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i="1" dirty="0">
                <a:effectLst/>
                <a:latin typeface="Cambria" panose="02040503050406030204" pitchFamily="18" charset="0"/>
                <a:ea typeface="Times New Roman" panose="02020603050405020304" pitchFamily="18" charset="0"/>
                <a:cs typeface="Segoe UI" panose="020B0502040204020203" pitchFamily="34" charset="0"/>
              </a:rPr>
              <a:t>Rev 14:14, </a:t>
            </a:r>
            <a:r>
              <a:rPr lang="en-US" sz="2400" dirty="0">
                <a:effectLst/>
                <a:latin typeface="Cambria" panose="02040503050406030204" pitchFamily="18" charset="0"/>
                <a:ea typeface="Times New Roman" panose="02020603050405020304" pitchFamily="18" charset="0"/>
                <a:cs typeface="Segoe UI" panose="020B0502040204020203" pitchFamily="34" charset="0"/>
              </a:rPr>
              <a:t> How is the “Reaper” typically depicted? Here </a:t>
            </a:r>
            <a:r>
              <a:rPr lang="en-US" sz="2400" i="1" dirty="0">
                <a:effectLst/>
                <a:latin typeface="Cambria" panose="02040503050406030204" pitchFamily="18" charset="0"/>
                <a:ea typeface="Times New Roman" panose="02020603050405020304" pitchFamily="18" charset="0"/>
                <a:cs typeface="Segoe UI" panose="020B0502040204020203" pitchFamily="34" charset="0"/>
              </a:rPr>
              <a:t>Jesus</a:t>
            </a:r>
            <a:r>
              <a:rPr lang="en-US" sz="2400" dirty="0">
                <a:effectLst/>
                <a:latin typeface="Cambria" panose="02040503050406030204" pitchFamily="18" charset="0"/>
                <a:ea typeface="Times New Roman" panose="02020603050405020304" pitchFamily="18" charset="0"/>
                <a:cs typeface="Segoe UI" panose="020B0502040204020203" pitchFamily="34" charset="0"/>
              </a:rPr>
              <a:t> is the Reaper!</a:t>
            </a:r>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Segoe UI" panose="020B0502040204020203" pitchFamily="34" charset="0"/>
              </a:rPr>
              <a:t>We then see </a:t>
            </a:r>
            <a:r>
              <a:rPr lang="en-US" sz="2400" u="sng" dirty="0">
                <a:effectLst/>
                <a:latin typeface="Cambria" panose="02040503050406030204" pitchFamily="18" charset="0"/>
                <a:ea typeface="Times New Roman" panose="02020603050405020304" pitchFamily="18" charset="0"/>
                <a:cs typeface="Segoe UI" panose="020B0502040204020203" pitchFamily="34" charset="0"/>
              </a:rPr>
              <a:t>a fourth angel</a:t>
            </a:r>
            <a:r>
              <a:rPr lang="en-US" sz="2400" dirty="0">
                <a:effectLst/>
                <a:latin typeface="Cambria" panose="02040503050406030204" pitchFamily="18" charset="0"/>
                <a:ea typeface="Times New Roman" panose="02020603050405020304" pitchFamily="18" charset="0"/>
                <a:cs typeface="Segoe UI" panose="020B0502040204020203" pitchFamily="34" charset="0"/>
              </a:rPr>
              <a:t> who brings the word to start the harvest:</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i="1" dirty="0">
                <a:effectLst/>
                <a:latin typeface="Cambria" panose="02040503050406030204" pitchFamily="18" charset="0"/>
                <a:ea typeface="Times New Roman" panose="02020603050405020304" pitchFamily="18" charset="0"/>
                <a:cs typeface="Segoe UI" panose="020B0502040204020203" pitchFamily="34" charset="0"/>
              </a:rPr>
              <a:t>Rev 14:15, </a:t>
            </a:r>
            <a:r>
              <a:rPr lang="en-US" sz="2400" dirty="0">
                <a:effectLst/>
                <a:latin typeface="Cambria" panose="02040503050406030204" pitchFamily="18" charset="0"/>
                <a:ea typeface="Times New Roman" panose="02020603050405020304" pitchFamily="18" charset="0"/>
                <a:cs typeface="Segoe UI" panose="020B0502040204020203" pitchFamily="34" charset="0"/>
              </a:rPr>
              <a:t>The Gr word here for “is ripe” means dried up and withered! It’s way past ripe!</a:t>
            </a:r>
            <a:endParaRPr lang="en-US" sz="2400" dirty="0">
              <a:effectLs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77"/>
              <a:buChar char=""/>
            </a:pPr>
            <a:r>
              <a:rPr lang="en-US" sz="2400" i="1" dirty="0">
                <a:effectLst/>
                <a:latin typeface="Cambria" panose="02040503050406030204" pitchFamily="18" charset="0"/>
                <a:ea typeface="Times New Roman" panose="02020603050405020304" pitchFamily="18" charset="0"/>
                <a:cs typeface="Segoe UI" panose="020B0502040204020203" pitchFamily="34" charset="0"/>
              </a:rPr>
              <a:t>Mat 13:40-42, Rev 14:16, He who sat on the cloud swung His sickle over the earth, and the earth was reaped.</a:t>
            </a:r>
            <a:endParaRPr lang="en-US" sz="2400" dirty="0">
              <a:effectLs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effectLst/>
                <a:latin typeface="Cambria" panose="02040503050406030204" pitchFamily="18" charset="0"/>
                <a:ea typeface="Times New Roman" panose="02020603050405020304" pitchFamily="18" charset="0"/>
                <a:cs typeface="Segoe UI" panose="020B0502040204020203" pitchFamily="34" charset="0"/>
              </a:rPr>
              <a:t>Another angel (fifth) comes out with a sickle. (14:17-20)</a:t>
            </a:r>
            <a:endParaRPr lang="en-US" sz="2400" dirty="0">
              <a:effectLs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6526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494270" y="302359"/>
            <a:ext cx="11380304" cy="6001643"/>
          </a:xfrm>
          <a:prstGeom prst="rect">
            <a:avLst/>
          </a:prstGeom>
          <a:noFill/>
        </p:spPr>
        <p:txBody>
          <a:bodyPr wrap="square" rtlCol="0">
            <a:spAutoFit/>
          </a:bodyPr>
          <a:lstStyle/>
          <a:p>
            <a:pPr marL="0" marR="0"/>
            <a:r>
              <a:rPr lang="en-US" sz="2400" b="1" dirty="0">
                <a:effectLst/>
                <a:latin typeface="Cambria" panose="02040503050406030204" pitchFamily="18" charset="0"/>
                <a:ea typeface="Times New Roman" panose="02020603050405020304" pitchFamily="18" charset="0"/>
                <a:cs typeface="Times New Roman" panose="02020603050405020304" pitchFamily="18" charset="0"/>
              </a:rPr>
              <a:t>The Bowl Judgements are Coming (Rev 15)</a:t>
            </a:r>
          </a:p>
          <a:p>
            <a:pPr marL="0" marR="0"/>
            <a:endParaRPr lang="en-US" sz="2400" dirty="0">
              <a:effectLst/>
              <a:latin typeface="Times"/>
              <a:ea typeface="Times New Roman" panose="02020603050405020304" pitchFamily="18" charset="0"/>
              <a:cs typeface="Times New Roman" panose="02020603050405020304" pitchFamily="18" charset="0"/>
            </a:endParaRPr>
          </a:p>
          <a:p>
            <a:pPr marL="0" marR="0"/>
            <a:r>
              <a:rPr lang="en-US" sz="2400" b="1" i="1" dirty="0">
                <a:effectLst/>
                <a:latin typeface="Cambria" panose="02040503050406030204" pitchFamily="18" charset="0"/>
                <a:ea typeface="Times New Roman" panose="02020603050405020304" pitchFamily="18" charset="0"/>
                <a:cs typeface="Times New Roman" panose="02020603050405020304" pitchFamily="18" charset="0"/>
              </a:rPr>
              <a:t>Rev 15:1, Then I saw another sign in heaven, great and marvelous, seven angels who had seven plagues, which are the last, because in them the wrath of God is finished. And I saw something like a sea of glass mixed with fire, and those who had been victorious [a]over the beast and his image and the number of his name, standing on the sea of glass, holding harps of God.</a:t>
            </a:r>
          </a:p>
          <a:p>
            <a:pPr marL="0" marR="0"/>
            <a:endParaRPr lang="en-US" sz="2400" dirty="0">
              <a:effectLst/>
              <a:latin typeface="Times"/>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Aptos" panose="020B0004020202020204" pitchFamily="34" charset="0"/>
                <a:cs typeface="Times New Roman" panose="02020603050405020304" pitchFamily="18" charset="0"/>
              </a:rPr>
              <a:t>God proclaims these are the last judgements on the planet. God’s wrath will finish with these.</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Aptos" panose="020B0004020202020204" pitchFamily="34" charset="0"/>
                <a:cs typeface="Times New Roman" panose="02020603050405020304" pitchFamily="18" charset="0"/>
              </a:rPr>
              <a:t>Those victorious are standing before the throne of God singing the song of Moses (15:3-4)</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Aptos" panose="020B0004020202020204" pitchFamily="34" charset="0"/>
                <a:cs typeface="Times New Roman" panose="02020603050405020304" pitchFamily="18" charset="0"/>
              </a:rPr>
              <a:t>The tabernacle is opened and the seven angels with the seven plagues come out (15:5-8)</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Aptos" panose="020B0004020202020204" pitchFamily="34" charset="0"/>
                <a:cs typeface="Times New Roman" panose="02020603050405020304" pitchFamily="18" charset="0"/>
              </a:rPr>
              <a:t>The four living beings around the throne present to them golden bowls full of God’s wrath.</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70283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494270" y="302359"/>
            <a:ext cx="11380304" cy="6432530"/>
          </a:xfrm>
          <a:prstGeom prst="rect">
            <a:avLst/>
          </a:prstGeom>
          <a:noFill/>
        </p:spPr>
        <p:txBody>
          <a:bodyPr wrap="square" rtlCol="0">
            <a:spAutoFit/>
          </a:bodyPr>
          <a:lstStyle/>
          <a:p>
            <a:pPr marL="0" marR="0">
              <a:spcBef>
                <a:spcPts val="0"/>
              </a:spcBef>
              <a:spcAft>
                <a:spcPts val="0"/>
              </a:spcAft>
            </a:pPr>
            <a:r>
              <a:rPr lang="en-US" sz="2800" b="1" dirty="0">
                <a:effectLst/>
                <a:latin typeface="Cambria" panose="02040503050406030204" pitchFamily="18" charset="0"/>
                <a:ea typeface="Times New Roman" panose="02020603050405020304" pitchFamily="18" charset="0"/>
                <a:cs typeface="Times New Roman" panose="02020603050405020304" pitchFamily="18" charset="0"/>
              </a:rPr>
              <a:t>The Bowl Judgements (Rev 16)</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Aptos" panose="020B0004020202020204" pitchFamily="34" charset="0"/>
                <a:cs typeface="Times New Roman" panose="02020603050405020304" pitchFamily="18" charset="0"/>
              </a:rPr>
              <a:t>These are seven more judgements that are contained within the timeframe of the seventh trumpet</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Aptos" panose="020B0004020202020204" pitchFamily="34" charset="0"/>
                <a:cs typeface="Times New Roman" panose="02020603050405020304" pitchFamily="18" charset="0"/>
              </a:rPr>
              <a:t>Bowl judgements are sequential, but also seem to be cumulative, coming one right after the other</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2400" b="1" dirty="0">
                <a:effectLst/>
                <a:latin typeface="Cambria" panose="02040503050406030204" pitchFamily="18" charset="0"/>
                <a:ea typeface="Times New Roman" panose="02020603050405020304" pitchFamily="18" charset="0"/>
                <a:cs typeface="Times New Roman" panose="02020603050405020304" pitchFamily="18" charset="0"/>
              </a:rPr>
              <a:t> </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2800" b="1" i="1" dirty="0">
                <a:effectLst/>
                <a:latin typeface="Cambria" panose="02040503050406030204" pitchFamily="18" charset="0"/>
                <a:ea typeface="Times New Roman" panose="02020603050405020304" pitchFamily="18" charset="0"/>
                <a:cs typeface="Segoe UI" panose="020B0502040204020203" pitchFamily="34" charset="0"/>
              </a:rPr>
              <a:t>Rev 16:1-2, Then </a:t>
            </a:r>
            <a:r>
              <a:rPr lang="en-US" sz="2800" b="1" i="1" u="sng" dirty="0">
                <a:effectLst/>
                <a:latin typeface="Cambria" panose="02040503050406030204" pitchFamily="18" charset="0"/>
                <a:ea typeface="Times New Roman" panose="02020603050405020304" pitchFamily="18" charset="0"/>
                <a:cs typeface="Segoe UI" panose="020B0502040204020203" pitchFamily="34" charset="0"/>
              </a:rPr>
              <a:t>I heard a loud voice from the temple</a:t>
            </a:r>
            <a:r>
              <a:rPr lang="en-US" sz="2800" b="1" i="1" dirty="0">
                <a:effectLst/>
                <a:latin typeface="Cambria" panose="02040503050406030204" pitchFamily="18" charset="0"/>
                <a:ea typeface="Times New Roman" panose="02020603050405020304" pitchFamily="18" charset="0"/>
                <a:cs typeface="Segoe UI" panose="020B0502040204020203" pitchFamily="34" charset="0"/>
              </a:rPr>
              <a:t>, saying to the seven angels, “Go and pour out on the earth the seven bowls of the wrath of God.” 2 So </a:t>
            </a:r>
            <a:r>
              <a:rPr lang="en-US" sz="2800" b="1" i="1" u="sng" dirty="0">
                <a:effectLst/>
                <a:latin typeface="Cambria" panose="02040503050406030204" pitchFamily="18" charset="0"/>
                <a:ea typeface="Times New Roman" panose="02020603050405020304" pitchFamily="18" charset="0"/>
                <a:cs typeface="Segoe UI" panose="020B0502040204020203" pitchFamily="34" charset="0"/>
              </a:rPr>
              <a:t>the first angel</a:t>
            </a:r>
            <a:r>
              <a:rPr lang="en-US" sz="2800" b="1" i="1" dirty="0">
                <a:effectLst/>
                <a:latin typeface="Cambria" panose="02040503050406030204" pitchFamily="18" charset="0"/>
                <a:ea typeface="Times New Roman" panose="02020603050405020304" pitchFamily="18" charset="0"/>
                <a:cs typeface="Segoe UI" panose="020B0502040204020203" pitchFamily="34" charset="0"/>
              </a:rPr>
              <a:t> went and poured out his bowl on the earth; and it became a loathsome and malignant sore </a:t>
            </a:r>
            <a:r>
              <a:rPr lang="en-US" sz="2800" b="1" i="1" u="sng" dirty="0">
                <a:effectLst/>
                <a:latin typeface="Cambria" panose="02040503050406030204" pitchFamily="18" charset="0"/>
                <a:ea typeface="Times New Roman" panose="02020603050405020304" pitchFamily="18" charset="0"/>
                <a:cs typeface="Segoe UI" panose="020B0502040204020203" pitchFamily="34" charset="0"/>
              </a:rPr>
              <a:t>on the </a:t>
            </a:r>
            <a:r>
              <a:rPr lang="en-US" sz="2800" b="1" i="1" u="sng" baseline="30000" dirty="0">
                <a:effectLst/>
                <a:latin typeface="Cambria" panose="02040503050406030204" pitchFamily="18" charset="0"/>
                <a:ea typeface="Times New Roman" panose="02020603050405020304" pitchFamily="18" charset="0"/>
                <a:cs typeface="Segoe UI" panose="020B0502040204020203" pitchFamily="34" charset="0"/>
              </a:rPr>
              <a:t>[</a:t>
            </a:r>
            <a:r>
              <a:rPr lang="en-US" sz="2800" b="1" i="1" u="sng" baseline="30000" dirty="0">
                <a:effectLst/>
                <a:latin typeface="Cambria" panose="02040503050406030204" pitchFamily="18" charset="0"/>
                <a:ea typeface="Times New Roman" panose="02020603050405020304" pitchFamily="18" charset="0"/>
                <a:cs typeface="Segoe UI" panose="020B0502040204020203" pitchFamily="34" charset="0"/>
                <a:hlinkClick r:id="rId2" tooltip="See footnote d">
                  <a:extLst>
                    <a:ext uri="{A12FA001-AC4F-418D-AE19-62706E023703}">
                      <ahyp:hlinkClr xmlns:ahyp="http://schemas.microsoft.com/office/drawing/2018/hyperlinkcolor" val="tx"/>
                    </a:ext>
                  </a:extLst>
                </a:hlinkClick>
              </a:rPr>
              <a:t>d</a:t>
            </a:r>
            <a:r>
              <a:rPr lang="en-US" sz="2800" b="1" i="1" u="sng" baseline="30000" dirty="0">
                <a:effectLst/>
                <a:latin typeface="Cambria" panose="02040503050406030204" pitchFamily="18" charset="0"/>
                <a:ea typeface="Times New Roman" panose="02020603050405020304" pitchFamily="18" charset="0"/>
                <a:cs typeface="Segoe UI" panose="020B0502040204020203" pitchFamily="34" charset="0"/>
              </a:rPr>
              <a:t>]</a:t>
            </a:r>
            <a:r>
              <a:rPr lang="en-US" sz="2800" b="1" i="1" u="sng" dirty="0">
                <a:effectLst/>
                <a:latin typeface="Cambria" panose="02040503050406030204" pitchFamily="18" charset="0"/>
                <a:ea typeface="Times New Roman" panose="02020603050405020304" pitchFamily="18" charset="0"/>
                <a:cs typeface="Segoe UI" panose="020B0502040204020203" pitchFamily="34" charset="0"/>
              </a:rPr>
              <a:t>people who had the mark of the beast</a:t>
            </a:r>
            <a:r>
              <a:rPr lang="en-US" sz="2800" b="1" i="1" dirty="0">
                <a:effectLst/>
                <a:latin typeface="Cambria" panose="02040503050406030204" pitchFamily="18" charset="0"/>
                <a:ea typeface="Times New Roman" panose="02020603050405020304" pitchFamily="18" charset="0"/>
                <a:cs typeface="Segoe UI" panose="020B0502040204020203" pitchFamily="34" charset="0"/>
              </a:rPr>
              <a:t> and who worshiped his image.</a:t>
            </a:r>
          </a:p>
          <a:p>
            <a:pPr marL="0" marR="0">
              <a:spcBef>
                <a:spcPts val="0"/>
              </a:spcBef>
              <a:spcAft>
                <a:spcPts val="0"/>
              </a:spcAft>
            </a:pP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Aptos" panose="020B0004020202020204" pitchFamily="34" charset="0"/>
                <a:cs typeface="Times New Roman" panose="02020603050405020304" pitchFamily="18" charset="0"/>
              </a:rPr>
              <a:t>QUESTION: Where did the loud voice come from? </a:t>
            </a: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Aptos" panose="020B0004020202020204" pitchFamily="34" charset="0"/>
                <a:cs typeface="Times New Roman" panose="02020603050405020304" pitchFamily="18" charset="0"/>
              </a:rPr>
              <a:t>QUESTION: Do you think these judgements have a natural cause?</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Aptos" panose="020B0004020202020204" pitchFamily="34" charset="0"/>
                <a:cs typeface="Times New Roman" panose="02020603050405020304" pitchFamily="18" charset="0"/>
              </a:rPr>
              <a:t>QUESTION: Do the malignant sores affect believers?</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74095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494270" y="302359"/>
            <a:ext cx="11380304" cy="1815882"/>
          </a:xfrm>
          <a:prstGeom prst="rect">
            <a:avLst/>
          </a:prstGeom>
          <a:noFill/>
        </p:spPr>
        <p:txBody>
          <a:bodyPr wrap="square" rtlCol="0">
            <a:spAutoFit/>
          </a:bodyPr>
          <a:lstStyle/>
          <a:p>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Rev 16:3, </a:t>
            </a:r>
            <a:r>
              <a:rPr lang="en-US" sz="2800" b="1" i="1" u="sng" dirty="0">
                <a:effectLst/>
                <a:latin typeface="Cambria" panose="02040503050406030204" pitchFamily="18" charset="0"/>
                <a:ea typeface="Times New Roman" panose="02020603050405020304" pitchFamily="18" charset="0"/>
                <a:cs typeface="Times New Roman" panose="02020603050405020304" pitchFamily="18" charset="0"/>
              </a:rPr>
              <a:t>The second angel </a:t>
            </a: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poured out his bowl into the sea, and it became blood like that of a dead man; and every living thing in the sea died.</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A red and orange water&#10;&#10;Description automatically generated with medium confidence">
            <a:extLst>
              <a:ext uri="{FF2B5EF4-FFF2-40B4-BE49-F238E27FC236}">
                <a16:creationId xmlns:a16="http://schemas.microsoft.com/office/drawing/2014/main" id="{671479AB-6BE6-DAB3-AD32-B857B96BFCA4}"/>
              </a:ext>
            </a:extLst>
          </p:cNvPr>
          <p:cNvPicPr>
            <a:picLocks noChangeAspect="1"/>
          </p:cNvPicPr>
          <p:nvPr/>
        </p:nvPicPr>
        <p:blipFill>
          <a:blip r:embed="rId2"/>
          <a:stretch>
            <a:fillRect/>
          </a:stretch>
        </p:blipFill>
        <p:spPr>
          <a:xfrm>
            <a:off x="2187146" y="1529663"/>
            <a:ext cx="7620000" cy="4762500"/>
          </a:xfrm>
          <a:prstGeom prst="rect">
            <a:avLst/>
          </a:prstGeom>
          <a:ln w="25400">
            <a:solidFill>
              <a:schemeClr val="tx1"/>
            </a:solidFill>
          </a:ln>
        </p:spPr>
      </p:pic>
    </p:spTree>
    <p:extLst>
      <p:ext uri="{BB962C8B-B14F-4D97-AF65-F5344CB8AC3E}">
        <p14:creationId xmlns:p14="http://schemas.microsoft.com/office/powerpoint/2010/main" val="189369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red water with a beach and a building in the background&#10;&#10;Description automatically generated with medium confidence">
            <a:extLst>
              <a:ext uri="{FF2B5EF4-FFF2-40B4-BE49-F238E27FC236}">
                <a16:creationId xmlns:a16="http://schemas.microsoft.com/office/drawing/2014/main" id="{30865547-860F-26CD-845F-515EC0936B29}"/>
              </a:ext>
            </a:extLst>
          </p:cNvPr>
          <p:cNvPicPr>
            <a:picLocks noChangeAspect="1"/>
          </p:cNvPicPr>
          <p:nvPr/>
        </p:nvPicPr>
        <p:blipFill>
          <a:blip r:embed="rId2"/>
          <a:stretch>
            <a:fillRect/>
          </a:stretch>
        </p:blipFill>
        <p:spPr>
          <a:xfrm>
            <a:off x="1359244" y="418160"/>
            <a:ext cx="9032520" cy="6021680"/>
          </a:xfrm>
          <a:prstGeom prst="rect">
            <a:avLst/>
          </a:prstGeom>
          <a:ln w="25400">
            <a:solidFill>
              <a:schemeClr val="tx1"/>
            </a:solidFill>
          </a:ln>
        </p:spPr>
      </p:pic>
    </p:spTree>
    <p:extLst>
      <p:ext uri="{BB962C8B-B14F-4D97-AF65-F5344CB8AC3E}">
        <p14:creationId xmlns:p14="http://schemas.microsoft.com/office/powerpoint/2010/main" val="3303241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ed river with a bridge in the background&#10;&#10;Description automatically generated">
            <a:extLst>
              <a:ext uri="{FF2B5EF4-FFF2-40B4-BE49-F238E27FC236}">
                <a16:creationId xmlns:a16="http://schemas.microsoft.com/office/drawing/2014/main" id="{5A8D0321-E1B4-9F1B-96B0-E0B867CD4FFC}"/>
              </a:ext>
            </a:extLst>
          </p:cNvPr>
          <p:cNvPicPr>
            <a:picLocks noChangeAspect="1"/>
          </p:cNvPicPr>
          <p:nvPr/>
        </p:nvPicPr>
        <p:blipFill>
          <a:blip r:embed="rId2"/>
          <a:stretch>
            <a:fillRect/>
          </a:stretch>
        </p:blipFill>
        <p:spPr>
          <a:xfrm>
            <a:off x="5179549" y="2425740"/>
            <a:ext cx="6769167" cy="4228757"/>
          </a:xfrm>
          <a:prstGeom prst="rect">
            <a:avLst/>
          </a:prstGeom>
        </p:spPr>
      </p:pic>
      <p:sp>
        <p:nvSpPr>
          <p:cNvPr id="5" name="TextBox 4">
            <a:extLst>
              <a:ext uri="{FF2B5EF4-FFF2-40B4-BE49-F238E27FC236}">
                <a16:creationId xmlns:a16="http://schemas.microsoft.com/office/drawing/2014/main" id="{C9436CBF-0392-40BE-65B3-F871ADC31611}"/>
              </a:ext>
            </a:extLst>
          </p:cNvPr>
          <p:cNvSpPr txBox="1"/>
          <p:nvPr/>
        </p:nvSpPr>
        <p:spPr>
          <a:xfrm>
            <a:off x="356420" y="252924"/>
            <a:ext cx="11380304" cy="3108543"/>
          </a:xfrm>
          <a:prstGeom prst="rect">
            <a:avLst/>
          </a:prstGeom>
          <a:noFill/>
        </p:spPr>
        <p:txBody>
          <a:bodyPr wrap="square" rtlCol="0">
            <a:spAutoFit/>
          </a:bodyPr>
          <a:lstStyle/>
          <a:p>
            <a:pPr marL="0" marR="0">
              <a:spcBef>
                <a:spcPts val="0"/>
              </a:spcBef>
              <a:spcAft>
                <a:spcPts val="0"/>
              </a:spcAft>
            </a:pPr>
            <a:r>
              <a:rPr lang="en-US" sz="2800" b="1" i="1" dirty="0">
                <a:solidFill>
                  <a:schemeClr val="bg1"/>
                </a:solidFill>
                <a:effectLst/>
                <a:latin typeface="Cambria" panose="02040503050406030204" pitchFamily="18" charset="0"/>
                <a:ea typeface="Times New Roman" panose="02020603050405020304" pitchFamily="18" charset="0"/>
                <a:cs typeface="Times New Roman" panose="02020603050405020304" pitchFamily="18" charset="0"/>
              </a:rPr>
              <a:t>Rev 16:4-7, Then the </a:t>
            </a:r>
            <a:r>
              <a:rPr lang="en-US" sz="2800" b="1" i="1" u="sng" dirty="0">
                <a:solidFill>
                  <a:schemeClr val="bg1"/>
                </a:solidFill>
                <a:effectLst/>
                <a:latin typeface="Cambria" panose="02040503050406030204" pitchFamily="18" charset="0"/>
                <a:ea typeface="Times New Roman" panose="02020603050405020304" pitchFamily="18" charset="0"/>
                <a:cs typeface="Times New Roman" panose="02020603050405020304" pitchFamily="18" charset="0"/>
              </a:rPr>
              <a:t>third angel</a:t>
            </a:r>
            <a:r>
              <a:rPr lang="en-US" sz="2800" b="1" i="1" dirty="0">
                <a:solidFill>
                  <a:schemeClr val="bg1"/>
                </a:solidFill>
                <a:effectLst/>
                <a:latin typeface="Cambria" panose="02040503050406030204" pitchFamily="18" charset="0"/>
                <a:ea typeface="Times New Roman" panose="02020603050405020304" pitchFamily="18" charset="0"/>
                <a:cs typeface="Times New Roman" panose="02020603050405020304" pitchFamily="18" charset="0"/>
              </a:rPr>
              <a:t> poured out his bowl into the rivers and the springs of waters; and they became blood. 5 And I heard the angel of the waters saying, “Righteous are You, who are and who were, O Holy One, because You judged these things; 6 for they poured out the blood of saints and prophets, and You have given them blood to drink. They deserve it.” 7 And I heard the altar saying, “Yes, O Lord God, the Almighty, true and righteous are Your judgments.”</a:t>
            </a:r>
            <a:endParaRPr lang="en-US" sz="28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393F927-8986-FCDC-3263-B4F280B457AE}"/>
              </a:ext>
            </a:extLst>
          </p:cNvPr>
          <p:cNvSpPr txBox="1"/>
          <p:nvPr/>
        </p:nvSpPr>
        <p:spPr>
          <a:xfrm>
            <a:off x="317426" y="227339"/>
            <a:ext cx="11380304" cy="3108543"/>
          </a:xfrm>
          <a:prstGeom prst="rect">
            <a:avLst/>
          </a:prstGeom>
          <a:noFill/>
        </p:spPr>
        <p:txBody>
          <a:bodyPr wrap="square" rtlCol="0">
            <a:spAutoFit/>
          </a:bodyPr>
          <a:lstStyle/>
          <a:p>
            <a:pPr marL="0" marR="0">
              <a:spcBef>
                <a:spcPts val="0"/>
              </a:spcBef>
              <a:spcAft>
                <a:spcPts val="0"/>
              </a:spcAft>
            </a:pP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Rev 16:4-7, Then the </a:t>
            </a:r>
            <a:r>
              <a:rPr lang="en-US" sz="2800" b="1" i="1" u="sng" dirty="0">
                <a:effectLst/>
                <a:latin typeface="Cambria" panose="02040503050406030204" pitchFamily="18" charset="0"/>
                <a:ea typeface="Times New Roman" panose="02020603050405020304" pitchFamily="18" charset="0"/>
                <a:cs typeface="Times New Roman" panose="02020603050405020304" pitchFamily="18" charset="0"/>
              </a:rPr>
              <a:t>third angel</a:t>
            </a: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 poured out his bowl into the rivers and the springs of waters; and they became blood. 5 And I heard the angel of the waters saying, “Righteous are You, who are and who were, O Holy One, because You judged these things; 6 for they poured out the blood of saints and prophets, and You have given them blood to drink. They deserve it.” 7 And I heard the altar saying, “Yes, O Lord God, the Almighty, true and righteous are Your judgments.”</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9226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xtreme heat: A media resource guide | National Oceanic and Atmospheric  Administration">
            <a:extLst>
              <a:ext uri="{FF2B5EF4-FFF2-40B4-BE49-F238E27FC236}">
                <a16:creationId xmlns:a16="http://schemas.microsoft.com/office/drawing/2014/main" id="{7A300981-34C2-B8C3-E2FF-1A481842D0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028"/>
            <a:ext cx="12192000" cy="684597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6F7D61D-6C06-65B9-22FA-BA0D12C09F59}"/>
              </a:ext>
            </a:extLst>
          </p:cNvPr>
          <p:cNvSpPr txBox="1"/>
          <p:nvPr/>
        </p:nvSpPr>
        <p:spPr>
          <a:xfrm>
            <a:off x="405848" y="2489505"/>
            <a:ext cx="11380304" cy="3970318"/>
          </a:xfrm>
          <a:prstGeom prst="rect">
            <a:avLst/>
          </a:prstGeom>
          <a:noFill/>
        </p:spPr>
        <p:txBody>
          <a:bodyPr wrap="square" rtlCol="0">
            <a:spAutoFit/>
          </a:bodyPr>
          <a:lstStyle/>
          <a:p>
            <a:pPr marL="0" marR="0">
              <a:spcBef>
                <a:spcPts val="0"/>
              </a:spcBef>
              <a:spcAft>
                <a:spcPts val="0"/>
              </a:spcAft>
            </a:pP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Rev 16:8-9, </a:t>
            </a:r>
            <a:r>
              <a:rPr lang="en-US" sz="2800" b="1" i="1" u="sng" dirty="0">
                <a:effectLst/>
                <a:latin typeface="Cambria" panose="02040503050406030204" pitchFamily="18" charset="0"/>
                <a:ea typeface="Times New Roman" panose="02020603050405020304" pitchFamily="18" charset="0"/>
                <a:cs typeface="Times New Roman" panose="02020603050405020304" pitchFamily="18" charset="0"/>
              </a:rPr>
              <a:t>The fourth angel</a:t>
            </a: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 poured out his bowl upon the sun, and it was given to it to scorch men with fire. 9 </a:t>
            </a:r>
            <a:r>
              <a:rPr lang="en-US" sz="2800" b="1" i="1" u="sng" dirty="0">
                <a:effectLst/>
                <a:latin typeface="Cambria" panose="02040503050406030204" pitchFamily="18" charset="0"/>
                <a:ea typeface="Times New Roman" panose="02020603050405020304" pitchFamily="18" charset="0"/>
                <a:cs typeface="Times New Roman" panose="02020603050405020304" pitchFamily="18" charset="0"/>
              </a:rPr>
              <a:t>Men were scorched</a:t>
            </a: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 with fierce heat; and they blasphemed the name of God who has the power over these plagues, and they </a:t>
            </a:r>
            <a:r>
              <a:rPr lang="en-US" sz="2800" b="1" i="1" u="sng" dirty="0">
                <a:effectLst/>
                <a:latin typeface="Cambria" panose="02040503050406030204" pitchFamily="18" charset="0"/>
                <a:ea typeface="Times New Roman" panose="02020603050405020304" pitchFamily="18" charset="0"/>
                <a:cs typeface="Times New Roman" panose="02020603050405020304" pitchFamily="18" charset="0"/>
              </a:rPr>
              <a:t>did not repent</a:t>
            </a: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 so as to give Him glory.</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 </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dirty="0">
                <a:effectLst/>
                <a:latin typeface="Cambria" panose="02040503050406030204" pitchFamily="18" charset="0"/>
                <a:ea typeface="Aptos" panose="020B0004020202020204" pitchFamily="34" charset="0"/>
                <a:cs typeface="Times New Roman" panose="02020603050405020304" pitchFamily="18" charset="0"/>
              </a:rPr>
              <a:t>QUESTION: They are blaspheming God, so are they believers?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dirty="0">
                <a:effectLst/>
                <a:latin typeface="Cambria" panose="02040503050406030204" pitchFamily="18" charset="0"/>
                <a:ea typeface="Aptos" panose="020B0004020202020204" pitchFamily="34" charset="0"/>
                <a:cs typeface="Times New Roman" panose="02020603050405020304" pitchFamily="18" charset="0"/>
              </a:rPr>
              <a:t>QUESTION: Do you think this will have an impact on the climate? Polar ice caps? Ocean levels?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dirty="0">
                <a:effectLst/>
                <a:latin typeface="Cambria" panose="02040503050406030204" pitchFamily="18" charset="0"/>
                <a:ea typeface="Aptos" panose="020B0004020202020204" pitchFamily="34" charset="0"/>
                <a:cs typeface="Times New Roman" panose="02020603050405020304" pitchFamily="18" charset="0"/>
              </a:rPr>
              <a:t>QUESTION: Is there any indication that anyone is repenting now?</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27892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0EFD77-CDBD-5C49-CEB8-81CB35FAEC29}"/>
              </a:ext>
            </a:extLst>
          </p:cNvPr>
          <p:cNvSpPr/>
          <p:nvPr/>
        </p:nvSpPr>
        <p:spPr>
          <a:xfrm>
            <a:off x="177113" y="203505"/>
            <a:ext cx="11837773" cy="6555641"/>
          </a:xfrm>
          <a:prstGeom prst="rect">
            <a:avLst/>
          </a:prstGeom>
          <a:gradFill>
            <a:gsLst>
              <a:gs pos="0">
                <a:schemeClr val="accent1">
                  <a:lumMod val="5000"/>
                  <a:lumOff val="95000"/>
                </a:schemeClr>
              </a:gs>
              <a:gs pos="55000">
                <a:schemeClr val="bg1">
                  <a:alpha val="66513"/>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6F7D61D-6C06-65B9-22FA-BA0D12C09F59}"/>
              </a:ext>
            </a:extLst>
          </p:cNvPr>
          <p:cNvSpPr txBox="1"/>
          <p:nvPr/>
        </p:nvSpPr>
        <p:spPr>
          <a:xfrm>
            <a:off x="177113" y="203505"/>
            <a:ext cx="11837773" cy="7048083"/>
          </a:xfrm>
          <a:prstGeom prst="rect">
            <a:avLst/>
          </a:prstGeom>
          <a:noFill/>
        </p:spPr>
        <p:txBody>
          <a:bodyPr wrap="square" rtlCol="0">
            <a:spAutoFit/>
          </a:bodyPr>
          <a:lstStyle/>
          <a:p>
            <a:pPr marL="0" marR="0">
              <a:spcBef>
                <a:spcPts val="0"/>
              </a:spcBef>
              <a:spcAft>
                <a:spcPts val="0"/>
              </a:spcAft>
            </a:pPr>
            <a:r>
              <a:rPr lang="en-US" sz="2800" b="1" i="1" dirty="0">
                <a:solidFill>
                  <a:schemeClr val="bg1"/>
                </a:solidFill>
                <a:effectLst/>
                <a:latin typeface="Cambria" panose="02040503050406030204" pitchFamily="18" charset="0"/>
                <a:ea typeface="Times New Roman" panose="02020603050405020304" pitchFamily="18" charset="0"/>
                <a:cs typeface="Times New Roman" panose="02020603050405020304" pitchFamily="18" charset="0"/>
              </a:rPr>
              <a:t>Rev 16:10-11, Then the fifth angel poured out his bowl on the throne of the beast, and </a:t>
            </a:r>
            <a:r>
              <a:rPr lang="en-US" sz="2800" b="1" i="1" u="sng" dirty="0">
                <a:solidFill>
                  <a:schemeClr val="bg1"/>
                </a:solidFill>
                <a:effectLst/>
                <a:latin typeface="Cambria" panose="02040503050406030204" pitchFamily="18" charset="0"/>
                <a:ea typeface="Times New Roman" panose="02020603050405020304" pitchFamily="18" charset="0"/>
                <a:cs typeface="Times New Roman" panose="02020603050405020304" pitchFamily="18" charset="0"/>
              </a:rPr>
              <a:t>his kingdom became darkened</a:t>
            </a:r>
            <a:r>
              <a:rPr lang="en-US" sz="2800" b="1" i="1" dirty="0">
                <a:solidFill>
                  <a:schemeClr val="bg1"/>
                </a:solidFill>
                <a:effectLst/>
                <a:latin typeface="Cambria" panose="02040503050406030204" pitchFamily="18" charset="0"/>
                <a:ea typeface="Times New Roman" panose="02020603050405020304" pitchFamily="18" charset="0"/>
                <a:cs typeface="Times New Roman" panose="02020603050405020304" pitchFamily="18" charset="0"/>
              </a:rPr>
              <a:t>; and they gnawed their tongues because of pain, 11 and they blasphemed the God of heaven because of their pains and their sores; and </a:t>
            </a:r>
            <a:r>
              <a:rPr lang="en-US" sz="2800" b="1" i="1" u="sng" dirty="0">
                <a:solidFill>
                  <a:schemeClr val="bg1"/>
                </a:solidFill>
                <a:effectLst/>
                <a:latin typeface="Cambria" panose="02040503050406030204" pitchFamily="18" charset="0"/>
                <a:ea typeface="Times New Roman" panose="02020603050405020304" pitchFamily="18" charset="0"/>
                <a:cs typeface="Times New Roman" panose="02020603050405020304" pitchFamily="18" charset="0"/>
              </a:rPr>
              <a:t>they did not repent of their deeds</a:t>
            </a:r>
            <a:r>
              <a:rPr lang="en-US" sz="2800" b="1" i="1" dirty="0">
                <a:solidFill>
                  <a:schemeClr val="bg1"/>
                </a:solidFill>
                <a:effectLst/>
                <a:latin typeface="Cambria" panose="02040503050406030204" pitchFamily="18" charset="0"/>
                <a:ea typeface="Times New Roman" panose="02020603050405020304" pitchFamily="18" charset="0"/>
                <a:cs typeface="Times New Roman" panose="02020603050405020304" pitchFamily="18" charset="0"/>
              </a:rPr>
              <a:t>.</a:t>
            </a:r>
            <a:endParaRPr lang="en-US" sz="28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2400" dirty="0">
                <a:effectLst/>
                <a:latin typeface="Cambria" panose="02040503050406030204" pitchFamily="18" charset="0"/>
                <a:ea typeface="Times New Roman" panose="02020603050405020304" pitchFamily="18" charset="0"/>
                <a:cs typeface="Times New Roman" panose="02020603050405020304" pitchFamily="18" charset="0"/>
              </a:rPr>
              <a:t> </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Aptos" panose="020B0004020202020204" pitchFamily="34" charset="0"/>
                <a:cs typeface="Times New Roman" panose="02020603050405020304" pitchFamily="18" charset="0"/>
              </a:rPr>
              <a:t>This is a plague of darkness, somehow causing intolerable pain.</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Aptos" panose="020B0004020202020204" pitchFamily="34" charset="0"/>
                <a:cs typeface="Times New Roman" panose="02020603050405020304" pitchFamily="18" charset="0"/>
              </a:rPr>
              <a:t>Chewing their tongues for relief?</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Aptos" panose="020B0004020202020204" pitchFamily="34" charset="0"/>
                <a:cs typeface="Times New Roman" panose="02020603050405020304" pitchFamily="18" charset="0"/>
              </a:rPr>
              <a:t>QUESTION: In Exodus, God used a plague of darkness effectively, when was it?</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400" dirty="0">
                <a:effectLst/>
                <a:latin typeface="Cambria" panose="02040503050406030204" pitchFamily="18" charset="0"/>
                <a:ea typeface="Aptos" panose="020B0004020202020204" pitchFamily="34" charset="0"/>
                <a:cs typeface="Times New Roman" panose="02020603050405020304" pitchFamily="18" charset="0"/>
              </a:rPr>
              <a:t>Exo 10:21-23, Then the Lord said to Moses, “Stretch out your hand toward the sky, that there may be darkness over the land of Egypt, even a darkness which may be felt.” 22 So Moses stretched out his hand toward the sky, and there was thick darkness in all the land of Egypt for three days. 23 They did not see one another, nor did anyone rise from his place for three days, but all the sons of Israel had light in their dwellings.</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400" dirty="0">
                <a:effectLst/>
                <a:latin typeface="Cambria" panose="02040503050406030204" pitchFamily="18" charset="0"/>
                <a:ea typeface="Aptos" panose="020B0004020202020204" pitchFamily="34" charset="0"/>
                <a:cs typeface="Times New Roman" panose="02020603050405020304" pitchFamily="18" charset="0"/>
              </a:rPr>
              <a:t>This was the plague just before the plague of the firstborn, also called… The Passover.</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77090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370703" y="302359"/>
            <a:ext cx="11380304" cy="6647974"/>
          </a:xfrm>
          <a:prstGeom prst="rect">
            <a:avLst/>
          </a:prstGeom>
          <a:noFill/>
        </p:spPr>
        <p:txBody>
          <a:bodyPr wrap="square" rtlCol="0">
            <a:spAutoFit/>
          </a:bodyPr>
          <a:lstStyle/>
          <a:p>
            <a:pPr marL="0" marR="0">
              <a:spcBef>
                <a:spcPts val="0"/>
              </a:spcBef>
              <a:spcAft>
                <a:spcPts val="0"/>
              </a:spcAft>
            </a:pPr>
            <a:r>
              <a:rPr lang="en-US" sz="2400" b="1" i="1" dirty="0">
                <a:effectLst/>
                <a:latin typeface="Cambria" panose="02040503050406030204" pitchFamily="18" charset="0"/>
                <a:ea typeface="Times New Roman" panose="02020603050405020304" pitchFamily="18" charset="0"/>
                <a:cs typeface="Times New Roman" panose="02020603050405020304" pitchFamily="18" charset="0"/>
              </a:rPr>
              <a:t>Rev 16:12-16, </a:t>
            </a:r>
            <a:r>
              <a:rPr lang="en-US" sz="2400" b="1" i="1" u="sng" dirty="0">
                <a:effectLst/>
                <a:latin typeface="Cambria" panose="02040503050406030204" pitchFamily="18" charset="0"/>
                <a:ea typeface="Times New Roman" panose="02020603050405020304" pitchFamily="18" charset="0"/>
                <a:cs typeface="Times New Roman" panose="02020603050405020304" pitchFamily="18" charset="0"/>
              </a:rPr>
              <a:t>The sixth angel</a:t>
            </a:r>
            <a:r>
              <a:rPr lang="en-US" sz="2400" b="1" i="1" dirty="0">
                <a:effectLst/>
                <a:latin typeface="Cambria" panose="02040503050406030204" pitchFamily="18" charset="0"/>
                <a:ea typeface="Times New Roman" panose="02020603050405020304" pitchFamily="18" charset="0"/>
                <a:cs typeface="Times New Roman" panose="02020603050405020304" pitchFamily="18" charset="0"/>
              </a:rPr>
              <a:t> poured out his bowl on the great river, the Euphrates; and its water was dried up, </a:t>
            </a:r>
            <a:r>
              <a:rPr lang="en-US" sz="2400" b="1" i="1" u="sng" dirty="0">
                <a:effectLst/>
                <a:latin typeface="Cambria" panose="02040503050406030204" pitchFamily="18" charset="0"/>
                <a:ea typeface="Times New Roman" panose="02020603050405020304" pitchFamily="18" charset="0"/>
                <a:cs typeface="Times New Roman" panose="02020603050405020304" pitchFamily="18" charset="0"/>
              </a:rPr>
              <a:t>so that the way would be prepared for the kings from the east</a:t>
            </a:r>
            <a:r>
              <a:rPr lang="en-US" sz="2400" b="1" i="1" dirty="0">
                <a:effectLst/>
                <a:latin typeface="Cambria" panose="02040503050406030204" pitchFamily="18" charset="0"/>
                <a:ea typeface="Times New Roman" panose="02020603050405020304" pitchFamily="18" charset="0"/>
                <a:cs typeface="Times New Roman" panose="02020603050405020304" pitchFamily="18" charset="0"/>
              </a:rPr>
              <a:t>. 13 And I saw coming out of the mouth of the dragon and out of the mouth of the beast and out of the mouth of the false prophet, three unclean spirits like frogs; 14 for they are spirits of demons, performing signs, which go out to the kings of the whole world, to gather them together for the war of the great day of God, the Almighty. 15 (“Behold, I am coming like a thief. </a:t>
            </a:r>
            <a:r>
              <a:rPr lang="en-US" sz="2400" b="1" i="1" u="sng" dirty="0">
                <a:effectLst/>
                <a:latin typeface="Cambria" panose="02040503050406030204" pitchFamily="18" charset="0"/>
                <a:ea typeface="Times New Roman" panose="02020603050405020304" pitchFamily="18" charset="0"/>
                <a:cs typeface="Times New Roman" panose="02020603050405020304" pitchFamily="18" charset="0"/>
              </a:rPr>
              <a:t>Blessed is the one</a:t>
            </a:r>
            <a:r>
              <a:rPr lang="en-US" sz="2400" b="1" i="1" dirty="0">
                <a:effectLst/>
                <a:latin typeface="Cambria" panose="02040503050406030204" pitchFamily="18" charset="0"/>
                <a:ea typeface="Times New Roman" panose="02020603050405020304" pitchFamily="18" charset="0"/>
                <a:cs typeface="Times New Roman" panose="02020603050405020304" pitchFamily="18" charset="0"/>
              </a:rPr>
              <a:t> who stays awake and keeps his clothes, so that he will not walk about naked and men will not see his shame.”) 16 And they gathered them together to the place which in Hebrew is called Har-</a:t>
            </a:r>
            <a:r>
              <a:rPr lang="en-US" sz="2400" b="1" i="1" dirty="0" err="1">
                <a:effectLst/>
                <a:latin typeface="Cambria" panose="02040503050406030204" pitchFamily="18" charset="0"/>
                <a:ea typeface="Times New Roman" panose="02020603050405020304" pitchFamily="18" charset="0"/>
                <a:cs typeface="Times New Roman" panose="02020603050405020304" pitchFamily="18" charset="0"/>
              </a:rPr>
              <a:t>Magedon</a:t>
            </a:r>
            <a:r>
              <a:rPr lang="en-US" sz="2400" b="1" i="1" dirty="0">
                <a:effectLst/>
                <a:latin typeface="Cambria" panose="02040503050406030204" pitchFamily="18" charset="0"/>
                <a:ea typeface="Times New Roman" panose="02020603050405020304" pitchFamily="18" charset="0"/>
                <a:cs typeface="Times New Roman" panose="02020603050405020304" pitchFamily="18" charset="0"/>
              </a:rPr>
              <a:t>.</a:t>
            </a:r>
            <a:endParaRPr lang="en-US" sz="2800" b="1" i="1" dirty="0">
              <a:effectLst/>
              <a:latin typeface="Cambria" panose="020405030504060302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dirty="0">
                <a:effectLst/>
                <a:latin typeface="Cambria" panose="02040503050406030204" pitchFamily="18" charset="0"/>
                <a:ea typeface="Aptos" panose="020B0004020202020204" pitchFamily="34" charset="0"/>
                <a:cs typeface="Times New Roman" panose="02020603050405020304" pitchFamily="18" charset="0"/>
              </a:rPr>
              <a:t>QUESTION: What’s the purpose of the Euphrates </a:t>
            </a:r>
            <a:br>
              <a:rPr lang="en-US" sz="2800" dirty="0">
                <a:effectLst/>
                <a:latin typeface="Cambria" panose="02040503050406030204" pitchFamily="18" charset="0"/>
                <a:ea typeface="Aptos" panose="020B0004020202020204" pitchFamily="34" charset="0"/>
                <a:cs typeface="Times New Roman" panose="02020603050405020304" pitchFamily="18" charset="0"/>
              </a:rPr>
            </a:br>
            <a:r>
              <a:rPr lang="en-US" sz="2800" dirty="0">
                <a:effectLst/>
                <a:latin typeface="Cambria" panose="02040503050406030204" pitchFamily="18" charset="0"/>
                <a:ea typeface="Aptos" panose="020B0004020202020204" pitchFamily="34" charset="0"/>
                <a:cs typeface="Times New Roman" panose="02020603050405020304" pitchFamily="18" charset="0"/>
              </a:rPr>
              <a:t>drying up?</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dirty="0">
                <a:effectLst/>
                <a:latin typeface="Cambria" panose="02040503050406030204" pitchFamily="18" charset="0"/>
                <a:ea typeface="Aptos" panose="020B0004020202020204" pitchFamily="34" charset="0"/>
                <a:cs typeface="Times New Roman" panose="02020603050405020304" pitchFamily="18" charset="0"/>
              </a:rPr>
              <a:t>QUESTION: What do the “frog-like” spirits do?</a:t>
            </a:r>
            <a:br>
              <a:rPr lang="en-US" sz="2800" dirty="0">
                <a:effectLst/>
                <a:latin typeface="Cambria" panose="02040503050406030204" pitchFamily="18" charset="0"/>
                <a:ea typeface="Aptos" panose="020B0004020202020204" pitchFamily="34" charset="0"/>
                <a:cs typeface="Times New Roman" panose="02020603050405020304" pitchFamily="18" charset="0"/>
              </a:rPr>
            </a:br>
            <a:r>
              <a:rPr lang="en-US" sz="2800" dirty="0">
                <a:effectLst/>
                <a:latin typeface="Cambria" panose="02040503050406030204" pitchFamily="18" charset="0"/>
                <a:ea typeface="Aptos" panose="020B0004020202020204" pitchFamily="34" charset="0"/>
                <a:cs typeface="Times New Roman" panose="02020603050405020304" pitchFamily="18" charset="0"/>
              </a:rPr>
              <a:t>And why do they do it?</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dirty="0">
                <a:effectLst/>
                <a:latin typeface="Cambria" panose="02040503050406030204" pitchFamily="18" charset="0"/>
                <a:ea typeface="Aptos" panose="020B0004020202020204" pitchFamily="34" charset="0"/>
                <a:cs typeface="Times New Roman" panose="02020603050405020304" pitchFamily="18" charset="0"/>
              </a:rPr>
              <a:t>QUESTION: What is the Dragon collecting the </a:t>
            </a:r>
            <a:br>
              <a:rPr lang="en-US" sz="2800" dirty="0">
                <a:effectLst/>
                <a:latin typeface="Cambria" panose="02040503050406030204" pitchFamily="18" charset="0"/>
                <a:ea typeface="Aptos" panose="020B0004020202020204" pitchFamily="34" charset="0"/>
                <a:cs typeface="Times New Roman" panose="02020603050405020304" pitchFamily="18" charset="0"/>
              </a:rPr>
            </a:br>
            <a:r>
              <a:rPr lang="en-US" sz="2800" dirty="0">
                <a:effectLst/>
                <a:latin typeface="Cambria" panose="02040503050406030204" pitchFamily="18" charset="0"/>
                <a:ea typeface="Aptos" panose="020B0004020202020204" pitchFamily="34" charset="0"/>
                <a:cs typeface="Times New Roman" panose="02020603050405020304" pitchFamily="18" charset="0"/>
              </a:rPr>
              <a:t>kings of the world for?</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p:txBody>
      </p:sp>
      <p:pic>
        <p:nvPicPr>
          <p:cNvPr id="3074" name="Picture 2" descr="REV. 16:13-16">
            <a:extLst>
              <a:ext uri="{FF2B5EF4-FFF2-40B4-BE49-F238E27FC236}">
                <a16:creationId xmlns:a16="http://schemas.microsoft.com/office/drawing/2014/main" id="{68202CED-3B65-1667-3E76-39A803D2D7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1297" y="4282341"/>
            <a:ext cx="2540000" cy="227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356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w the Euphrates River is Drying up - END TIMES ARE NEAR!">
            <a:extLst>
              <a:ext uri="{FF2B5EF4-FFF2-40B4-BE49-F238E27FC236}">
                <a16:creationId xmlns:a16="http://schemas.microsoft.com/office/drawing/2014/main" id="{5284F0A6-F01D-7457-CEC6-32EA68A214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208" y="432680"/>
            <a:ext cx="10653584" cy="5992640"/>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33D0148-EB77-C153-6226-D36F733A4EBD}"/>
              </a:ext>
            </a:extLst>
          </p:cNvPr>
          <p:cNvSpPr txBox="1"/>
          <p:nvPr/>
        </p:nvSpPr>
        <p:spPr>
          <a:xfrm>
            <a:off x="769208" y="4855660"/>
            <a:ext cx="3880021" cy="1569660"/>
          </a:xfrm>
          <a:prstGeom prst="rect">
            <a:avLst/>
          </a:prstGeom>
          <a:noFill/>
        </p:spPr>
        <p:txBody>
          <a:bodyPr wrap="square" rtlCol="0">
            <a:spAutoFit/>
          </a:bodyPr>
          <a:lstStyle/>
          <a:p>
            <a:r>
              <a:rPr lang="en-US" sz="2400" b="1" dirty="0">
                <a:solidFill>
                  <a:srgbClr val="0070C0"/>
                </a:solidFill>
              </a:rPr>
              <a:t>This seems to be a manmade problem and not what is indicated in Revelation</a:t>
            </a:r>
          </a:p>
        </p:txBody>
      </p:sp>
    </p:spTree>
    <p:extLst>
      <p:ext uri="{BB962C8B-B14F-4D97-AF65-F5344CB8AC3E}">
        <p14:creationId xmlns:p14="http://schemas.microsoft.com/office/powerpoint/2010/main" val="3199463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9112216-9DEB-E5C9-6A40-F23891D0AB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832" y="544951"/>
            <a:ext cx="9848336" cy="5967060"/>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350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370703" y="302359"/>
            <a:ext cx="11380304" cy="5262979"/>
          </a:xfrm>
          <a:prstGeom prst="rect">
            <a:avLst/>
          </a:prstGeom>
          <a:noFill/>
        </p:spPr>
        <p:txBody>
          <a:bodyPr wrap="square" rtlCol="0">
            <a:spAutoFit/>
          </a:bodyPr>
          <a:lstStyle/>
          <a:p>
            <a:pPr marL="0" marR="0">
              <a:spcBef>
                <a:spcPts val="0"/>
              </a:spcBef>
              <a:spcAft>
                <a:spcPts val="0"/>
              </a:spcAft>
            </a:pP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Rev 16:17-21, Then </a:t>
            </a:r>
            <a:r>
              <a:rPr lang="en-US" sz="2800" b="1" i="1" u="sng" dirty="0">
                <a:effectLst/>
                <a:latin typeface="Cambria" panose="02040503050406030204" pitchFamily="18" charset="0"/>
                <a:ea typeface="Times New Roman" panose="02020603050405020304" pitchFamily="18" charset="0"/>
                <a:cs typeface="Times New Roman" panose="02020603050405020304" pitchFamily="18" charset="0"/>
              </a:rPr>
              <a:t>the seventh angel</a:t>
            </a: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 poured out his bowl </a:t>
            </a:r>
            <a:r>
              <a:rPr lang="en-US" sz="2800" b="1" i="1" u="sng" dirty="0">
                <a:effectLst/>
                <a:latin typeface="Cambria" panose="02040503050406030204" pitchFamily="18" charset="0"/>
                <a:ea typeface="Times New Roman" panose="02020603050405020304" pitchFamily="18" charset="0"/>
                <a:cs typeface="Times New Roman" panose="02020603050405020304" pitchFamily="18" charset="0"/>
              </a:rPr>
              <a:t>upon the air</a:t>
            </a: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 and a loud voice came out of the temple from the throne, saying, </a:t>
            </a:r>
            <a:r>
              <a:rPr lang="en-US" sz="2800" b="1" i="1" u="sng" dirty="0">
                <a:effectLst/>
                <a:latin typeface="Cambria" panose="02040503050406030204" pitchFamily="18" charset="0"/>
                <a:ea typeface="Times New Roman" panose="02020603050405020304" pitchFamily="18" charset="0"/>
                <a:cs typeface="Times New Roman" panose="02020603050405020304" pitchFamily="18" charset="0"/>
              </a:rPr>
              <a:t>“It is done.”</a:t>
            </a: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 18 And there were flashes of lightning and sounds and peals of thunder; and there was </a:t>
            </a:r>
            <a:r>
              <a:rPr lang="en-US" sz="2800" b="1" i="1" u="sng" dirty="0">
                <a:effectLst/>
                <a:latin typeface="Cambria" panose="02040503050406030204" pitchFamily="18" charset="0"/>
                <a:ea typeface="Times New Roman" panose="02020603050405020304" pitchFamily="18" charset="0"/>
                <a:cs typeface="Times New Roman" panose="02020603050405020304" pitchFamily="18" charset="0"/>
              </a:rPr>
              <a:t>a great earthquake, such as there had not been since man came to be upon the earth, so great an earthquake was it, and so mighty.</a:t>
            </a: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 19 The great city was split into three parts, and the cities of the nations fell. Babylon the great was remembered before God, to give her the cup of the wine of His fierce wrath. 20 And every island fled away, and the mountains were not found. 21 And huge hailstones, about one hundred pounds each, came down from heaven upon men; </a:t>
            </a:r>
            <a:r>
              <a:rPr lang="en-US" sz="2800" b="1" i="1" u="sng" dirty="0">
                <a:effectLst/>
                <a:latin typeface="Cambria" panose="02040503050406030204" pitchFamily="18" charset="0"/>
                <a:ea typeface="Times New Roman" panose="02020603050405020304" pitchFamily="18" charset="0"/>
                <a:cs typeface="Times New Roman" panose="02020603050405020304" pitchFamily="18" charset="0"/>
              </a:rPr>
              <a:t>and men blasphemed God</a:t>
            </a: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 because of the plague of the hail, because its plague was extremely severe.</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7743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370703" y="302359"/>
            <a:ext cx="11380304" cy="3108543"/>
          </a:xfrm>
          <a:prstGeom prst="rect">
            <a:avLst/>
          </a:prstGeom>
          <a:noFill/>
        </p:spPr>
        <p:txBody>
          <a:bodyPr wrap="square" rtlCol="0">
            <a:spAutoFit/>
          </a:bodyPr>
          <a:lstStyle/>
          <a:p>
            <a:pPr marL="0" marR="0">
              <a:spcBef>
                <a:spcPts val="0"/>
              </a:spcBef>
              <a:spcAft>
                <a:spcPts val="0"/>
              </a:spcAft>
            </a:pP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Rev 17:4-6 The woman was clothed in purple and scarlet, and adorned with gold and precious stones and pearls, having in her hand a gold cup full of abominations and of the unclean things of her immorality, 5 and on her forehead a name was written, a mystery, “BABYLON THE GREAT, THE MOTHER OF HARLOTS AND OF THE ABOMINATIONS OF THE EARTH.” 6 And I saw the woman drunk with the blood of the [d]saints, and with the blood of the witnesses of Jesus.</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p:txBody>
      </p:sp>
      <p:pic>
        <p:nvPicPr>
          <p:cNvPr id="7172" name="Picture 4" descr="Revelation 17:16 What does the term mean “to eat the harlots flesh and burn  her with fire?” | B I B L E - ONLY">
            <a:extLst>
              <a:ext uri="{FF2B5EF4-FFF2-40B4-BE49-F238E27FC236}">
                <a16:creationId xmlns:a16="http://schemas.microsoft.com/office/drawing/2014/main" id="{029B2013-CA5E-1BA1-39CC-3EF34FAA35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2065" y="3446979"/>
            <a:ext cx="7250499" cy="3270902"/>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2377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370703" y="302359"/>
            <a:ext cx="11380304" cy="3108543"/>
          </a:xfrm>
          <a:prstGeom prst="rect">
            <a:avLst/>
          </a:prstGeom>
          <a:noFill/>
        </p:spPr>
        <p:txBody>
          <a:bodyPr wrap="square" rtlCol="0">
            <a:spAutoFit/>
          </a:bodyPr>
          <a:lstStyle/>
          <a:p>
            <a:pPr marL="0" marR="0">
              <a:spcBef>
                <a:spcPts val="0"/>
              </a:spcBef>
              <a:spcAft>
                <a:spcPts val="0"/>
              </a:spcAft>
            </a:pP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Rev 17:16-18, And the ten horns which you saw, and the beast, these will hate the harlot and will make her desolate and naked, and will eat her flesh and will burn her up with fire. 17 For </a:t>
            </a:r>
            <a:r>
              <a:rPr lang="en-US" sz="2800" b="1" i="1" u="sng" dirty="0">
                <a:effectLst/>
                <a:latin typeface="Cambria" panose="02040503050406030204" pitchFamily="18" charset="0"/>
                <a:ea typeface="Times New Roman" panose="02020603050405020304" pitchFamily="18" charset="0"/>
                <a:cs typeface="Times New Roman" panose="02020603050405020304" pitchFamily="18" charset="0"/>
              </a:rPr>
              <a:t>God has put it in their hearts to execute His purpose </a:t>
            </a: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by having a common purpose, and by giving their kingdom to the beast, until the words of God will be fulfilled. 18 The woman whom you saw is the great city, which reigns over the kings of the earth.”</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p:txBody>
      </p:sp>
      <p:pic>
        <p:nvPicPr>
          <p:cNvPr id="8194" name="Picture 2" descr="Revelation 17:16 What does the term mean “to eat the harlots flesh and burn  her with fire?” | B I B L E - ONLY">
            <a:extLst>
              <a:ext uri="{FF2B5EF4-FFF2-40B4-BE49-F238E27FC236}">
                <a16:creationId xmlns:a16="http://schemas.microsoft.com/office/drawing/2014/main" id="{F0051304-24F4-A995-293C-CE3DB463C8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5060" y="3262621"/>
            <a:ext cx="7072183" cy="3447098"/>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1007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370703" y="302359"/>
            <a:ext cx="11380304" cy="5262979"/>
          </a:xfrm>
          <a:prstGeom prst="rect">
            <a:avLst/>
          </a:prstGeom>
          <a:noFill/>
        </p:spPr>
        <p:txBody>
          <a:bodyPr wrap="square" rtlCol="0">
            <a:spAutoFit/>
          </a:bodyPr>
          <a:lstStyle/>
          <a:p>
            <a:pPr marL="0" marR="0">
              <a:spcBef>
                <a:spcPts val="0"/>
              </a:spcBef>
              <a:spcAft>
                <a:spcPts val="0"/>
              </a:spcAft>
            </a:pP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Rev 18:3, For all the nations have drunk of the wine of the passion of her immorality, and the kings of the earth have committed acts of immorality with her, and the merchants of the earth have become rich by the wealth of her sensuality.”</a:t>
            </a:r>
          </a:p>
          <a:p>
            <a:pPr marL="0" marR="0">
              <a:spcBef>
                <a:spcPts val="0"/>
              </a:spcBef>
              <a:spcAft>
                <a:spcPts val="0"/>
              </a:spcAft>
            </a:pPr>
            <a:endParaRPr lang="en-US" sz="2800" b="1" i="1" dirty="0">
              <a:latin typeface="Cambria" panose="020405030504060302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endParaRPr lang="en-US" sz="2800" b="1" i="1" dirty="0">
              <a:latin typeface="Cambria" panose="020405030504060302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Rev 18:4-6, I heard another voice from heaven, saying, “Come out of her, my people, so that you will not participate in her sins and receive of her plagues; 5 for her sins have piled up as high as heaven, and God has remembered her iniquities. 6 Pay her back even as she has paid, and give back to her double according to her deeds; in the cup which she has mixed, mix twice as much for her.</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03651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7D61D-6C06-65B9-22FA-BA0D12C09F59}"/>
              </a:ext>
            </a:extLst>
          </p:cNvPr>
          <p:cNvSpPr txBox="1"/>
          <p:nvPr/>
        </p:nvSpPr>
        <p:spPr>
          <a:xfrm>
            <a:off x="370703" y="302359"/>
            <a:ext cx="11380304" cy="6124754"/>
          </a:xfrm>
          <a:prstGeom prst="rect">
            <a:avLst/>
          </a:prstGeom>
          <a:noFill/>
        </p:spPr>
        <p:txBody>
          <a:bodyPr wrap="square" rtlCol="0">
            <a:spAutoFit/>
          </a:bodyPr>
          <a:lstStyle/>
          <a:p>
            <a:pPr marL="0" marR="0">
              <a:spcBef>
                <a:spcPts val="0"/>
              </a:spcBef>
              <a:spcAft>
                <a:spcPts val="0"/>
              </a:spcAft>
            </a:pP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Rev 18:9-10, “And the kings of the earth, who committed acts of immorality and lived [l]sensuously with her, will weep and lament over her when they see the smoke of her burning, 10 standing at a distance because of the fear of her torment, saying, ‘Woe, woe, the great city, Babylon, the strong city! For in one hour your judgment has come.’</a:t>
            </a:r>
          </a:p>
          <a:p>
            <a:pPr marL="0" marR="0">
              <a:spcBef>
                <a:spcPts val="0"/>
              </a:spcBef>
              <a:spcAft>
                <a:spcPts val="0"/>
              </a:spcAft>
            </a:pPr>
            <a:endParaRPr lang="en-US" sz="2800" b="1" i="1" dirty="0">
              <a:latin typeface="Cambria" panose="020405030504060302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2800" b="1" i="1" dirty="0">
                <a:effectLst/>
                <a:latin typeface="Cambria" panose="02040503050406030204" pitchFamily="18" charset="0"/>
                <a:ea typeface="Times New Roman" panose="02020603050405020304" pitchFamily="18" charset="0"/>
                <a:cs typeface="Times New Roman" panose="02020603050405020304" pitchFamily="18" charset="0"/>
              </a:rPr>
              <a:t>Rev 18:20-21, Rejoice over her, O heaven, and you [w]saints and apostles and prophets, because God has pronounced judgment for you against her.” 21 Then a strong angel took up a stone like a great millstone and threw it into the sea, saying, “So will Babylon, the great city, be thrown down with violence, and will not be found any longer.</a:t>
            </a:r>
          </a:p>
          <a:p>
            <a:pPr marL="0" marR="0">
              <a:spcBef>
                <a:spcPts val="0"/>
              </a:spcBef>
              <a:spcAft>
                <a:spcPts val="0"/>
              </a:spcAft>
            </a:pPr>
            <a:endParaRPr lang="en-US" sz="2800" b="1" i="1" dirty="0">
              <a:latin typeface="Cambria" panose="020405030504060302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55645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23805-0998-7B42-DC0E-765F553D3B53}"/>
              </a:ext>
            </a:extLst>
          </p:cNvPr>
          <p:cNvSpPr>
            <a:spLocks noGrp="1"/>
          </p:cNvSpPr>
          <p:nvPr>
            <p:ph type="title"/>
          </p:nvPr>
        </p:nvSpPr>
        <p:spPr/>
        <p:txBody>
          <a:bodyPr/>
          <a:lstStyle/>
          <a:p>
            <a:r>
              <a:rPr lang="en-US" sz="4800" b="1" dirty="0">
                <a:latin typeface="Cambria" panose="02040503050406030204" pitchFamily="18" charset="0"/>
              </a:rPr>
              <a:t>Who’s coming next week?</a:t>
            </a:r>
          </a:p>
        </p:txBody>
      </p:sp>
      <p:pic>
        <p:nvPicPr>
          <p:cNvPr id="10242" name="Picture 2" descr="Revelation 19 Jesus Christ King of Kings and Lord of Lords by GalleryHope  Commission">
            <a:extLst>
              <a:ext uri="{FF2B5EF4-FFF2-40B4-BE49-F238E27FC236}">
                <a16:creationId xmlns:a16="http://schemas.microsoft.com/office/drawing/2014/main" id="{7E9A66BB-8F57-A72F-3316-D36EDB59CA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1298" y="1527432"/>
            <a:ext cx="7717824" cy="5145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2455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141</TotalTime>
  <Words>3406</Words>
  <Application>Microsoft Macintosh PowerPoint</Application>
  <PresentationFormat>Widescreen</PresentationFormat>
  <Paragraphs>129</Paragraphs>
  <Slides>27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Aptos</vt:lpstr>
      <vt:lpstr>Arial</vt:lpstr>
      <vt:lpstr>Cambria</vt:lpstr>
      <vt:lpstr>Century Gothic</vt:lpstr>
      <vt:lpstr>Courier New</vt:lpstr>
      <vt:lpstr>Symbol</vt:lpstr>
      <vt:lpstr>Times</vt:lpstr>
      <vt:lpstr>Wingdings</vt:lpstr>
      <vt:lpstr>Wingdings 3</vt:lpstr>
      <vt:lpstr>Ion</vt:lpstr>
      <vt:lpstr>Tribulation: Beasts, Bowl Judgements and Babylon Revealed (Rev 12-18)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Who’s coming next week?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Tribulation: Beasts, Bowl Judgements and Babylon Revealed (Rev 12-18)</dc:title>
  <dc:creator>Howard Liverance</dc:creator>
  <cp:lastModifiedBy>Howard Liverance</cp:lastModifiedBy>
  <cp:revision>11</cp:revision>
  <dcterms:created xsi:type="dcterms:W3CDTF">2024-03-13T18:12:08Z</dcterms:created>
  <dcterms:modified xsi:type="dcterms:W3CDTF">2024-03-13T20:33:44Z</dcterms:modified>
</cp:coreProperties>
</file>