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9" r:id="rId3"/>
    <p:sldId id="258" r:id="rId4"/>
    <p:sldId id="260" r:id="rId5"/>
    <p:sldId id="259" r:id="rId6"/>
    <p:sldId id="261" r:id="rId7"/>
    <p:sldId id="263" r:id="rId8"/>
    <p:sldId id="262" r:id="rId9"/>
    <p:sldId id="257" r:id="rId10"/>
    <p:sldId id="264" r:id="rId11"/>
    <p:sldId id="266" r:id="rId12"/>
    <p:sldId id="267" r:id="rId13"/>
    <p:sldId id="265"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31"/>
  </p:normalViewPr>
  <p:slideViewPr>
    <p:cSldViewPr snapToGrid="0">
      <p:cViewPr varScale="1">
        <p:scale>
          <a:sx n="136" d="100"/>
          <a:sy n="136" d="100"/>
        </p:scale>
        <p:origin x="216" y="6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DB832-FF01-2559-43F5-6A773169DB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D5C64E-ECE7-7ECD-DA66-E4AF6130B5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316A82-D639-F843-AA6E-8AA7DB18FF72}"/>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5" name="Footer Placeholder 4">
            <a:extLst>
              <a:ext uri="{FF2B5EF4-FFF2-40B4-BE49-F238E27FC236}">
                <a16:creationId xmlns:a16="http://schemas.microsoft.com/office/drawing/2014/main" id="{A3F2FE65-F6B7-6333-38DD-70874C02D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836AAC-6BD9-7CE9-E1DF-6A69671C62E8}"/>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1788492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DFF99-56A6-CBDF-970A-522D98351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BE162E-CA88-2D9A-84F9-BDD4EFF3F8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FFE6FF-28A6-61FB-7312-7C87D345A40B}"/>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5" name="Footer Placeholder 4">
            <a:extLst>
              <a:ext uri="{FF2B5EF4-FFF2-40B4-BE49-F238E27FC236}">
                <a16:creationId xmlns:a16="http://schemas.microsoft.com/office/drawing/2014/main" id="{CF6FB8CC-8309-0924-9252-C677F85881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60231D-B7CD-339B-D37C-CADA10056963}"/>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310517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F0AF6-2BC0-3F3E-405A-2DD2BC648D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273DE6-0E35-8FDE-6763-47972C7D2E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BF5900-9B9F-CF9C-4CD2-2BC3A2340DDE}"/>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5" name="Footer Placeholder 4">
            <a:extLst>
              <a:ext uri="{FF2B5EF4-FFF2-40B4-BE49-F238E27FC236}">
                <a16:creationId xmlns:a16="http://schemas.microsoft.com/office/drawing/2014/main" id="{925E80E7-1734-04B9-31CD-DFA276D50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70B7E-1CE5-7EC5-138C-A32357642BFA}"/>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227808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468DA-F81B-91B2-4BEE-A721E78377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8B36D7-8E1C-3EC3-4E59-A4393316D9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2B321C-357C-D019-5AE4-11B5CA5AB7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D15A74-7E44-EA7B-FFCC-C621E8645C6B}"/>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6" name="Footer Placeholder 5">
            <a:extLst>
              <a:ext uri="{FF2B5EF4-FFF2-40B4-BE49-F238E27FC236}">
                <a16:creationId xmlns:a16="http://schemas.microsoft.com/office/drawing/2014/main" id="{3DFE8E9F-B0A7-3C47-728B-A5CF67CC9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6403CA-7D0B-D133-D016-32DCECF1A738}"/>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4225436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E699-73E8-66B9-7BFA-15EDBE0F95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AA89DE-024A-07D0-A12E-4D6DA7FA08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67165B-65DD-544F-1D7B-0E45FA9530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98B64E-CBC5-00D3-8DC9-99F5EE6276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189801-CD2F-1398-A375-77EEC6B4DC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048AF7-9845-BAFD-22E2-F4498FAC13E0}"/>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8" name="Footer Placeholder 7">
            <a:extLst>
              <a:ext uri="{FF2B5EF4-FFF2-40B4-BE49-F238E27FC236}">
                <a16:creationId xmlns:a16="http://schemas.microsoft.com/office/drawing/2014/main" id="{168F0A50-ECDB-8977-3FFB-0DD9750D9A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A03E10-708B-2A7D-6C61-BA98CAC68C72}"/>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376976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4202A-8B52-527C-EBBD-E4297AB8D4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12F2CB-CE76-FCCB-9D70-41A7909A0B62}"/>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4" name="Footer Placeholder 3">
            <a:extLst>
              <a:ext uri="{FF2B5EF4-FFF2-40B4-BE49-F238E27FC236}">
                <a16:creationId xmlns:a16="http://schemas.microsoft.com/office/drawing/2014/main" id="{D26AA8D3-60EC-81FC-9B0A-C16E94D63B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C8AE05-31E6-2C78-DA6F-714157C0DB7A}"/>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1306068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E12B91-C6CA-EADC-DEBB-CB471DDC9275}"/>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3" name="Footer Placeholder 2">
            <a:extLst>
              <a:ext uri="{FF2B5EF4-FFF2-40B4-BE49-F238E27FC236}">
                <a16:creationId xmlns:a16="http://schemas.microsoft.com/office/drawing/2014/main" id="{A52A72E7-FAE6-5588-945D-9C486D4B78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4148D3-E0C9-44B3-E4E7-1F2CBD3594F9}"/>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1789183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C3CC8-B456-18C8-49A7-1797CD71F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2916EA-AE22-D067-BF9A-1043FE37A0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26E5F5-1545-4D1D-2E5D-992FEB5645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2BD33E-FC4E-D334-9765-58E55F925DBE}"/>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6" name="Footer Placeholder 5">
            <a:extLst>
              <a:ext uri="{FF2B5EF4-FFF2-40B4-BE49-F238E27FC236}">
                <a16:creationId xmlns:a16="http://schemas.microsoft.com/office/drawing/2014/main" id="{0F865D8E-25B7-7D5C-271E-5244E2EBDC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F243DF-1561-26AB-2F85-D20A90FF4988}"/>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2861438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00061-26FE-9C17-9F2E-29F54704A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664AA4-8699-9689-8B11-4E600A17B1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800D9B-EA7C-452A-BD1B-24C3C549D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7243D-43F8-04C7-5708-C387FD6C79CE}"/>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6" name="Footer Placeholder 5">
            <a:extLst>
              <a:ext uri="{FF2B5EF4-FFF2-40B4-BE49-F238E27FC236}">
                <a16:creationId xmlns:a16="http://schemas.microsoft.com/office/drawing/2014/main" id="{4E89490D-23AA-5DE8-4CD7-39EEB9949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1DB53E-C39E-2CB5-84AC-87CB81B50ACD}"/>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215980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971FA-D538-CD43-ECEA-9AE7240370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3CE3BB-9802-340B-9878-00114990C5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16AB6-4476-2A8D-4662-6458F8C9EECC}"/>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5" name="Footer Placeholder 4">
            <a:extLst>
              <a:ext uri="{FF2B5EF4-FFF2-40B4-BE49-F238E27FC236}">
                <a16:creationId xmlns:a16="http://schemas.microsoft.com/office/drawing/2014/main" id="{9A1D2F14-25CF-CD54-F9AA-22976467F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ED322-38C9-A3F9-7AFD-5C2E7550672C}"/>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2022843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889754-099B-776F-02EE-ED72B79DB3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686083-745B-5B14-B21B-1ED78A3009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7E5F39-D319-60F7-D2E1-86B3231FD4CB}"/>
              </a:ext>
            </a:extLst>
          </p:cNvPr>
          <p:cNvSpPr>
            <a:spLocks noGrp="1"/>
          </p:cNvSpPr>
          <p:nvPr>
            <p:ph type="dt" sz="half" idx="10"/>
          </p:nvPr>
        </p:nvSpPr>
        <p:spPr/>
        <p:txBody>
          <a:bodyPr/>
          <a:lstStyle/>
          <a:p>
            <a:fld id="{5FA32E40-C9A9-3B4F-85BC-A04CE0697001}" type="datetimeFigureOut">
              <a:rPr lang="en-US" smtClean="0"/>
              <a:t>1/23/24</a:t>
            </a:fld>
            <a:endParaRPr lang="en-US"/>
          </a:p>
        </p:txBody>
      </p:sp>
      <p:sp>
        <p:nvSpPr>
          <p:cNvPr id="5" name="Footer Placeholder 4">
            <a:extLst>
              <a:ext uri="{FF2B5EF4-FFF2-40B4-BE49-F238E27FC236}">
                <a16:creationId xmlns:a16="http://schemas.microsoft.com/office/drawing/2014/main" id="{5FC45972-4C8A-97B2-AD0B-89CC8558DE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9D0F58-B3A5-A0D6-278C-8B6C27C977A5}"/>
              </a:ext>
            </a:extLst>
          </p:cNvPr>
          <p:cNvSpPr>
            <a:spLocks noGrp="1"/>
          </p:cNvSpPr>
          <p:nvPr>
            <p:ph type="sldNum" sz="quarter" idx="12"/>
          </p:nvPr>
        </p:nvSpPr>
        <p:spPr/>
        <p:txBody>
          <a:bodyPr/>
          <a:lstStyle/>
          <a:p>
            <a:fld id="{0B7FBA26-EA29-E248-82E5-6F97E5A7D540}" type="slidenum">
              <a:rPr lang="en-US" smtClean="0"/>
              <a:t>‹#›</a:t>
            </a:fld>
            <a:endParaRPr lang="en-US"/>
          </a:p>
        </p:txBody>
      </p:sp>
    </p:spTree>
    <p:extLst>
      <p:ext uri="{BB962C8B-B14F-4D97-AF65-F5344CB8AC3E}">
        <p14:creationId xmlns:p14="http://schemas.microsoft.com/office/powerpoint/2010/main" val="1299718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6528B-B1EF-A6B4-5D11-8AE7B4C6E7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A05C7F-D03C-22E2-F590-08D02E131A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4FDB0-2EAA-F18A-231D-485F231AA9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32E40-C9A9-3B4F-85BC-A04CE0697001}" type="datetimeFigureOut">
              <a:rPr lang="en-US" smtClean="0"/>
              <a:t>1/23/24</a:t>
            </a:fld>
            <a:endParaRPr lang="en-US"/>
          </a:p>
        </p:txBody>
      </p:sp>
      <p:sp>
        <p:nvSpPr>
          <p:cNvPr id="5" name="Footer Placeholder 4">
            <a:extLst>
              <a:ext uri="{FF2B5EF4-FFF2-40B4-BE49-F238E27FC236}">
                <a16:creationId xmlns:a16="http://schemas.microsoft.com/office/drawing/2014/main" id="{5017FEDD-2558-BDCD-6D89-B1FED7EC94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0EF66D-8541-9A75-35EE-EC83C80835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7FBA26-EA29-E248-82E5-6F97E5A7D540}" type="slidenum">
              <a:rPr lang="en-US" smtClean="0"/>
              <a:t>‹#›</a:t>
            </a:fld>
            <a:endParaRPr lang="en-US"/>
          </a:p>
        </p:txBody>
      </p:sp>
    </p:spTree>
    <p:extLst>
      <p:ext uri="{BB962C8B-B14F-4D97-AF65-F5344CB8AC3E}">
        <p14:creationId xmlns:p14="http://schemas.microsoft.com/office/powerpoint/2010/main" val="50663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ound-doctrine.u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biblegateway.com/passage/?search=Rev+1%3A1-3&amp;version=NASB1995#fen-NASB1995-30702b" TargetMode="External"/><Relationship Id="rId2" Type="http://schemas.openxmlformats.org/officeDocument/2006/relationships/hyperlink" Target="https://www.biblegateway.com/passage/?search=Rev+1%3A1-3&amp;version=NASB1995#fen-NASB1995-30700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iblegateway.com/passage/?search=Rev+1%3A4-6&amp;version=NASB1995#fen-NASB1995-30704b" TargetMode="External"/><Relationship Id="rId2" Type="http://schemas.openxmlformats.org/officeDocument/2006/relationships/hyperlink" Target="https://www.biblegateway.com/passage/?search=Rev+1%3A4-6&amp;version=NASB1995#fen-NASB1995-30703a"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Rev+1%3A4-6&amp;version=NASB1995#fen-NASB1995-30705c"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www.biblegateway.com/passage/?search=Rev+1%3A7-8&amp;version=NASB1995#fen-NASB1995-30707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biblegateway.com/passage/?search=Rev+1%3A9-&amp;version=NASB1995#fen-NASB1995-30709b" TargetMode="External"/><Relationship Id="rId2" Type="http://schemas.openxmlformats.org/officeDocument/2006/relationships/hyperlink" Target="https://www.biblegateway.com/passage/?search=Rev+1%3A9-&amp;version=NASB1995#fen-NASB1995-30708a"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Rev+1%3A9-&amp;version=NASB1995#fen-NASB1995-30710c"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gateway.com/passage/?search=Rev+1%3A9-&amp;version=NASB1995#fen-NASB1995-30715e" TargetMode="External"/><Relationship Id="rId2" Type="http://schemas.openxmlformats.org/officeDocument/2006/relationships/hyperlink" Target="https://www.biblegateway.com/passage/?search=Rev+1%3A9-&amp;version=NASB1995#fen-NASB1995-30712d"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biblegateway.com/passage/?search=rev+1%3A16-&amp;version=NASB1995#fen-NASB1995-30717b"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F014-5D6F-A1AA-554B-85A079A53DEA}"/>
              </a:ext>
            </a:extLst>
          </p:cNvPr>
          <p:cNvSpPr>
            <a:spLocks noGrp="1"/>
          </p:cNvSpPr>
          <p:nvPr>
            <p:ph type="ctrTitle"/>
          </p:nvPr>
        </p:nvSpPr>
        <p:spPr/>
        <p:txBody>
          <a:bodyPr/>
          <a:lstStyle/>
          <a:p>
            <a:r>
              <a:rPr lang="en-US" dirty="0"/>
              <a:t>Revelation Chapter 1</a:t>
            </a:r>
          </a:p>
        </p:txBody>
      </p:sp>
      <p:sp>
        <p:nvSpPr>
          <p:cNvPr id="3" name="Subtitle 2">
            <a:extLst>
              <a:ext uri="{FF2B5EF4-FFF2-40B4-BE49-F238E27FC236}">
                <a16:creationId xmlns:a16="http://schemas.microsoft.com/office/drawing/2014/main" id="{BD57053A-F82C-FAA6-231B-FC2B5198DEAD}"/>
              </a:ext>
            </a:extLst>
          </p:cNvPr>
          <p:cNvSpPr>
            <a:spLocks noGrp="1"/>
          </p:cNvSpPr>
          <p:nvPr>
            <p:ph type="subTitle" idx="1"/>
          </p:nvPr>
        </p:nvSpPr>
        <p:spPr/>
        <p:txBody>
          <a:bodyPr>
            <a:normAutofit/>
          </a:bodyPr>
          <a:lstStyle/>
          <a:p>
            <a:r>
              <a:rPr lang="en-US" sz="4400" dirty="0"/>
              <a:t>A Vision of Jesus</a:t>
            </a:r>
          </a:p>
        </p:txBody>
      </p:sp>
    </p:spTree>
    <p:extLst>
      <p:ext uri="{BB962C8B-B14F-4D97-AF65-F5344CB8AC3E}">
        <p14:creationId xmlns:p14="http://schemas.microsoft.com/office/powerpoint/2010/main" val="3881947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63F2-9381-D518-66F4-686D389CF653}"/>
              </a:ext>
            </a:extLst>
          </p:cNvPr>
          <p:cNvSpPr>
            <a:spLocks noGrp="1"/>
          </p:cNvSpPr>
          <p:nvPr>
            <p:ph type="title"/>
          </p:nvPr>
        </p:nvSpPr>
        <p:spPr/>
        <p:txBody>
          <a:bodyPr/>
          <a:lstStyle/>
          <a:p>
            <a:r>
              <a:rPr lang="en-US" dirty="0"/>
              <a:t>Eschatology and the Book of Revelation Web</a:t>
            </a:r>
          </a:p>
        </p:txBody>
      </p:sp>
      <p:sp>
        <p:nvSpPr>
          <p:cNvPr id="3" name="Content Placeholder 2">
            <a:extLst>
              <a:ext uri="{FF2B5EF4-FFF2-40B4-BE49-F238E27FC236}">
                <a16:creationId xmlns:a16="http://schemas.microsoft.com/office/drawing/2014/main" id="{3A5C883C-C0D0-75BF-D0D3-B46DFCEE7F1C}"/>
              </a:ext>
            </a:extLst>
          </p:cNvPr>
          <p:cNvSpPr>
            <a:spLocks noGrp="1"/>
          </p:cNvSpPr>
          <p:nvPr>
            <p:ph idx="1"/>
          </p:nvPr>
        </p:nvSpPr>
        <p:spPr/>
        <p:txBody>
          <a:bodyPr/>
          <a:lstStyle/>
          <a:p>
            <a:endParaRPr lang="en-US" dirty="0">
              <a:hlinkClick r:id="rId2"/>
            </a:endParaRPr>
          </a:p>
          <a:p>
            <a:r>
              <a:rPr lang="en-US" dirty="0">
                <a:hlinkClick r:id="rId2"/>
              </a:rPr>
              <a:t>http://sound-doctrine.us</a:t>
            </a:r>
            <a:endParaRPr lang="en-US" dirty="0"/>
          </a:p>
          <a:p>
            <a:endParaRPr lang="en-US" dirty="0"/>
          </a:p>
          <a:p>
            <a:r>
              <a:rPr lang="en-US" dirty="0"/>
              <a:t>Please note this site </a:t>
            </a:r>
            <a:r>
              <a:rPr lang="en-US" u="sng" dirty="0"/>
              <a:t>does not </a:t>
            </a:r>
            <a:r>
              <a:rPr lang="en-US" dirty="0"/>
              <a:t>use a security certificate so do not use https://</a:t>
            </a:r>
          </a:p>
          <a:p>
            <a:r>
              <a:rPr lang="en-US" dirty="0"/>
              <a:t>Security certificates cost money and have to be renewed every year</a:t>
            </a:r>
          </a:p>
          <a:p>
            <a:r>
              <a:rPr lang="en-US" dirty="0"/>
              <a:t>Do not worry about this, there’s nothing there that needs to be secure, and connecting to the site is perfectly safe.</a:t>
            </a:r>
          </a:p>
        </p:txBody>
      </p:sp>
    </p:spTree>
    <p:extLst>
      <p:ext uri="{BB962C8B-B14F-4D97-AF65-F5344CB8AC3E}">
        <p14:creationId xmlns:p14="http://schemas.microsoft.com/office/powerpoint/2010/main" val="3186428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29B9-0B60-9ED0-F41F-09F84171BC7B}"/>
              </a:ext>
            </a:extLst>
          </p:cNvPr>
          <p:cNvSpPr>
            <a:spLocks noGrp="1"/>
          </p:cNvSpPr>
          <p:nvPr>
            <p:ph type="title"/>
          </p:nvPr>
        </p:nvSpPr>
        <p:spPr/>
        <p:txBody>
          <a:bodyPr/>
          <a:lstStyle/>
          <a:p>
            <a:r>
              <a:rPr lang="en-US" dirty="0"/>
              <a:t>Revelation 1:1-3 NASB</a:t>
            </a:r>
          </a:p>
        </p:txBody>
      </p:sp>
      <p:sp>
        <p:nvSpPr>
          <p:cNvPr id="3" name="Content Placeholder 2">
            <a:extLst>
              <a:ext uri="{FF2B5EF4-FFF2-40B4-BE49-F238E27FC236}">
                <a16:creationId xmlns:a16="http://schemas.microsoft.com/office/drawing/2014/main" id="{CABCCC9C-9914-B50E-3E0D-737B4370E27C}"/>
              </a:ext>
            </a:extLst>
          </p:cNvPr>
          <p:cNvSpPr>
            <a:spLocks noGrp="1"/>
          </p:cNvSpPr>
          <p:nvPr>
            <p:ph idx="1"/>
          </p:nvPr>
        </p:nvSpPr>
        <p:spPr/>
        <p:txBody>
          <a:bodyPr>
            <a:normAutofit/>
          </a:bodyPr>
          <a:lstStyle/>
          <a:p>
            <a:pPr algn="l"/>
            <a:r>
              <a:rPr lang="en-US" b="1" i="0" dirty="0">
                <a:solidFill>
                  <a:srgbClr val="000000"/>
                </a:solidFill>
                <a:effectLst/>
                <a:latin typeface="system-ui"/>
              </a:rPr>
              <a:t>The Revelation of Jesus Christ</a:t>
            </a:r>
          </a:p>
          <a:p>
            <a:pPr algn="l"/>
            <a:r>
              <a:rPr lang="en-US" b="1" i="0" dirty="0">
                <a:solidFill>
                  <a:srgbClr val="000000"/>
                </a:solidFill>
                <a:effectLst/>
                <a:latin typeface="system-ui"/>
              </a:rPr>
              <a:t>1 </a:t>
            </a:r>
            <a:r>
              <a:rPr lang="en-US" b="0" i="0" dirty="0">
                <a:solidFill>
                  <a:srgbClr val="000000"/>
                </a:solidFill>
                <a:effectLst/>
                <a:latin typeface="system-ui"/>
              </a:rPr>
              <a:t>The Revelation of Jesus Christ, which God gave Him to show to His bond-servants, the things which must soon take place; and He sent and </a:t>
            </a:r>
            <a:r>
              <a:rPr lang="en-US" b="0" i="0" baseline="30000" dirty="0">
                <a:solidFill>
                  <a:srgbClr val="000000"/>
                </a:solidFill>
                <a:effectLst/>
                <a:latin typeface="system-ui"/>
              </a:rPr>
              <a:t>[</a:t>
            </a:r>
            <a:r>
              <a:rPr lang="en-US" b="0" i="0" baseline="30000" dirty="0">
                <a:solidFill>
                  <a:srgbClr val="4A4A4A"/>
                </a:solidFill>
                <a:effectLst/>
                <a:latin typeface="system-ui"/>
                <a:hlinkClick r:id="rId2" tooltip="See footnote a"/>
              </a:rPr>
              <a:t>a</a:t>
            </a:r>
            <a:r>
              <a:rPr lang="en-US" b="0" i="0" baseline="30000" dirty="0">
                <a:solidFill>
                  <a:srgbClr val="000000"/>
                </a:solidFill>
                <a:effectLst/>
                <a:latin typeface="system-ui"/>
              </a:rPr>
              <a:t>]</a:t>
            </a:r>
            <a:r>
              <a:rPr lang="en-US" b="0" i="0" dirty="0">
                <a:solidFill>
                  <a:srgbClr val="000000"/>
                </a:solidFill>
                <a:effectLst/>
                <a:latin typeface="system-ui"/>
              </a:rPr>
              <a:t>communicated </a:t>
            </a:r>
            <a:r>
              <a:rPr lang="en-US" b="0" i="1" dirty="0">
                <a:solidFill>
                  <a:srgbClr val="000000"/>
                </a:solidFill>
                <a:effectLst/>
                <a:latin typeface="system-ui"/>
              </a:rPr>
              <a:t>it</a:t>
            </a:r>
            <a:r>
              <a:rPr lang="en-US" b="0" i="0" dirty="0">
                <a:solidFill>
                  <a:srgbClr val="000000"/>
                </a:solidFill>
                <a:effectLst/>
                <a:latin typeface="system-ui"/>
              </a:rPr>
              <a:t> by His angel to His bond-servant John, </a:t>
            </a:r>
            <a:r>
              <a:rPr lang="en-US" b="1" i="0" baseline="30000" dirty="0">
                <a:solidFill>
                  <a:srgbClr val="000000"/>
                </a:solidFill>
                <a:effectLst/>
                <a:latin typeface="system-ui"/>
              </a:rPr>
              <a:t>2 </a:t>
            </a:r>
            <a:r>
              <a:rPr lang="en-US" b="0" i="0" dirty="0">
                <a:solidFill>
                  <a:srgbClr val="000000"/>
                </a:solidFill>
                <a:effectLst/>
                <a:latin typeface="system-ui"/>
              </a:rPr>
              <a:t>who testified to the word of God and to the testimony of Jesus Christ, </a:t>
            </a:r>
            <a:r>
              <a:rPr lang="en-US" b="0" i="1" dirty="0">
                <a:solidFill>
                  <a:srgbClr val="000000"/>
                </a:solidFill>
                <a:effectLst/>
                <a:latin typeface="system-ui"/>
              </a:rPr>
              <a:t>even</a:t>
            </a:r>
            <a:r>
              <a:rPr lang="en-US" b="0" i="0" dirty="0">
                <a:solidFill>
                  <a:srgbClr val="000000"/>
                </a:solidFill>
                <a:effectLst/>
                <a:latin typeface="system-ui"/>
              </a:rPr>
              <a:t> to all that he saw. </a:t>
            </a:r>
            <a:r>
              <a:rPr lang="en-US" b="1" i="0" baseline="30000" dirty="0">
                <a:solidFill>
                  <a:srgbClr val="000000"/>
                </a:solidFill>
                <a:effectLst/>
                <a:latin typeface="system-ui"/>
              </a:rPr>
              <a:t>3 </a:t>
            </a:r>
            <a:r>
              <a:rPr lang="en-US" b="0" i="0" dirty="0">
                <a:solidFill>
                  <a:srgbClr val="000000"/>
                </a:solidFill>
                <a:effectLst/>
                <a:latin typeface="system-ui"/>
              </a:rPr>
              <a:t>Blessed is he who reads and those who hear the words of the prophecy, and </a:t>
            </a:r>
            <a:r>
              <a:rPr lang="en-US" b="0" i="0" baseline="30000" dirty="0">
                <a:solidFill>
                  <a:srgbClr val="000000"/>
                </a:solidFill>
                <a:effectLst/>
                <a:latin typeface="system-ui"/>
              </a:rPr>
              <a:t>[</a:t>
            </a:r>
            <a:r>
              <a:rPr lang="en-US" b="0" i="0" baseline="30000" dirty="0">
                <a:solidFill>
                  <a:srgbClr val="4A4A4A"/>
                </a:solidFill>
                <a:effectLst/>
                <a:latin typeface="system-ui"/>
                <a:hlinkClick r:id="rId3" tooltip="See footnote b"/>
              </a:rPr>
              <a:t>b</a:t>
            </a:r>
            <a:r>
              <a:rPr lang="en-US" b="0" i="0" baseline="30000" dirty="0">
                <a:solidFill>
                  <a:srgbClr val="000000"/>
                </a:solidFill>
                <a:effectLst/>
                <a:latin typeface="system-ui"/>
              </a:rPr>
              <a:t>]</a:t>
            </a:r>
            <a:r>
              <a:rPr lang="en-US" b="0" i="0" dirty="0">
                <a:solidFill>
                  <a:srgbClr val="000000"/>
                </a:solidFill>
                <a:effectLst/>
                <a:latin typeface="system-ui"/>
              </a:rPr>
              <a:t>heed the things which are written in it; for the time is near.</a:t>
            </a:r>
          </a:p>
        </p:txBody>
      </p:sp>
    </p:spTree>
    <p:extLst>
      <p:ext uri="{BB962C8B-B14F-4D97-AF65-F5344CB8AC3E}">
        <p14:creationId xmlns:p14="http://schemas.microsoft.com/office/powerpoint/2010/main" val="123426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4A7B4-F4F5-6AFD-C33D-602BE101A0E1}"/>
              </a:ext>
            </a:extLst>
          </p:cNvPr>
          <p:cNvSpPr>
            <a:spLocks noGrp="1"/>
          </p:cNvSpPr>
          <p:nvPr>
            <p:ph type="title"/>
          </p:nvPr>
        </p:nvSpPr>
        <p:spPr/>
        <p:txBody>
          <a:bodyPr/>
          <a:lstStyle/>
          <a:p>
            <a:r>
              <a:rPr lang="en-US" dirty="0"/>
              <a:t>Revelation 1:4-6 NASB</a:t>
            </a:r>
          </a:p>
        </p:txBody>
      </p:sp>
      <p:sp>
        <p:nvSpPr>
          <p:cNvPr id="3" name="Content Placeholder 2">
            <a:extLst>
              <a:ext uri="{FF2B5EF4-FFF2-40B4-BE49-F238E27FC236}">
                <a16:creationId xmlns:a16="http://schemas.microsoft.com/office/drawing/2014/main" id="{6F5CFFA4-6F69-5DBA-1279-151666457B7B}"/>
              </a:ext>
            </a:extLst>
          </p:cNvPr>
          <p:cNvSpPr>
            <a:spLocks noGrp="1"/>
          </p:cNvSpPr>
          <p:nvPr>
            <p:ph idx="1"/>
          </p:nvPr>
        </p:nvSpPr>
        <p:spPr/>
        <p:txBody>
          <a:bodyPr>
            <a:normAutofit/>
          </a:bodyPr>
          <a:lstStyle/>
          <a:p>
            <a:pPr algn="l"/>
            <a:r>
              <a:rPr lang="en-US" b="1" i="0" dirty="0">
                <a:solidFill>
                  <a:srgbClr val="000000"/>
                </a:solidFill>
                <a:effectLst/>
                <a:latin typeface="system-ui"/>
              </a:rPr>
              <a:t>Message to the Seven Churches</a:t>
            </a:r>
          </a:p>
          <a:p>
            <a:pPr algn="l"/>
            <a:r>
              <a:rPr lang="en-US" b="1" i="0" baseline="30000" dirty="0">
                <a:solidFill>
                  <a:srgbClr val="000000"/>
                </a:solidFill>
                <a:effectLst/>
                <a:latin typeface="system-ui"/>
              </a:rPr>
              <a:t>4 </a:t>
            </a:r>
            <a:r>
              <a:rPr lang="en-US" b="0" i="0" dirty="0">
                <a:solidFill>
                  <a:srgbClr val="000000"/>
                </a:solidFill>
                <a:effectLst/>
                <a:latin typeface="system-ui"/>
              </a:rPr>
              <a:t>John to the seven churches that are in Asia: Grace to you and peace, from Him who is and who was and who </a:t>
            </a:r>
            <a:r>
              <a:rPr lang="en-US" b="0" i="0" baseline="30000" dirty="0">
                <a:solidFill>
                  <a:srgbClr val="000000"/>
                </a:solidFill>
                <a:effectLst/>
                <a:latin typeface="system-ui"/>
              </a:rPr>
              <a:t>[</a:t>
            </a:r>
            <a:r>
              <a:rPr lang="en-US" b="0" i="0" baseline="30000" dirty="0">
                <a:solidFill>
                  <a:srgbClr val="4A4A4A"/>
                </a:solidFill>
                <a:effectLst/>
                <a:latin typeface="system-ui"/>
                <a:hlinkClick r:id="rId2" tooltip="See footnote a"/>
              </a:rPr>
              <a:t>a</a:t>
            </a:r>
            <a:r>
              <a:rPr lang="en-US" b="0" i="0" baseline="30000" dirty="0">
                <a:solidFill>
                  <a:srgbClr val="000000"/>
                </a:solidFill>
                <a:effectLst/>
                <a:latin typeface="system-ui"/>
              </a:rPr>
              <a:t>]</a:t>
            </a:r>
            <a:r>
              <a:rPr lang="en-US" b="0" i="0" dirty="0">
                <a:solidFill>
                  <a:srgbClr val="000000"/>
                </a:solidFill>
                <a:effectLst/>
                <a:latin typeface="system-ui"/>
              </a:rPr>
              <a:t>is to come, and from the seven Spirits who are before His throne, </a:t>
            </a:r>
            <a:r>
              <a:rPr lang="en-US" b="1" i="0" baseline="30000" dirty="0">
                <a:solidFill>
                  <a:srgbClr val="000000"/>
                </a:solidFill>
                <a:effectLst/>
                <a:latin typeface="system-ui"/>
              </a:rPr>
              <a:t>5 </a:t>
            </a:r>
            <a:r>
              <a:rPr lang="en-US" b="0" i="0" dirty="0">
                <a:solidFill>
                  <a:srgbClr val="000000"/>
                </a:solidFill>
                <a:effectLst/>
                <a:latin typeface="system-ui"/>
              </a:rPr>
              <a:t>and from Jesus Christ, the faithful witness, the firstborn of the dead, and the ruler of the kings of the earth. To Him who loves us and released us from our sins </a:t>
            </a:r>
            <a:r>
              <a:rPr lang="en-US" b="0" i="0" baseline="30000" dirty="0">
                <a:solidFill>
                  <a:srgbClr val="000000"/>
                </a:solidFill>
                <a:effectLst/>
                <a:latin typeface="system-ui"/>
              </a:rPr>
              <a:t>[</a:t>
            </a:r>
            <a:r>
              <a:rPr lang="en-US" b="0" i="0" baseline="30000" dirty="0">
                <a:solidFill>
                  <a:srgbClr val="4A4A4A"/>
                </a:solidFill>
                <a:effectLst/>
                <a:latin typeface="system-ui"/>
                <a:hlinkClick r:id="rId3" tooltip="See footnote b"/>
              </a:rPr>
              <a:t>b</a:t>
            </a:r>
            <a:r>
              <a:rPr lang="en-US" b="0" i="0" baseline="30000" dirty="0">
                <a:solidFill>
                  <a:srgbClr val="000000"/>
                </a:solidFill>
                <a:effectLst/>
                <a:latin typeface="system-ui"/>
              </a:rPr>
              <a:t>]</a:t>
            </a:r>
            <a:r>
              <a:rPr lang="en-US" b="0" i="0" dirty="0">
                <a:solidFill>
                  <a:srgbClr val="000000"/>
                </a:solidFill>
                <a:effectLst/>
                <a:latin typeface="system-ui"/>
              </a:rPr>
              <a:t>by His blood— </a:t>
            </a:r>
            <a:r>
              <a:rPr lang="en-US" b="1" i="0" baseline="30000" dirty="0">
                <a:solidFill>
                  <a:srgbClr val="000000"/>
                </a:solidFill>
                <a:effectLst/>
                <a:latin typeface="system-ui"/>
              </a:rPr>
              <a:t>6 </a:t>
            </a:r>
            <a:r>
              <a:rPr lang="en-US" b="0" i="0" dirty="0">
                <a:solidFill>
                  <a:srgbClr val="000000"/>
                </a:solidFill>
                <a:effectLst/>
                <a:latin typeface="system-ui"/>
              </a:rPr>
              <a:t>and He has made us </a:t>
            </a:r>
            <a:r>
              <a:rPr lang="en-US" b="0" i="1" dirty="0">
                <a:solidFill>
                  <a:srgbClr val="000000"/>
                </a:solidFill>
                <a:effectLst/>
                <a:latin typeface="system-ui"/>
              </a:rPr>
              <a:t>to be</a:t>
            </a:r>
            <a:r>
              <a:rPr lang="en-US" b="0" i="0" dirty="0">
                <a:solidFill>
                  <a:srgbClr val="000000"/>
                </a:solidFill>
                <a:effectLst/>
                <a:latin typeface="system-ui"/>
              </a:rPr>
              <a:t> a kingdom, priests to </a:t>
            </a:r>
            <a:r>
              <a:rPr lang="en-US" b="0" i="0" baseline="30000" dirty="0">
                <a:solidFill>
                  <a:srgbClr val="000000"/>
                </a:solidFill>
                <a:effectLst/>
                <a:latin typeface="system-ui"/>
              </a:rPr>
              <a:t>[</a:t>
            </a:r>
            <a:r>
              <a:rPr lang="en-US" b="0" i="0" baseline="30000" dirty="0">
                <a:solidFill>
                  <a:srgbClr val="4A4A4A"/>
                </a:solidFill>
                <a:effectLst/>
                <a:latin typeface="system-ui"/>
                <a:hlinkClick r:id="rId4" tooltip="See footnote c"/>
              </a:rPr>
              <a:t>c</a:t>
            </a:r>
            <a:r>
              <a:rPr lang="en-US" b="0" i="0" baseline="30000" dirty="0">
                <a:solidFill>
                  <a:srgbClr val="000000"/>
                </a:solidFill>
                <a:effectLst/>
                <a:latin typeface="system-ui"/>
              </a:rPr>
              <a:t>]</a:t>
            </a:r>
            <a:r>
              <a:rPr lang="en-US" b="0" i="0" dirty="0">
                <a:solidFill>
                  <a:srgbClr val="000000"/>
                </a:solidFill>
                <a:effectLst/>
                <a:latin typeface="system-ui"/>
              </a:rPr>
              <a:t>His God and Father—to Him </a:t>
            </a:r>
            <a:r>
              <a:rPr lang="en-US" b="0" i="1" dirty="0">
                <a:solidFill>
                  <a:srgbClr val="000000"/>
                </a:solidFill>
                <a:effectLst/>
                <a:latin typeface="system-ui"/>
              </a:rPr>
              <a:t>be</a:t>
            </a:r>
            <a:r>
              <a:rPr lang="en-US" b="0" i="0" dirty="0">
                <a:solidFill>
                  <a:srgbClr val="000000"/>
                </a:solidFill>
                <a:effectLst/>
                <a:latin typeface="system-ui"/>
              </a:rPr>
              <a:t> the glory and the dominion forever and ever. Amen.</a:t>
            </a:r>
          </a:p>
        </p:txBody>
      </p:sp>
    </p:spTree>
    <p:extLst>
      <p:ext uri="{BB962C8B-B14F-4D97-AF65-F5344CB8AC3E}">
        <p14:creationId xmlns:p14="http://schemas.microsoft.com/office/powerpoint/2010/main" val="3196723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87526-2990-6C2E-FF7F-5D7EE91CAC2D}"/>
              </a:ext>
            </a:extLst>
          </p:cNvPr>
          <p:cNvSpPr>
            <a:spLocks noGrp="1"/>
          </p:cNvSpPr>
          <p:nvPr>
            <p:ph type="title"/>
          </p:nvPr>
        </p:nvSpPr>
        <p:spPr/>
        <p:txBody>
          <a:bodyPr/>
          <a:lstStyle/>
          <a:p>
            <a:r>
              <a:rPr lang="en-US" dirty="0"/>
              <a:t>Revelation 1:7-8</a:t>
            </a:r>
          </a:p>
        </p:txBody>
      </p:sp>
      <p:sp>
        <p:nvSpPr>
          <p:cNvPr id="3" name="Content Placeholder 2">
            <a:extLst>
              <a:ext uri="{FF2B5EF4-FFF2-40B4-BE49-F238E27FC236}">
                <a16:creationId xmlns:a16="http://schemas.microsoft.com/office/drawing/2014/main" id="{CB4AC2FA-4673-5A1C-C998-DC8D1DB549D3}"/>
              </a:ext>
            </a:extLst>
          </p:cNvPr>
          <p:cNvSpPr>
            <a:spLocks noGrp="1"/>
          </p:cNvSpPr>
          <p:nvPr>
            <p:ph idx="1"/>
          </p:nvPr>
        </p:nvSpPr>
        <p:spPr/>
        <p:txBody>
          <a:bodyPr/>
          <a:lstStyle/>
          <a:p>
            <a:pPr algn="l"/>
            <a:r>
              <a:rPr lang="en-US" b="1" i="0" baseline="30000" dirty="0">
                <a:solidFill>
                  <a:srgbClr val="000000"/>
                </a:solidFill>
                <a:effectLst/>
                <a:latin typeface="system-ui"/>
              </a:rPr>
              <a:t>7 </a:t>
            </a:r>
            <a:r>
              <a:rPr lang="en-US" b="0" i="0" cap="small" dirty="0">
                <a:solidFill>
                  <a:srgbClr val="000000"/>
                </a:solidFill>
                <a:effectLst/>
                <a:latin typeface="system-ui"/>
              </a:rPr>
              <a:t>Behold, He is coming with the clouds</a:t>
            </a:r>
            <a:r>
              <a:rPr lang="en-US" b="0" i="0" dirty="0">
                <a:solidFill>
                  <a:srgbClr val="000000"/>
                </a:solidFill>
                <a:effectLst/>
                <a:latin typeface="system-ui"/>
              </a:rPr>
              <a:t>, and every eye will see Him, even those who pierced Him; and all the tribes of the earth will mourn over Him. So it is to be. Amen.</a:t>
            </a:r>
          </a:p>
          <a:p>
            <a:pPr algn="l"/>
            <a:r>
              <a:rPr lang="en-US" b="1" i="0" baseline="30000" dirty="0">
                <a:solidFill>
                  <a:srgbClr val="000000"/>
                </a:solidFill>
                <a:effectLst/>
                <a:latin typeface="system-ui"/>
              </a:rPr>
              <a:t>8 </a:t>
            </a:r>
            <a:r>
              <a:rPr lang="en-US" b="0" i="0" dirty="0">
                <a:solidFill>
                  <a:srgbClr val="000000"/>
                </a:solidFill>
                <a:effectLst/>
                <a:latin typeface="system-ui"/>
              </a:rPr>
              <a:t>“I am the Alpha and the Omega,” says the Lord God, “who is and who was and who </a:t>
            </a:r>
            <a:r>
              <a:rPr lang="en-US" b="0" i="0" baseline="30000" dirty="0">
                <a:solidFill>
                  <a:srgbClr val="000000"/>
                </a:solidFill>
                <a:effectLst/>
                <a:latin typeface="system-ui"/>
              </a:rPr>
              <a:t>[</a:t>
            </a:r>
            <a:r>
              <a:rPr lang="en-US" b="0" i="0" baseline="30000" dirty="0">
                <a:solidFill>
                  <a:srgbClr val="4A4A4A"/>
                </a:solidFill>
                <a:effectLst/>
                <a:latin typeface="system-ui"/>
                <a:hlinkClick r:id="rId2" tooltip="See footnote a"/>
              </a:rPr>
              <a:t>a</a:t>
            </a:r>
            <a:r>
              <a:rPr lang="en-US" b="0" i="0" baseline="30000" dirty="0">
                <a:solidFill>
                  <a:srgbClr val="000000"/>
                </a:solidFill>
                <a:effectLst/>
                <a:latin typeface="system-ui"/>
              </a:rPr>
              <a:t>]</a:t>
            </a:r>
            <a:r>
              <a:rPr lang="en-US" b="0" i="0" dirty="0">
                <a:solidFill>
                  <a:srgbClr val="000000"/>
                </a:solidFill>
                <a:effectLst/>
                <a:latin typeface="system-ui"/>
              </a:rPr>
              <a:t>is to come, the Almighty.”</a:t>
            </a:r>
          </a:p>
          <a:p>
            <a:endParaRPr lang="en-US" dirty="0"/>
          </a:p>
        </p:txBody>
      </p:sp>
    </p:spTree>
    <p:extLst>
      <p:ext uri="{BB962C8B-B14F-4D97-AF65-F5344CB8AC3E}">
        <p14:creationId xmlns:p14="http://schemas.microsoft.com/office/powerpoint/2010/main" val="3658381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142D-568F-C098-A99A-B590B4CBBDBC}"/>
              </a:ext>
            </a:extLst>
          </p:cNvPr>
          <p:cNvSpPr>
            <a:spLocks noGrp="1"/>
          </p:cNvSpPr>
          <p:nvPr>
            <p:ph type="title"/>
          </p:nvPr>
        </p:nvSpPr>
        <p:spPr/>
        <p:txBody>
          <a:bodyPr/>
          <a:lstStyle/>
          <a:p>
            <a:r>
              <a:rPr lang="en-US" dirty="0"/>
              <a:t>Revelation 1:9-11</a:t>
            </a:r>
          </a:p>
        </p:txBody>
      </p:sp>
      <p:sp>
        <p:nvSpPr>
          <p:cNvPr id="3" name="Content Placeholder 2">
            <a:extLst>
              <a:ext uri="{FF2B5EF4-FFF2-40B4-BE49-F238E27FC236}">
                <a16:creationId xmlns:a16="http://schemas.microsoft.com/office/drawing/2014/main" id="{FFADF460-3594-0DFA-A97C-C93DF9D6DD4D}"/>
              </a:ext>
            </a:extLst>
          </p:cNvPr>
          <p:cNvSpPr>
            <a:spLocks noGrp="1"/>
          </p:cNvSpPr>
          <p:nvPr>
            <p:ph idx="1"/>
          </p:nvPr>
        </p:nvSpPr>
        <p:spPr/>
        <p:txBody>
          <a:bodyPr/>
          <a:lstStyle/>
          <a:p>
            <a:pPr algn="l"/>
            <a:r>
              <a:rPr lang="en-US" b="1" i="0" dirty="0">
                <a:solidFill>
                  <a:srgbClr val="000000"/>
                </a:solidFill>
                <a:effectLst/>
                <a:latin typeface="system-ui"/>
              </a:rPr>
              <a:t>The Patmos Vision</a:t>
            </a:r>
          </a:p>
          <a:p>
            <a:pPr algn="l"/>
            <a:r>
              <a:rPr lang="en-US" b="1" i="0" baseline="30000" dirty="0">
                <a:solidFill>
                  <a:srgbClr val="000000"/>
                </a:solidFill>
                <a:effectLst/>
                <a:latin typeface="system-ui"/>
              </a:rPr>
              <a:t>9 </a:t>
            </a:r>
            <a:r>
              <a:rPr lang="en-US" b="0" i="0" dirty="0">
                <a:solidFill>
                  <a:srgbClr val="000000"/>
                </a:solidFill>
                <a:effectLst/>
                <a:latin typeface="system-ui"/>
              </a:rPr>
              <a:t>I, John, your brother and fellow partaker in the tribulation and kingdom and </a:t>
            </a:r>
            <a:r>
              <a:rPr lang="en-US" b="0" i="0" baseline="30000" dirty="0">
                <a:solidFill>
                  <a:srgbClr val="000000"/>
                </a:solidFill>
                <a:effectLst/>
                <a:latin typeface="system-ui"/>
              </a:rPr>
              <a:t>[</a:t>
            </a:r>
            <a:r>
              <a:rPr lang="en-US" b="0" i="0" baseline="30000" dirty="0">
                <a:solidFill>
                  <a:srgbClr val="4A4A4A"/>
                </a:solidFill>
                <a:effectLst/>
                <a:latin typeface="system-ui"/>
                <a:hlinkClick r:id="rId2" tooltip="See footnote a"/>
              </a:rPr>
              <a:t>a</a:t>
            </a:r>
            <a:r>
              <a:rPr lang="en-US" b="0" i="0" baseline="30000" dirty="0">
                <a:solidFill>
                  <a:srgbClr val="000000"/>
                </a:solidFill>
                <a:effectLst/>
                <a:latin typeface="system-ui"/>
              </a:rPr>
              <a:t>]</a:t>
            </a:r>
            <a:r>
              <a:rPr lang="en-US" b="0" i="0" dirty="0">
                <a:solidFill>
                  <a:srgbClr val="000000"/>
                </a:solidFill>
                <a:effectLst/>
                <a:latin typeface="system-ui"/>
              </a:rPr>
              <a:t>perseverance </a:t>
            </a:r>
            <a:r>
              <a:rPr lang="en-US" b="0" i="1" dirty="0">
                <a:solidFill>
                  <a:srgbClr val="000000"/>
                </a:solidFill>
                <a:effectLst/>
                <a:latin typeface="system-ui"/>
              </a:rPr>
              <a:t>which are</a:t>
            </a:r>
            <a:r>
              <a:rPr lang="en-US" b="0" i="0" dirty="0">
                <a:solidFill>
                  <a:srgbClr val="000000"/>
                </a:solidFill>
                <a:effectLst/>
                <a:latin typeface="system-ui"/>
              </a:rPr>
              <a:t> in Jesus, was on the island called Patmos because of the word of God and the testimony of Jesus. </a:t>
            </a:r>
            <a:r>
              <a:rPr lang="en-US" b="1" i="0" baseline="30000" dirty="0">
                <a:solidFill>
                  <a:srgbClr val="000000"/>
                </a:solidFill>
                <a:effectLst/>
                <a:latin typeface="system-ui"/>
              </a:rPr>
              <a:t>10 </a:t>
            </a:r>
            <a:r>
              <a:rPr lang="en-US" b="0" i="0" dirty="0">
                <a:solidFill>
                  <a:srgbClr val="000000"/>
                </a:solidFill>
                <a:effectLst/>
                <a:latin typeface="system-ui"/>
              </a:rPr>
              <a:t>I was </a:t>
            </a:r>
            <a:r>
              <a:rPr lang="en-US" b="0" i="0" baseline="30000" dirty="0">
                <a:solidFill>
                  <a:srgbClr val="000000"/>
                </a:solidFill>
                <a:effectLst/>
                <a:latin typeface="system-ui"/>
              </a:rPr>
              <a:t>[</a:t>
            </a:r>
            <a:r>
              <a:rPr lang="en-US" b="0" i="0" baseline="30000" dirty="0">
                <a:solidFill>
                  <a:srgbClr val="4A4A4A"/>
                </a:solidFill>
                <a:effectLst/>
                <a:latin typeface="system-ui"/>
                <a:hlinkClick r:id="rId3" tooltip="See footnote b"/>
              </a:rPr>
              <a:t>b</a:t>
            </a:r>
            <a:r>
              <a:rPr lang="en-US" b="0" i="0" baseline="30000" dirty="0">
                <a:solidFill>
                  <a:srgbClr val="000000"/>
                </a:solidFill>
                <a:effectLst/>
                <a:latin typeface="system-ui"/>
              </a:rPr>
              <a:t>]</a:t>
            </a:r>
            <a:r>
              <a:rPr lang="en-US" b="0" i="0" dirty="0">
                <a:solidFill>
                  <a:srgbClr val="000000"/>
                </a:solidFill>
                <a:effectLst/>
                <a:latin typeface="system-ui"/>
              </a:rPr>
              <a:t>in the Spirit on the Lord’s day, and I heard behind me a </a:t>
            </a:r>
            <a:r>
              <a:rPr lang="en-US" b="0" i="0" u="sng" dirty="0">
                <a:solidFill>
                  <a:srgbClr val="000000"/>
                </a:solidFill>
                <a:effectLst/>
                <a:latin typeface="system-ui"/>
              </a:rPr>
              <a:t>loud voice like </a:t>
            </a:r>
            <a:r>
              <a:rPr lang="en-US" b="0" i="1" u="sng" dirty="0">
                <a:solidFill>
                  <a:srgbClr val="000000"/>
                </a:solidFill>
                <a:effectLst/>
                <a:latin typeface="system-ui"/>
              </a:rPr>
              <a:t>the sound</a:t>
            </a:r>
            <a:r>
              <a:rPr lang="en-US" b="0" i="0" u="sng" dirty="0">
                <a:solidFill>
                  <a:srgbClr val="000000"/>
                </a:solidFill>
                <a:effectLst/>
                <a:latin typeface="system-ui"/>
              </a:rPr>
              <a:t> of a trumpet</a:t>
            </a:r>
            <a:r>
              <a:rPr lang="en-US" b="0" i="0" dirty="0">
                <a:solidFill>
                  <a:srgbClr val="000000"/>
                </a:solidFill>
                <a:effectLst/>
                <a:latin typeface="system-ui"/>
              </a:rPr>
              <a:t>, </a:t>
            </a:r>
            <a:r>
              <a:rPr lang="en-US" b="1" i="0" baseline="30000" dirty="0">
                <a:solidFill>
                  <a:srgbClr val="000000"/>
                </a:solidFill>
                <a:effectLst/>
                <a:latin typeface="system-ui"/>
              </a:rPr>
              <a:t>11 </a:t>
            </a:r>
            <a:r>
              <a:rPr lang="en-US" b="0" i="0" dirty="0">
                <a:solidFill>
                  <a:srgbClr val="000000"/>
                </a:solidFill>
                <a:effectLst/>
                <a:latin typeface="system-ui"/>
              </a:rPr>
              <a:t>saying, “Write in a </a:t>
            </a:r>
            <a:r>
              <a:rPr lang="en-US" b="0" i="0" baseline="30000" dirty="0">
                <a:solidFill>
                  <a:srgbClr val="000000"/>
                </a:solidFill>
                <a:effectLst/>
                <a:latin typeface="system-ui"/>
              </a:rPr>
              <a:t>[</a:t>
            </a:r>
            <a:r>
              <a:rPr lang="en-US" b="0" i="0" baseline="30000" dirty="0">
                <a:solidFill>
                  <a:srgbClr val="4A4A4A"/>
                </a:solidFill>
                <a:effectLst/>
                <a:latin typeface="system-ui"/>
                <a:hlinkClick r:id="rId4" tooltip="See footnote c"/>
              </a:rPr>
              <a:t>c</a:t>
            </a:r>
            <a:r>
              <a:rPr lang="en-US" b="0" i="0" baseline="30000" dirty="0">
                <a:solidFill>
                  <a:srgbClr val="000000"/>
                </a:solidFill>
                <a:effectLst/>
                <a:latin typeface="system-ui"/>
              </a:rPr>
              <a:t>]</a:t>
            </a:r>
            <a:r>
              <a:rPr lang="en-US" b="0" i="0" dirty="0">
                <a:solidFill>
                  <a:srgbClr val="000000"/>
                </a:solidFill>
                <a:effectLst/>
                <a:latin typeface="system-ui"/>
              </a:rPr>
              <a:t>book what you see, and send </a:t>
            </a:r>
            <a:r>
              <a:rPr lang="en-US" b="0" i="1" dirty="0">
                <a:solidFill>
                  <a:srgbClr val="000000"/>
                </a:solidFill>
                <a:effectLst/>
                <a:latin typeface="system-ui"/>
              </a:rPr>
              <a:t>it</a:t>
            </a:r>
            <a:r>
              <a:rPr lang="en-US" b="0" i="0" dirty="0">
                <a:solidFill>
                  <a:srgbClr val="000000"/>
                </a:solidFill>
                <a:effectLst/>
                <a:latin typeface="system-ui"/>
              </a:rPr>
              <a:t> to the seven churches: to Ephesus and to Smyrna and to Pergamum and to Thyatira and to Sardis and to Philadelphia and to Laodicea.”</a:t>
            </a:r>
          </a:p>
          <a:p>
            <a:endParaRPr lang="en-US" dirty="0"/>
          </a:p>
        </p:txBody>
      </p:sp>
    </p:spTree>
    <p:extLst>
      <p:ext uri="{BB962C8B-B14F-4D97-AF65-F5344CB8AC3E}">
        <p14:creationId xmlns:p14="http://schemas.microsoft.com/office/powerpoint/2010/main" val="4284513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uided Shore Excursion Patmos to Explore the most Religious Highlights">
            <a:extLst>
              <a:ext uri="{FF2B5EF4-FFF2-40B4-BE49-F238E27FC236}">
                <a16:creationId xmlns:a16="http://schemas.microsoft.com/office/drawing/2014/main" id="{8002A024-C78A-2693-F771-C7EF1B425D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5400"/>
            <a:ext cx="11734800" cy="680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92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atmos apocalypse cave">
            <a:extLst>
              <a:ext uri="{FF2B5EF4-FFF2-40B4-BE49-F238E27FC236}">
                <a16:creationId xmlns:a16="http://schemas.microsoft.com/office/drawing/2014/main" id="{94789524-9712-84E9-F172-FF429FB3B6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86"/>
          <a:stretch/>
        </p:blipFill>
        <p:spPr bwMode="auto">
          <a:xfrm>
            <a:off x="508299" y="1"/>
            <a:ext cx="11175402"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419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E8EE590-68B2-1CB9-F40F-0B6EEA9B7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720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5AC80-65CB-86B1-B85D-AA17BF6482F9}"/>
              </a:ext>
            </a:extLst>
          </p:cNvPr>
          <p:cNvSpPr>
            <a:spLocks noGrp="1"/>
          </p:cNvSpPr>
          <p:nvPr>
            <p:ph type="title"/>
          </p:nvPr>
        </p:nvSpPr>
        <p:spPr/>
        <p:txBody>
          <a:bodyPr/>
          <a:lstStyle/>
          <a:p>
            <a:r>
              <a:rPr lang="en-US" dirty="0"/>
              <a:t>Revelation 1:12-16</a:t>
            </a:r>
          </a:p>
        </p:txBody>
      </p:sp>
      <p:sp>
        <p:nvSpPr>
          <p:cNvPr id="3" name="Content Placeholder 2">
            <a:extLst>
              <a:ext uri="{FF2B5EF4-FFF2-40B4-BE49-F238E27FC236}">
                <a16:creationId xmlns:a16="http://schemas.microsoft.com/office/drawing/2014/main" id="{996E8CA9-DCD8-459E-1950-FCF08CF48930}"/>
              </a:ext>
            </a:extLst>
          </p:cNvPr>
          <p:cNvSpPr>
            <a:spLocks noGrp="1"/>
          </p:cNvSpPr>
          <p:nvPr>
            <p:ph idx="1"/>
          </p:nvPr>
        </p:nvSpPr>
        <p:spPr/>
        <p:txBody>
          <a:bodyPr/>
          <a:lstStyle/>
          <a:p>
            <a:r>
              <a:rPr lang="en-US" b="1" i="0" baseline="30000" dirty="0">
                <a:solidFill>
                  <a:srgbClr val="000000"/>
                </a:solidFill>
                <a:effectLst/>
                <a:latin typeface="system-ui"/>
              </a:rPr>
              <a:t>12 </a:t>
            </a:r>
            <a:r>
              <a:rPr lang="en-US" b="0" i="0" dirty="0">
                <a:solidFill>
                  <a:srgbClr val="000000"/>
                </a:solidFill>
                <a:effectLst/>
                <a:latin typeface="system-ui"/>
              </a:rPr>
              <a:t>Then I turned to see the voice that was speaking with me. And having turned I saw seven golden lampstands; </a:t>
            </a:r>
            <a:r>
              <a:rPr lang="en-US" b="1" i="0" baseline="30000" dirty="0">
                <a:solidFill>
                  <a:srgbClr val="000000"/>
                </a:solidFill>
                <a:effectLst/>
                <a:latin typeface="system-ui"/>
              </a:rPr>
              <a:t>13 </a:t>
            </a:r>
            <a:r>
              <a:rPr lang="en-US" b="0" i="0" dirty="0">
                <a:solidFill>
                  <a:srgbClr val="000000"/>
                </a:solidFill>
                <a:effectLst/>
                <a:latin typeface="system-ui"/>
              </a:rPr>
              <a:t>and in the middle of the lampstands </a:t>
            </a:r>
            <a:r>
              <a:rPr lang="en-US" b="0" i="1" dirty="0">
                <a:solidFill>
                  <a:srgbClr val="000000"/>
                </a:solidFill>
                <a:effectLst/>
                <a:latin typeface="system-ui"/>
              </a:rPr>
              <a:t>I saw</a:t>
            </a:r>
            <a:r>
              <a:rPr lang="en-US" b="0" i="0" dirty="0">
                <a:solidFill>
                  <a:srgbClr val="000000"/>
                </a:solidFill>
                <a:effectLst/>
                <a:latin typeface="system-ui"/>
              </a:rPr>
              <a:t> one like </a:t>
            </a:r>
            <a:r>
              <a:rPr lang="en-US" b="0" i="0" baseline="30000" dirty="0">
                <a:solidFill>
                  <a:srgbClr val="000000"/>
                </a:solidFill>
                <a:effectLst/>
                <a:latin typeface="system-ui"/>
              </a:rPr>
              <a:t>[</a:t>
            </a:r>
            <a:r>
              <a:rPr lang="en-US" b="0" i="0" baseline="30000" dirty="0">
                <a:solidFill>
                  <a:srgbClr val="4A4A4A"/>
                </a:solidFill>
                <a:effectLst/>
                <a:latin typeface="system-ui"/>
                <a:hlinkClick r:id="rId2" tooltip="See footnote d"/>
              </a:rPr>
              <a:t>d</a:t>
            </a:r>
            <a:r>
              <a:rPr lang="en-US" b="0" i="0" baseline="30000" dirty="0">
                <a:solidFill>
                  <a:srgbClr val="000000"/>
                </a:solidFill>
                <a:effectLst/>
                <a:latin typeface="system-ui"/>
              </a:rPr>
              <a:t>]</a:t>
            </a:r>
            <a:r>
              <a:rPr lang="en-US" b="0" i="0" dirty="0">
                <a:solidFill>
                  <a:srgbClr val="000000"/>
                </a:solidFill>
                <a:effectLst/>
                <a:latin typeface="system-ui"/>
              </a:rPr>
              <a:t>a son of man, clothed in a robe reaching to the feet, and girded across His chest with a golden sash. </a:t>
            </a:r>
            <a:r>
              <a:rPr lang="en-US" b="1" i="0" baseline="30000" dirty="0">
                <a:solidFill>
                  <a:srgbClr val="000000"/>
                </a:solidFill>
                <a:effectLst/>
                <a:latin typeface="system-ui"/>
              </a:rPr>
              <a:t>14 </a:t>
            </a:r>
            <a:r>
              <a:rPr lang="en-US" b="0" i="0" dirty="0">
                <a:solidFill>
                  <a:srgbClr val="000000"/>
                </a:solidFill>
                <a:effectLst/>
                <a:latin typeface="system-ui"/>
              </a:rPr>
              <a:t>His head and His hair were white like white wool, like snow; and His eyes were like a flame of fire. </a:t>
            </a:r>
            <a:r>
              <a:rPr lang="en-US" b="1" i="0" baseline="30000" dirty="0">
                <a:solidFill>
                  <a:srgbClr val="000000"/>
                </a:solidFill>
                <a:effectLst/>
                <a:latin typeface="system-ui"/>
              </a:rPr>
              <a:t>15 </a:t>
            </a:r>
            <a:r>
              <a:rPr lang="en-US" b="0" i="0" dirty="0">
                <a:solidFill>
                  <a:srgbClr val="000000"/>
                </a:solidFill>
                <a:effectLst/>
                <a:latin typeface="system-ui"/>
              </a:rPr>
              <a:t>His feet </a:t>
            </a:r>
            <a:r>
              <a:rPr lang="en-US" b="0" i="1" dirty="0">
                <a:solidFill>
                  <a:srgbClr val="000000"/>
                </a:solidFill>
                <a:effectLst/>
                <a:latin typeface="system-ui"/>
              </a:rPr>
              <a:t>were</a:t>
            </a:r>
            <a:r>
              <a:rPr lang="en-US" b="0" i="0" dirty="0">
                <a:solidFill>
                  <a:srgbClr val="000000"/>
                </a:solidFill>
                <a:effectLst/>
                <a:latin typeface="system-ui"/>
              </a:rPr>
              <a:t> like burnished bronze, when it has been made to glow in a furnace, and His voice </a:t>
            </a:r>
            <a:r>
              <a:rPr lang="en-US" b="0" i="1" dirty="0">
                <a:solidFill>
                  <a:srgbClr val="000000"/>
                </a:solidFill>
                <a:effectLst/>
                <a:latin typeface="system-ui"/>
              </a:rPr>
              <a:t>was</a:t>
            </a:r>
            <a:r>
              <a:rPr lang="en-US" b="0" i="0" dirty="0">
                <a:solidFill>
                  <a:srgbClr val="000000"/>
                </a:solidFill>
                <a:effectLst/>
                <a:latin typeface="system-ui"/>
              </a:rPr>
              <a:t> </a:t>
            </a:r>
            <a:r>
              <a:rPr lang="en-US" b="0" i="0" u="sng" dirty="0">
                <a:solidFill>
                  <a:srgbClr val="000000"/>
                </a:solidFill>
                <a:effectLst/>
                <a:latin typeface="system-ui"/>
              </a:rPr>
              <a:t>like the sound of many waters</a:t>
            </a:r>
            <a:r>
              <a:rPr lang="en-US" b="0" i="0" dirty="0">
                <a:solidFill>
                  <a:srgbClr val="000000"/>
                </a:solidFill>
                <a:effectLst/>
                <a:latin typeface="system-ui"/>
              </a:rPr>
              <a:t>. </a:t>
            </a:r>
            <a:r>
              <a:rPr lang="en-US" b="1" i="0" baseline="30000" dirty="0">
                <a:solidFill>
                  <a:srgbClr val="000000"/>
                </a:solidFill>
                <a:effectLst/>
                <a:latin typeface="system-ui"/>
              </a:rPr>
              <a:t>16 </a:t>
            </a:r>
            <a:r>
              <a:rPr lang="en-US" b="0" i="0" dirty="0">
                <a:solidFill>
                  <a:srgbClr val="000000"/>
                </a:solidFill>
                <a:effectLst/>
                <a:latin typeface="system-ui"/>
              </a:rPr>
              <a:t>In His right hand He held seven stars, and out of His mouth came a sharp two-edged sword; and His face was like the sun </a:t>
            </a:r>
            <a:r>
              <a:rPr lang="en-US" b="0" i="0" baseline="30000" dirty="0">
                <a:solidFill>
                  <a:srgbClr val="000000"/>
                </a:solidFill>
                <a:effectLst/>
                <a:latin typeface="system-ui"/>
              </a:rPr>
              <a:t>[</a:t>
            </a:r>
            <a:r>
              <a:rPr lang="en-US" b="0" i="0" baseline="30000" dirty="0">
                <a:solidFill>
                  <a:srgbClr val="4A4A4A"/>
                </a:solidFill>
                <a:effectLst/>
                <a:latin typeface="system-ui"/>
                <a:hlinkClick r:id="rId3" tooltip="See footnote e"/>
              </a:rPr>
              <a:t>e</a:t>
            </a:r>
            <a:r>
              <a:rPr lang="en-US" b="0" i="0" baseline="30000" dirty="0">
                <a:solidFill>
                  <a:srgbClr val="000000"/>
                </a:solidFill>
                <a:effectLst/>
                <a:latin typeface="system-ui"/>
              </a:rPr>
              <a:t>]</a:t>
            </a:r>
            <a:r>
              <a:rPr lang="en-US" b="0" i="0" dirty="0">
                <a:solidFill>
                  <a:srgbClr val="000000"/>
                </a:solidFill>
                <a:effectLst/>
                <a:latin typeface="system-ui"/>
              </a:rPr>
              <a:t>shining in its strength.</a:t>
            </a:r>
            <a:endParaRPr lang="en-US" dirty="0"/>
          </a:p>
        </p:txBody>
      </p:sp>
    </p:spTree>
    <p:extLst>
      <p:ext uri="{BB962C8B-B14F-4D97-AF65-F5344CB8AC3E}">
        <p14:creationId xmlns:p14="http://schemas.microsoft.com/office/powerpoint/2010/main" val="314808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1D949-5062-7F25-36FF-BC18A988410C}"/>
              </a:ext>
            </a:extLst>
          </p:cNvPr>
          <p:cNvSpPr>
            <a:spLocks noGrp="1"/>
          </p:cNvSpPr>
          <p:nvPr>
            <p:ph type="title"/>
          </p:nvPr>
        </p:nvSpPr>
        <p:spPr/>
        <p:txBody>
          <a:bodyPr/>
          <a:lstStyle/>
          <a:p>
            <a:r>
              <a:rPr lang="en-US" dirty="0"/>
              <a:t>Revelation 1:20</a:t>
            </a:r>
          </a:p>
        </p:txBody>
      </p:sp>
      <p:sp>
        <p:nvSpPr>
          <p:cNvPr id="3" name="Content Placeholder 2">
            <a:extLst>
              <a:ext uri="{FF2B5EF4-FFF2-40B4-BE49-F238E27FC236}">
                <a16:creationId xmlns:a16="http://schemas.microsoft.com/office/drawing/2014/main" id="{9084EBA7-9D07-5965-926E-7EE3DC52E6EE}"/>
              </a:ext>
            </a:extLst>
          </p:cNvPr>
          <p:cNvSpPr>
            <a:spLocks noGrp="1"/>
          </p:cNvSpPr>
          <p:nvPr>
            <p:ph idx="1"/>
          </p:nvPr>
        </p:nvSpPr>
        <p:spPr/>
        <p:txBody>
          <a:bodyPr/>
          <a:lstStyle/>
          <a:p>
            <a:r>
              <a:rPr lang="en-US" b="1" i="0" baseline="30000" dirty="0">
                <a:solidFill>
                  <a:srgbClr val="000000"/>
                </a:solidFill>
                <a:effectLst/>
                <a:latin typeface="system-ui"/>
              </a:rPr>
              <a:t>20 </a:t>
            </a:r>
            <a:r>
              <a:rPr lang="en-US" b="0" i="0" dirty="0">
                <a:solidFill>
                  <a:srgbClr val="000000"/>
                </a:solidFill>
                <a:effectLst/>
                <a:latin typeface="system-ui"/>
              </a:rPr>
              <a:t>As for the mystery of the seven stars which you saw in My right hand, and the seven golden lampstands: the seven stars are the angels of the seven churches, and the seven lampstands are the seven churches.</a:t>
            </a:r>
            <a:endParaRPr lang="en-US" dirty="0"/>
          </a:p>
        </p:txBody>
      </p:sp>
    </p:spTree>
    <p:extLst>
      <p:ext uri="{BB962C8B-B14F-4D97-AF65-F5344CB8AC3E}">
        <p14:creationId xmlns:p14="http://schemas.microsoft.com/office/powerpoint/2010/main" val="2535801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7AB0B596-23E2-9176-54EF-EAF605AF8E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0"/>
            <a:ext cx="9151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688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5234B-E7B1-138B-4900-B8D05032CE9C}"/>
              </a:ext>
            </a:extLst>
          </p:cNvPr>
          <p:cNvSpPr>
            <a:spLocks noGrp="1"/>
          </p:cNvSpPr>
          <p:nvPr>
            <p:ph type="title"/>
          </p:nvPr>
        </p:nvSpPr>
        <p:spPr/>
        <p:txBody>
          <a:bodyPr/>
          <a:lstStyle/>
          <a:p>
            <a:r>
              <a:rPr lang="en-US" dirty="0"/>
              <a:t>Revelation 1:17-19</a:t>
            </a:r>
          </a:p>
        </p:txBody>
      </p:sp>
      <p:sp>
        <p:nvSpPr>
          <p:cNvPr id="3" name="Content Placeholder 2">
            <a:extLst>
              <a:ext uri="{FF2B5EF4-FFF2-40B4-BE49-F238E27FC236}">
                <a16:creationId xmlns:a16="http://schemas.microsoft.com/office/drawing/2014/main" id="{123EC862-CEAE-88B2-B189-C212512D176F}"/>
              </a:ext>
            </a:extLst>
          </p:cNvPr>
          <p:cNvSpPr>
            <a:spLocks noGrp="1"/>
          </p:cNvSpPr>
          <p:nvPr>
            <p:ph idx="1"/>
          </p:nvPr>
        </p:nvSpPr>
        <p:spPr/>
        <p:txBody>
          <a:bodyPr>
            <a:normAutofit/>
          </a:bodyPr>
          <a:lstStyle/>
          <a:p>
            <a:pPr algn="l"/>
            <a:r>
              <a:rPr lang="en-US" b="0" i="0" dirty="0">
                <a:solidFill>
                  <a:srgbClr val="000000"/>
                </a:solidFill>
                <a:effectLst/>
                <a:latin typeface="system-ui"/>
              </a:rPr>
              <a:t>Him, I fell at His feet like a dead man. And He placed His right hand on me, saying, “Do not be afraid; I am the first and the last, </a:t>
            </a:r>
            <a:r>
              <a:rPr lang="en-US" b="1" i="0" baseline="30000" dirty="0">
                <a:solidFill>
                  <a:srgbClr val="000000"/>
                </a:solidFill>
                <a:effectLst/>
                <a:latin typeface="system-ui"/>
              </a:rPr>
              <a:t>18 </a:t>
            </a:r>
            <a:r>
              <a:rPr lang="en-US" b="0" i="0" dirty="0">
                <a:solidFill>
                  <a:srgbClr val="000000"/>
                </a:solidFill>
                <a:effectLst/>
                <a:latin typeface="system-ui"/>
              </a:rPr>
              <a:t>and the living One; and I </a:t>
            </a:r>
            <a:r>
              <a:rPr lang="en-US" b="0" i="0" baseline="30000" dirty="0">
                <a:solidFill>
                  <a:srgbClr val="000000"/>
                </a:solidFill>
                <a:effectLst/>
                <a:latin typeface="system-ui"/>
              </a:rPr>
              <a:t>[</a:t>
            </a:r>
            <a:r>
              <a:rPr lang="en-US" b="0" i="0" baseline="30000" dirty="0">
                <a:solidFill>
                  <a:srgbClr val="4A4A4A"/>
                </a:solidFill>
                <a:effectLst/>
                <a:latin typeface="system-ui"/>
                <a:hlinkClick r:id="rId2" tooltip="See footnote b"/>
              </a:rPr>
              <a:t>b</a:t>
            </a:r>
            <a:r>
              <a:rPr lang="en-US" b="0" i="0" baseline="30000" dirty="0">
                <a:solidFill>
                  <a:srgbClr val="000000"/>
                </a:solidFill>
                <a:effectLst/>
                <a:latin typeface="system-ui"/>
              </a:rPr>
              <a:t>]</a:t>
            </a:r>
            <a:r>
              <a:rPr lang="en-US" b="0" i="0" dirty="0">
                <a:solidFill>
                  <a:srgbClr val="000000"/>
                </a:solidFill>
                <a:effectLst/>
                <a:latin typeface="system-ui"/>
              </a:rPr>
              <a:t>was dead, and behold, I am alive forevermore, and I have the keys of death and of Hades. </a:t>
            </a:r>
            <a:r>
              <a:rPr lang="en-US" b="1" i="0" baseline="30000" dirty="0">
                <a:solidFill>
                  <a:srgbClr val="000000"/>
                </a:solidFill>
                <a:effectLst/>
                <a:latin typeface="system-ui"/>
              </a:rPr>
              <a:t>19 </a:t>
            </a:r>
            <a:r>
              <a:rPr lang="en-US" b="0" i="0" dirty="0">
                <a:solidFill>
                  <a:srgbClr val="000000"/>
                </a:solidFill>
                <a:effectLst/>
                <a:latin typeface="system-ui"/>
              </a:rPr>
              <a:t>Therefore write the things which you have seen, and the things which are, and the things which will take place after these things. </a:t>
            </a:r>
          </a:p>
          <a:p>
            <a:pPr algn="l"/>
            <a:endParaRPr lang="en-US" dirty="0">
              <a:solidFill>
                <a:srgbClr val="000000"/>
              </a:solidFill>
              <a:latin typeface="system-ui"/>
            </a:endParaRPr>
          </a:p>
          <a:p>
            <a:pPr algn="l"/>
            <a:r>
              <a:rPr lang="en-US" b="0" i="0" dirty="0">
                <a:solidFill>
                  <a:srgbClr val="000000"/>
                </a:solidFill>
                <a:effectLst/>
                <a:latin typeface="system-ui"/>
              </a:rPr>
              <a:t>QUESTION: What sens</a:t>
            </a:r>
            <a:r>
              <a:rPr lang="en-US" dirty="0">
                <a:solidFill>
                  <a:srgbClr val="000000"/>
                </a:solidFill>
                <a:latin typeface="system-ui"/>
              </a:rPr>
              <a:t>e </a:t>
            </a:r>
            <a:r>
              <a:rPr lang="en-US" b="0" i="0" dirty="0">
                <a:solidFill>
                  <a:srgbClr val="000000"/>
                </a:solidFill>
                <a:effectLst/>
                <a:latin typeface="system-ui"/>
              </a:rPr>
              <a:t>do you get from Jesus reading this closing section of chapter 1?</a:t>
            </a:r>
          </a:p>
        </p:txBody>
      </p:sp>
    </p:spTree>
    <p:extLst>
      <p:ext uri="{BB962C8B-B14F-4D97-AF65-F5344CB8AC3E}">
        <p14:creationId xmlns:p14="http://schemas.microsoft.com/office/powerpoint/2010/main" val="368800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2AD4C-E3BC-7562-DB4D-7D861C202399}"/>
              </a:ext>
            </a:extLst>
          </p:cNvPr>
          <p:cNvSpPr>
            <a:spLocks noGrp="1"/>
          </p:cNvSpPr>
          <p:nvPr>
            <p:ph type="title"/>
          </p:nvPr>
        </p:nvSpPr>
        <p:spPr/>
        <p:txBody>
          <a:bodyPr/>
          <a:lstStyle/>
          <a:p>
            <a:r>
              <a:rPr lang="en-US" dirty="0"/>
              <a:t>Revelation’s Timeline</a:t>
            </a:r>
          </a:p>
        </p:txBody>
      </p:sp>
      <p:sp>
        <p:nvSpPr>
          <p:cNvPr id="3" name="Content Placeholder 2">
            <a:extLst>
              <a:ext uri="{FF2B5EF4-FFF2-40B4-BE49-F238E27FC236}">
                <a16:creationId xmlns:a16="http://schemas.microsoft.com/office/drawing/2014/main" id="{E41DA2CD-F9B7-306B-BCFF-2C9E8FA22327}"/>
              </a:ext>
            </a:extLst>
          </p:cNvPr>
          <p:cNvSpPr>
            <a:spLocks noGrp="1"/>
          </p:cNvSpPr>
          <p:nvPr>
            <p:ph idx="1"/>
          </p:nvPr>
        </p:nvSpPr>
        <p:spPr/>
        <p:txBody>
          <a:bodyPr/>
          <a:lstStyle/>
          <a:p>
            <a:r>
              <a:rPr lang="en-US" b="0" i="0" dirty="0">
                <a:solidFill>
                  <a:srgbClr val="000000"/>
                </a:solidFill>
                <a:effectLst/>
                <a:latin typeface="system-ui"/>
              </a:rPr>
              <a:t>Rev 1:19: “Therefore write the things which you have seen, and the things which are, and the things which will take place after these things.”</a:t>
            </a:r>
          </a:p>
          <a:p>
            <a:endParaRPr lang="en-US" dirty="0">
              <a:solidFill>
                <a:srgbClr val="000000"/>
              </a:solidFill>
              <a:latin typeface="system-ui"/>
            </a:endParaRPr>
          </a:p>
          <a:p>
            <a:r>
              <a:rPr lang="en-US" b="1" dirty="0">
                <a:solidFill>
                  <a:srgbClr val="000000"/>
                </a:solidFill>
                <a:latin typeface="system-ui"/>
              </a:rPr>
              <a:t>Chapter 1 </a:t>
            </a:r>
            <a:r>
              <a:rPr lang="en-US" dirty="0">
                <a:solidFill>
                  <a:srgbClr val="000000"/>
                </a:solidFill>
                <a:latin typeface="system-ui"/>
              </a:rPr>
              <a:t>- </a:t>
            </a:r>
            <a:r>
              <a:rPr lang="en-US" b="0" i="0" dirty="0">
                <a:solidFill>
                  <a:srgbClr val="000000"/>
                </a:solidFill>
                <a:effectLst/>
                <a:latin typeface="system-ui"/>
              </a:rPr>
              <a:t>things which you have seen</a:t>
            </a:r>
            <a:endParaRPr lang="en-US" dirty="0">
              <a:solidFill>
                <a:srgbClr val="000000"/>
              </a:solidFill>
              <a:latin typeface="system-ui"/>
            </a:endParaRPr>
          </a:p>
          <a:p>
            <a:r>
              <a:rPr lang="en-US" b="1" i="0" dirty="0">
                <a:solidFill>
                  <a:srgbClr val="000000"/>
                </a:solidFill>
                <a:effectLst/>
                <a:latin typeface="system-ui"/>
              </a:rPr>
              <a:t>Chapters 2 and 3 </a:t>
            </a:r>
            <a:r>
              <a:rPr lang="en-US" b="0" i="0" dirty="0">
                <a:solidFill>
                  <a:srgbClr val="000000"/>
                </a:solidFill>
                <a:effectLst/>
                <a:latin typeface="system-ui"/>
              </a:rPr>
              <a:t>- things which are</a:t>
            </a:r>
          </a:p>
          <a:p>
            <a:r>
              <a:rPr lang="en-US" b="1" dirty="0">
                <a:solidFill>
                  <a:srgbClr val="000000"/>
                </a:solidFill>
                <a:latin typeface="system-ui"/>
              </a:rPr>
              <a:t>Chapters 4-22 </a:t>
            </a:r>
            <a:r>
              <a:rPr lang="en-US" dirty="0">
                <a:solidFill>
                  <a:srgbClr val="000000"/>
                </a:solidFill>
                <a:latin typeface="system-ui"/>
              </a:rPr>
              <a:t>- </a:t>
            </a:r>
            <a:r>
              <a:rPr lang="en-US" b="0" i="0" dirty="0">
                <a:solidFill>
                  <a:srgbClr val="000000"/>
                </a:solidFill>
                <a:effectLst/>
                <a:latin typeface="system-ui"/>
              </a:rPr>
              <a:t>things which will take place after these things</a:t>
            </a:r>
          </a:p>
          <a:p>
            <a:endParaRPr lang="en-US" dirty="0"/>
          </a:p>
        </p:txBody>
      </p:sp>
    </p:spTree>
    <p:extLst>
      <p:ext uri="{BB962C8B-B14F-4D97-AF65-F5344CB8AC3E}">
        <p14:creationId xmlns:p14="http://schemas.microsoft.com/office/powerpoint/2010/main" val="2696009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1186</TotalTime>
  <Words>883</Words>
  <Application>Microsoft Macintosh PowerPoint</Application>
  <PresentationFormat>Widescreen</PresentationFormat>
  <Paragraphs>35</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system-ui</vt:lpstr>
      <vt:lpstr>Office Theme</vt:lpstr>
      <vt:lpstr>Revelation Chapter 1</vt:lpstr>
      <vt:lpstr>Eschatology and the Book of Revelation Web</vt:lpstr>
      <vt:lpstr>Revelation 1:1-3 NASB</vt:lpstr>
      <vt:lpstr>Revelation 1:4-6 NASB</vt:lpstr>
      <vt:lpstr>Revelation 1:7-8</vt:lpstr>
      <vt:lpstr>Revelation 1:9-11</vt:lpstr>
      <vt:lpstr>PowerPoint Presentation</vt:lpstr>
      <vt:lpstr>PowerPoint Presentation</vt:lpstr>
      <vt:lpstr>PowerPoint Presentation</vt:lpstr>
      <vt:lpstr>Revelation 1:12-16</vt:lpstr>
      <vt:lpstr>Revelation 1:20</vt:lpstr>
      <vt:lpstr>PowerPoint Presentation</vt:lpstr>
      <vt:lpstr>Revelation 1:17-19</vt:lpstr>
      <vt:lpstr>Revelation’s Timeline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Revelation Chapter 1</dc:title>
  <dc:creator>Howard Liverance</dc:creator>
  <cp:lastModifiedBy>Howard Liverance</cp:lastModifiedBy>
  <cp:revision>8</cp:revision>
  <dcterms:created xsi:type="dcterms:W3CDTF">2024-01-24T01:53:38Z</dcterms:created>
  <dcterms:modified xsi:type="dcterms:W3CDTF">2024-01-24T21:40:21Z</dcterms:modified>
</cp:coreProperties>
</file>