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4/9/24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4/9/24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4/9/24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4/9/24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4/9/24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4/9/24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4/9/24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4/9/24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4/9/24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4/9/24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4/9/24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4/9/24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4/9/24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4/9/24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4/9/24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4/9/24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4/9/24</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4/9/24</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6E677-9718-53E7-1CE6-52832DD5955D}"/>
              </a:ext>
            </a:extLst>
          </p:cNvPr>
          <p:cNvSpPr>
            <a:spLocks noGrp="1"/>
          </p:cNvSpPr>
          <p:nvPr>
            <p:ph type="ctrTitle"/>
          </p:nvPr>
        </p:nvSpPr>
        <p:spPr/>
        <p:txBody>
          <a:bodyPr/>
          <a:lstStyle/>
          <a:p>
            <a:r>
              <a:rPr lang="en-US" dirty="0"/>
              <a:t>The Final Rebellion</a:t>
            </a:r>
          </a:p>
        </p:txBody>
      </p:sp>
      <p:sp>
        <p:nvSpPr>
          <p:cNvPr id="3" name="Subtitle 2">
            <a:extLst>
              <a:ext uri="{FF2B5EF4-FFF2-40B4-BE49-F238E27FC236}">
                <a16:creationId xmlns:a16="http://schemas.microsoft.com/office/drawing/2014/main" id="{A6A75F8D-1D39-3DF3-D726-9805CC393F37}"/>
              </a:ext>
            </a:extLst>
          </p:cNvPr>
          <p:cNvSpPr>
            <a:spLocks noGrp="1"/>
          </p:cNvSpPr>
          <p:nvPr>
            <p:ph type="subTitle" idx="1"/>
          </p:nvPr>
        </p:nvSpPr>
        <p:spPr/>
        <p:txBody>
          <a:bodyPr>
            <a:normAutofit/>
          </a:bodyPr>
          <a:lstStyle/>
          <a:p>
            <a:r>
              <a:rPr lang="en-US" sz="3200" dirty="0"/>
              <a:t>Revelation 20:7-10</a:t>
            </a:r>
          </a:p>
        </p:txBody>
      </p:sp>
    </p:spTree>
    <p:extLst>
      <p:ext uri="{BB962C8B-B14F-4D97-AF65-F5344CB8AC3E}">
        <p14:creationId xmlns:p14="http://schemas.microsoft.com/office/powerpoint/2010/main" val="2265455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57FA-DE65-7CA5-F5FB-125CF8C82D29}"/>
              </a:ext>
            </a:extLst>
          </p:cNvPr>
          <p:cNvSpPr txBox="1"/>
          <p:nvPr/>
        </p:nvSpPr>
        <p:spPr>
          <a:xfrm>
            <a:off x="567559" y="428178"/>
            <a:ext cx="9659007" cy="6001643"/>
          </a:xfrm>
          <a:prstGeom prst="rect">
            <a:avLst/>
          </a:prstGeom>
          <a:noFill/>
        </p:spPr>
        <p:txBody>
          <a:bodyPr wrap="square" rtlCol="0">
            <a:spAutoFit/>
          </a:bodyPr>
          <a:lstStyle/>
          <a:p>
            <a:r>
              <a:rPr lang="en-US" sz="2800" i="1" dirty="0"/>
              <a:t>Rev 5:9-10, “</a:t>
            </a:r>
            <a:r>
              <a:rPr lang="en-US" sz="2800" i="1" u="sng" dirty="0"/>
              <a:t>Worthy are </a:t>
            </a:r>
            <a:r>
              <a:rPr lang="en-US" sz="2800" i="1" dirty="0"/>
              <a:t>You to take the book and to break its seals; for </a:t>
            </a:r>
            <a:r>
              <a:rPr lang="en-US" sz="2800" i="1" u="sng" dirty="0"/>
              <a:t>You were slain</a:t>
            </a:r>
            <a:r>
              <a:rPr lang="en-US" sz="2800" i="1" dirty="0"/>
              <a:t>, and </a:t>
            </a:r>
            <a:r>
              <a:rPr lang="en-US" sz="2800" i="1" u="sng" dirty="0"/>
              <a:t>purchased f</a:t>
            </a:r>
            <a:r>
              <a:rPr lang="en-US" sz="2800" i="1" dirty="0"/>
              <a:t>or God with Your blood men </a:t>
            </a:r>
            <a:r>
              <a:rPr lang="en-US" sz="2800" i="1" u="sng" dirty="0"/>
              <a:t>from every tribe and tongue and people and nation</a:t>
            </a:r>
            <a:r>
              <a:rPr lang="en-US" sz="2800" i="1" dirty="0"/>
              <a:t>. 10 “You have </a:t>
            </a:r>
            <a:r>
              <a:rPr lang="en-US" sz="2800" i="1" u="sng" dirty="0"/>
              <a:t>made them to be a ki</a:t>
            </a:r>
            <a:r>
              <a:rPr lang="en-US" sz="2800" i="1" dirty="0"/>
              <a:t>ngdom and </a:t>
            </a:r>
            <a:r>
              <a:rPr lang="en-US" sz="2800" i="1" u="sng" dirty="0"/>
              <a:t>priests</a:t>
            </a:r>
            <a:r>
              <a:rPr lang="en-US" sz="2800" i="1" dirty="0"/>
              <a:t> to our God; and </a:t>
            </a:r>
            <a:r>
              <a:rPr lang="en-US" sz="2800" i="1" u="sng" dirty="0"/>
              <a:t>they will reign </a:t>
            </a:r>
            <a:r>
              <a:rPr lang="en-US" sz="2800" i="1" dirty="0"/>
              <a:t>upon the earth.”</a:t>
            </a:r>
          </a:p>
          <a:p>
            <a:endParaRPr lang="en-US" sz="2800" dirty="0"/>
          </a:p>
          <a:p>
            <a:pPr marL="457200" indent="-457200">
              <a:buFont typeface="+mj-lt"/>
              <a:buAutoNum type="arabicPeriod"/>
            </a:pPr>
            <a:r>
              <a:rPr lang="en-US" sz="2400" dirty="0"/>
              <a:t>Jesus is the only rightful (legal) owner of the title deed to earth.</a:t>
            </a:r>
          </a:p>
          <a:p>
            <a:pPr marL="457200" indent="-457200">
              <a:buFont typeface="+mj-lt"/>
              <a:buAutoNum type="arabicPeriod"/>
            </a:pPr>
            <a:r>
              <a:rPr lang="en-US" sz="2400" dirty="0"/>
              <a:t>Jesus was slain, yet no one “took” his life.</a:t>
            </a:r>
          </a:p>
          <a:p>
            <a:pPr marL="457200" indent="-457200">
              <a:buFont typeface="+mj-lt"/>
              <a:buAutoNum type="arabicPeriod"/>
            </a:pPr>
            <a:r>
              <a:rPr lang="en-US" sz="2400" dirty="0"/>
              <a:t>We have been purchased by Jesus for God with His blood. He owns us!</a:t>
            </a:r>
          </a:p>
          <a:p>
            <a:pPr marL="457200" indent="-457200">
              <a:buFont typeface="+mj-lt"/>
              <a:buAutoNum type="arabicPeriod"/>
            </a:pPr>
            <a:r>
              <a:rPr lang="en-US" sz="2400" dirty="0"/>
              <a:t>We have been purchased from every tribe, tongue, people, and nation.</a:t>
            </a:r>
          </a:p>
          <a:p>
            <a:pPr marL="457200" indent="-457200">
              <a:buFont typeface="+mj-lt"/>
              <a:buAutoNum type="arabicPeriod"/>
            </a:pPr>
            <a:r>
              <a:rPr lang="en-US" sz="2400" dirty="0"/>
              <a:t>We are made into a kingdom.</a:t>
            </a:r>
          </a:p>
          <a:p>
            <a:pPr marL="457200" indent="-457200">
              <a:buFont typeface="+mj-lt"/>
              <a:buAutoNum type="arabicPeriod"/>
            </a:pPr>
            <a:r>
              <a:rPr lang="en-US" sz="2400" dirty="0"/>
              <a:t>We are priests of the King.</a:t>
            </a:r>
          </a:p>
          <a:p>
            <a:pPr marL="457200" indent="-457200">
              <a:buFont typeface="+mj-lt"/>
              <a:buAutoNum type="arabicPeriod"/>
            </a:pPr>
            <a:r>
              <a:rPr lang="en-US" sz="2400" dirty="0"/>
              <a:t>We will reign upon the earth.</a:t>
            </a:r>
          </a:p>
        </p:txBody>
      </p:sp>
    </p:spTree>
    <p:extLst>
      <p:ext uri="{BB962C8B-B14F-4D97-AF65-F5344CB8AC3E}">
        <p14:creationId xmlns:p14="http://schemas.microsoft.com/office/powerpoint/2010/main" val="1120959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57FA-DE65-7CA5-F5FB-125CF8C82D29}"/>
              </a:ext>
            </a:extLst>
          </p:cNvPr>
          <p:cNvSpPr txBox="1"/>
          <p:nvPr/>
        </p:nvSpPr>
        <p:spPr>
          <a:xfrm>
            <a:off x="546537" y="609601"/>
            <a:ext cx="9659007" cy="3108543"/>
          </a:xfrm>
          <a:prstGeom prst="rect">
            <a:avLst/>
          </a:prstGeom>
          <a:noFill/>
        </p:spPr>
        <p:txBody>
          <a:bodyPr wrap="square" rtlCol="0">
            <a:spAutoFit/>
          </a:bodyPr>
          <a:lstStyle/>
          <a:p>
            <a:pPr marL="514350" indent="-514350">
              <a:buFont typeface="+mj-lt"/>
              <a:buAutoNum type="arabicPeriod"/>
            </a:pPr>
            <a:r>
              <a:rPr lang="en-US" sz="2800" b="1" dirty="0"/>
              <a:t>Jesus is the only rightful (legal) owner of the title deed to earth.</a:t>
            </a:r>
          </a:p>
          <a:p>
            <a:pPr marL="971550" lvl="1" indent="-514350">
              <a:buFont typeface="Arial" panose="020B0604020202020204" pitchFamily="34" charset="0"/>
              <a:buChar char="•"/>
            </a:pPr>
            <a:r>
              <a:rPr lang="en-US" sz="2800" i="1" dirty="0" err="1"/>
              <a:t>Psa</a:t>
            </a:r>
            <a:r>
              <a:rPr lang="en-US" sz="2800" i="1" dirty="0"/>
              <a:t> 2:8, ‘Ask of Me, and I will surely give the nations as Your inheritance, And the very ends of the earth as Your possession.’</a:t>
            </a:r>
          </a:p>
          <a:p>
            <a:pPr marL="514350" indent="-514350">
              <a:buFont typeface="+mj-lt"/>
              <a:buAutoNum type="arabicPeriod"/>
            </a:pPr>
            <a:endParaRPr lang="en-US" sz="2800" i="1" dirty="0"/>
          </a:p>
          <a:p>
            <a:endParaRPr lang="en-US" sz="2800" i="1" dirty="0"/>
          </a:p>
        </p:txBody>
      </p:sp>
    </p:spTree>
    <p:extLst>
      <p:ext uri="{BB962C8B-B14F-4D97-AF65-F5344CB8AC3E}">
        <p14:creationId xmlns:p14="http://schemas.microsoft.com/office/powerpoint/2010/main" val="2929291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57FA-DE65-7CA5-F5FB-125CF8C82D29}"/>
              </a:ext>
            </a:extLst>
          </p:cNvPr>
          <p:cNvSpPr txBox="1"/>
          <p:nvPr/>
        </p:nvSpPr>
        <p:spPr>
          <a:xfrm>
            <a:off x="546537" y="609601"/>
            <a:ext cx="9659007" cy="6555641"/>
          </a:xfrm>
          <a:prstGeom prst="rect">
            <a:avLst/>
          </a:prstGeom>
          <a:noFill/>
        </p:spPr>
        <p:txBody>
          <a:bodyPr wrap="square" rtlCol="0">
            <a:spAutoFit/>
          </a:bodyPr>
          <a:lstStyle/>
          <a:p>
            <a:r>
              <a:rPr lang="en-US" sz="2800" b="1" dirty="0"/>
              <a:t>2. Jesus was slain, yet no one “took” his life</a:t>
            </a:r>
          </a:p>
          <a:p>
            <a:endParaRPr lang="en-US" sz="2800" b="1" dirty="0"/>
          </a:p>
          <a:p>
            <a:pPr marL="457200" indent="-457200">
              <a:buFont typeface="Arial" panose="020B0604020202020204" pitchFamily="34" charset="0"/>
              <a:buChar char="•"/>
            </a:pPr>
            <a:r>
              <a:rPr lang="en-US" sz="2800" i="1" dirty="0"/>
              <a:t>John 10:17-20, “the Father loves Me, because I lay down My life so that I may take it again. 18 No one has taken it away from Me, but I lay it down on My own initiative. I have authority to lay it down, and I have authority to take it up again. This commandment I received from My Father.”</a:t>
            </a:r>
          </a:p>
          <a:p>
            <a:pPr marL="457200" indent="-457200">
              <a:buFont typeface="Arial" panose="020B0604020202020204" pitchFamily="34" charset="0"/>
              <a:buChar char="•"/>
            </a:pPr>
            <a:r>
              <a:rPr lang="en-US" sz="2800" i="1" dirty="0"/>
              <a:t>Luke 23:46, Jesus, crying out with a loud voice, said, “Father, into Your hands I commit My spirit.” Having said this, He breathed His last.</a:t>
            </a:r>
          </a:p>
          <a:p>
            <a:pPr marL="457200" indent="-457200">
              <a:buFont typeface="Arial" panose="020B0604020202020204" pitchFamily="34" charset="0"/>
              <a:buChar char="•"/>
            </a:pPr>
            <a:r>
              <a:rPr lang="en-US" sz="2800" i="1" dirty="0"/>
              <a:t>Isa 53:10, But the Lord was pleased To crush Him, putting Him to grief; If He would render Himself as a guilt offering,</a:t>
            </a:r>
          </a:p>
          <a:p>
            <a:pPr marL="514350" indent="-514350">
              <a:buFont typeface="+mj-lt"/>
              <a:buAutoNum type="arabicPeriod"/>
            </a:pPr>
            <a:endParaRPr lang="en-US" sz="2800" b="1" dirty="0"/>
          </a:p>
        </p:txBody>
      </p:sp>
    </p:spTree>
    <p:extLst>
      <p:ext uri="{BB962C8B-B14F-4D97-AF65-F5344CB8AC3E}">
        <p14:creationId xmlns:p14="http://schemas.microsoft.com/office/powerpoint/2010/main" val="3408427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57FA-DE65-7CA5-F5FB-125CF8C82D29}"/>
              </a:ext>
            </a:extLst>
          </p:cNvPr>
          <p:cNvSpPr txBox="1"/>
          <p:nvPr/>
        </p:nvSpPr>
        <p:spPr>
          <a:xfrm>
            <a:off x="546537" y="609601"/>
            <a:ext cx="9659007" cy="2246769"/>
          </a:xfrm>
          <a:prstGeom prst="rect">
            <a:avLst/>
          </a:prstGeom>
          <a:noFill/>
        </p:spPr>
        <p:txBody>
          <a:bodyPr wrap="square" rtlCol="0">
            <a:spAutoFit/>
          </a:bodyPr>
          <a:lstStyle/>
          <a:p>
            <a:pPr marL="514350" indent="-514350">
              <a:buAutoNum type="arabicPeriod" startAt="3"/>
            </a:pPr>
            <a:r>
              <a:rPr lang="en-US" sz="2800" b="1" dirty="0"/>
              <a:t>We have been purchased by Jesus for God with His blood. He owns us!</a:t>
            </a:r>
          </a:p>
          <a:p>
            <a:pPr marL="971550" lvl="1" indent="-514350">
              <a:buFont typeface="Arial" panose="020B0604020202020204" pitchFamily="34" charset="0"/>
              <a:buChar char="•"/>
            </a:pPr>
            <a:r>
              <a:rPr lang="en-US" sz="2800" i="1" dirty="0"/>
              <a:t>1 Cor 6:20, For you have been bought with a price: therefore glorify God in your body.</a:t>
            </a:r>
          </a:p>
          <a:p>
            <a:endParaRPr lang="en-US" sz="2800" b="1" dirty="0"/>
          </a:p>
        </p:txBody>
      </p:sp>
    </p:spTree>
    <p:extLst>
      <p:ext uri="{BB962C8B-B14F-4D97-AF65-F5344CB8AC3E}">
        <p14:creationId xmlns:p14="http://schemas.microsoft.com/office/powerpoint/2010/main" val="3932949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57FA-DE65-7CA5-F5FB-125CF8C82D29}"/>
              </a:ext>
            </a:extLst>
          </p:cNvPr>
          <p:cNvSpPr txBox="1"/>
          <p:nvPr/>
        </p:nvSpPr>
        <p:spPr>
          <a:xfrm>
            <a:off x="546537" y="609601"/>
            <a:ext cx="9659007" cy="5262979"/>
          </a:xfrm>
          <a:prstGeom prst="rect">
            <a:avLst/>
          </a:prstGeom>
          <a:noFill/>
        </p:spPr>
        <p:txBody>
          <a:bodyPr wrap="square" rtlCol="0">
            <a:spAutoFit/>
          </a:bodyPr>
          <a:lstStyle/>
          <a:p>
            <a:pPr marL="514350" indent="-514350">
              <a:buAutoNum type="arabicPeriod" startAt="4"/>
            </a:pPr>
            <a:r>
              <a:rPr lang="en-US" sz="2800" b="1" dirty="0"/>
              <a:t>We have been purchased from every </a:t>
            </a:r>
            <a:r>
              <a:rPr lang="en-US" sz="2800" b="1" u="sng" dirty="0"/>
              <a:t>tribe</a:t>
            </a:r>
            <a:r>
              <a:rPr lang="en-US" sz="2800" b="1" dirty="0"/>
              <a:t>, </a:t>
            </a:r>
            <a:r>
              <a:rPr lang="en-US" sz="2800" b="1" u="sng" dirty="0"/>
              <a:t>tongue</a:t>
            </a:r>
            <a:r>
              <a:rPr lang="en-US" sz="2800" b="1" dirty="0"/>
              <a:t>, </a:t>
            </a:r>
            <a:r>
              <a:rPr lang="en-US" sz="2800" b="1" u="sng" dirty="0"/>
              <a:t>people</a:t>
            </a:r>
            <a:r>
              <a:rPr lang="en-US" sz="2800" b="1" dirty="0"/>
              <a:t>, and </a:t>
            </a:r>
            <a:r>
              <a:rPr lang="en-US" sz="2800" b="1" u="sng" dirty="0"/>
              <a:t>nation</a:t>
            </a:r>
            <a:r>
              <a:rPr lang="en-US" sz="2800" b="1" dirty="0"/>
              <a:t>.</a:t>
            </a:r>
          </a:p>
          <a:p>
            <a:pPr marL="971550" lvl="1" indent="-514350">
              <a:buFont typeface="Arial" panose="020B0604020202020204" pitchFamily="34" charset="0"/>
              <a:buChar char="•"/>
            </a:pPr>
            <a:r>
              <a:rPr lang="en-US" sz="2800" b="1" u="sng" dirty="0"/>
              <a:t>Tribe</a:t>
            </a:r>
            <a:r>
              <a:rPr lang="en-US" sz="2800" dirty="0"/>
              <a:t> refers to family lineage (there are members from every family)</a:t>
            </a:r>
          </a:p>
          <a:p>
            <a:pPr marL="971550" lvl="1" indent="-514350">
              <a:buFont typeface="Arial" panose="020B0604020202020204" pitchFamily="34" charset="0"/>
              <a:buChar char="•"/>
            </a:pPr>
            <a:r>
              <a:rPr lang="en-US" sz="2800" b="1" u="sng" dirty="0"/>
              <a:t>Tongue</a:t>
            </a:r>
            <a:r>
              <a:rPr lang="en-US" sz="2800" dirty="0"/>
              <a:t> refers to language (every language will be represented)</a:t>
            </a:r>
          </a:p>
          <a:p>
            <a:pPr marL="971550" lvl="1" indent="-514350">
              <a:buFont typeface="Arial" panose="020B0604020202020204" pitchFamily="34" charset="0"/>
              <a:buChar char="•"/>
            </a:pPr>
            <a:r>
              <a:rPr lang="en-US" sz="2800" i="1" dirty="0"/>
              <a:t>“With 195 countries in the world, the total number of different languages spoken is impressive. According to the </a:t>
            </a:r>
            <a:r>
              <a:rPr lang="en-US" sz="2800" i="1" dirty="0" err="1"/>
              <a:t>Ethnologue</a:t>
            </a:r>
            <a:r>
              <a:rPr lang="en-US" sz="2800" i="1" dirty="0"/>
              <a:t> guide, there are 7,139 officially known languages in the world.”</a:t>
            </a:r>
          </a:p>
          <a:p>
            <a:pPr marL="971550" lvl="1" indent="-514350">
              <a:buFont typeface="Arial" panose="020B0604020202020204" pitchFamily="34" charset="0"/>
              <a:buChar char="•"/>
            </a:pPr>
            <a:r>
              <a:rPr lang="en-US" sz="2800" b="1" u="sng" dirty="0"/>
              <a:t>People</a:t>
            </a:r>
            <a:r>
              <a:rPr lang="en-US" sz="2800" b="1" dirty="0"/>
              <a:t> refers to cultural or societal groups.</a:t>
            </a:r>
          </a:p>
          <a:p>
            <a:pPr marL="514350" indent="-514350">
              <a:buAutoNum type="arabicPeriod" startAt="3"/>
            </a:pPr>
            <a:endParaRPr lang="en-US" sz="2800" b="1" dirty="0"/>
          </a:p>
        </p:txBody>
      </p:sp>
    </p:spTree>
    <p:extLst>
      <p:ext uri="{BB962C8B-B14F-4D97-AF65-F5344CB8AC3E}">
        <p14:creationId xmlns:p14="http://schemas.microsoft.com/office/powerpoint/2010/main" val="2380596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57FA-DE65-7CA5-F5FB-125CF8C82D29}"/>
              </a:ext>
            </a:extLst>
          </p:cNvPr>
          <p:cNvSpPr txBox="1"/>
          <p:nvPr/>
        </p:nvSpPr>
        <p:spPr>
          <a:xfrm>
            <a:off x="546537" y="609601"/>
            <a:ext cx="10100442" cy="6555641"/>
          </a:xfrm>
          <a:prstGeom prst="rect">
            <a:avLst/>
          </a:prstGeom>
          <a:noFill/>
        </p:spPr>
        <p:txBody>
          <a:bodyPr wrap="square" rtlCol="0">
            <a:spAutoFit/>
          </a:bodyPr>
          <a:lstStyle/>
          <a:p>
            <a:pPr marL="914400" lvl="1" indent="-457200">
              <a:buFont typeface="Arial" panose="020B0604020202020204" pitchFamily="34" charset="0"/>
              <a:buChar char="•"/>
            </a:pPr>
            <a:r>
              <a:rPr lang="en-US" sz="2800" b="1" u="sng" dirty="0"/>
              <a:t>Nation</a:t>
            </a:r>
            <a:r>
              <a:rPr lang="en-US" sz="2800" dirty="0"/>
              <a:t> (ethnos) refers to races. There are distinct people group types, such as Caucasian, African, Arabian, Asian, American Indians (north and south – includes </a:t>
            </a:r>
            <a:r>
              <a:rPr lang="en-US" sz="2800" dirty="0" err="1"/>
              <a:t>Eskimoes</a:t>
            </a:r>
            <a:r>
              <a:rPr lang="en-US" sz="2800" dirty="0"/>
              <a:t>, First Nation, Mayans, Incas), Latino, Pacific Islander, Indian, Melanesian (Papuan, Fijians, Aboriginals), Mongolian.</a:t>
            </a:r>
          </a:p>
          <a:p>
            <a:pPr marL="914400" lvl="1" indent="-457200">
              <a:buFont typeface="Arial" panose="020B0604020202020204" pitchFamily="34" charset="0"/>
              <a:buChar char="•"/>
            </a:pPr>
            <a:r>
              <a:rPr lang="en-US" sz="2800" dirty="0"/>
              <a:t>But then many groups within these ethnic groups. Africa alone has more than 20 major ethnic groups and thousands of minor ethnic groups.</a:t>
            </a:r>
          </a:p>
          <a:p>
            <a:pPr marL="914400" lvl="1" indent="-457200">
              <a:buFont typeface="Arial" panose="020B0604020202020204" pitchFamily="34" charset="0"/>
              <a:buChar char="•"/>
            </a:pPr>
            <a:r>
              <a:rPr lang="en-US" sz="2800" i="1" dirty="0"/>
              <a:t>Rev 7:9, After these things I looked, and behold, a great multitude which no one could count, from every nation and all tribes and peoples and tongues, standing before the throne and before the Lamb, clothed in white robes, and palm branches were in their hands.</a:t>
            </a:r>
          </a:p>
          <a:p>
            <a:pPr marL="514350" indent="-514350">
              <a:buAutoNum type="arabicPeriod" startAt="4"/>
            </a:pPr>
            <a:endParaRPr lang="en-US" sz="2800" dirty="0"/>
          </a:p>
        </p:txBody>
      </p:sp>
    </p:spTree>
    <p:extLst>
      <p:ext uri="{BB962C8B-B14F-4D97-AF65-F5344CB8AC3E}">
        <p14:creationId xmlns:p14="http://schemas.microsoft.com/office/powerpoint/2010/main" val="3963231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57FA-DE65-7CA5-F5FB-125CF8C82D29}"/>
              </a:ext>
            </a:extLst>
          </p:cNvPr>
          <p:cNvSpPr txBox="1"/>
          <p:nvPr/>
        </p:nvSpPr>
        <p:spPr>
          <a:xfrm>
            <a:off x="546537" y="609601"/>
            <a:ext cx="10005849" cy="6124754"/>
          </a:xfrm>
          <a:prstGeom prst="rect">
            <a:avLst/>
          </a:prstGeom>
          <a:noFill/>
        </p:spPr>
        <p:txBody>
          <a:bodyPr wrap="square" rtlCol="0">
            <a:spAutoFit/>
          </a:bodyPr>
          <a:lstStyle/>
          <a:p>
            <a:pPr marL="514350" indent="-514350">
              <a:buAutoNum type="arabicPeriod" startAt="5"/>
            </a:pPr>
            <a:r>
              <a:rPr lang="en-US" sz="2800" b="1" dirty="0"/>
              <a:t>We are made into a kingdom</a:t>
            </a:r>
          </a:p>
          <a:p>
            <a:pPr marL="514350" indent="-514350">
              <a:buAutoNum type="arabicPeriod" startAt="5"/>
            </a:pPr>
            <a:endParaRPr lang="en-US" sz="2800" b="1" u="sng" dirty="0"/>
          </a:p>
          <a:p>
            <a:pPr marL="914400" lvl="1" indent="-457200">
              <a:buFont typeface="Arial" panose="020B0604020202020204" pitchFamily="34" charset="0"/>
              <a:buChar char="•"/>
            </a:pPr>
            <a:r>
              <a:rPr lang="en-US" sz="2800" dirty="0"/>
              <a:t>This is why Jesus spoke the word “kingdom” 126 times. </a:t>
            </a:r>
          </a:p>
          <a:p>
            <a:pPr marL="914400" lvl="1" indent="-457200">
              <a:buFont typeface="Arial" panose="020B0604020202020204" pitchFamily="34" charset="0"/>
              <a:buChar char="•"/>
            </a:pPr>
            <a:endParaRPr lang="en-US" sz="2800" dirty="0"/>
          </a:p>
          <a:p>
            <a:pPr marL="914400" lvl="1" indent="-457200">
              <a:buFont typeface="Arial" panose="020B0604020202020204" pitchFamily="34" charset="0"/>
              <a:buChar char="•"/>
            </a:pPr>
            <a:r>
              <a:rPr lang="en-US" sz="2800" dirty="0"/>
              <a:t>He used the phrase “the kingdom of God” 65 times.</a:t>
            </a:r>
          </a:p>
          <a:p>
            <a:pPr marL="457200" indent="-457200">
              <a:buFont typeface="Arial" panose="020B0604020202020204" pitchFamily="34" charset="0"/>
              <a:buChar char="•"/>
            </a:pPr>
            <a:endParaRPr lang="en-US" sz="2800" dirty="0"/>
          </a:p>
          <a:p>
            <a:pPr marL="914400" lvl="1" indent="-457200">
              <a:buFont typeface="Arial" panose="020B0604020202020204" pitchFamily="34" charset="0"/>
              <a:buChar char="•"/>
            </a:pPr>
            <a:r>
              <a:rPr lang="en-US" sz="2800" dirty="0"/>
              <a:t>He used the phrase “the kingdom of heaven” 31 times.</a:t>
            </a:r>
          </a:p>
          <a:p>
            <a:pPr marL="457200" indent="-457200">
              <a:buFont typeface="Arial" panose="020B0604020202020204" pitchFamily="34" charset="0"/>
              <a:buChar char="•"/>
            </a:pPr>
            <a:endParaRPr lang="en-US" sz="2800" dirty="0"/>
          </a:p>
          <a:p>
            <a:pPr marL="914400" lvl="1" indent="-457200">
              <a:buFont typeface="Arial" panose="020B0604020202020204" pitchFamily="34" charset="0"/>
              <a:buChar char="•"/>
            </a:pPr>
            <a:r>
              <a:rPr lang="en-US" sz="2800" dirty="0"/>
              <a:t>Most of the parables begin with “The kingdom of heaven is like”.</a:t>
            </a:r>
          </a:p>
          <a:p>
            <a:pPr marL="457200" indent="-457200">
              <a:buFont typeface="Arial" panose="020B0604020202020204" pitchFamily="34" charset="0"/>
              <a:buChar char="•"/>
            </a:pPr>
            <a:endParaRPr lang="en-US" sz="2800" dirty="0"/>
          </a:p>
          <a:p>
            <a:pPr marL="914400" lvl="1" indent="-457200">
              <a:buFont typeface="Arial" panose="020B0604020202020204" pitchFamily="34" charset="0"/>
              <a:buChar char="•"/>
            </a:pPr>
            <a:r>
              <a:rPr lang="en-US" sz="2800" dirty="0"/>
              <a:t>QUESTION: What’s a Kingdom? Does it have an elected president?</a:t>
            </a:r>
          </a:p>
          <a:p>
            <a:pPr marL="457200" indent="-457200">
              <a:buFont typeface="Arial" panose="020B0604020202020204" pitchFamily="34" charset="0"/>
              <a:buChar char="•"/>
            </a:pPr>
            <a:endParaRPr lang="en-US" sz="2800" b="1" u="sng" dirty="0"/>
          </a:p>
        </p:txBody>
      </p:sp>
    </p:spTree>
    <p:extLst>
      <p:ext uri="{BB962C8B-B14F-4D97-AF65-F5344CB8AC3E}">
        <p14:creationId xmlns:p14="http://schemas.microsoft.com/office/powerpoint/2010/main" val="2628031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57FA-DE65-7CA5-F5FB-125CF8C82D29}"/>
              </a:ext>
            </a:extLst>
          </p:cNvPr>
          <p:cNvSpPr txBox="1"/>
          <p:nvPr/>
        </p:nvSpPr>
        <p:spPr>
          <a:xfrm>
            <a:off x="546537" y="609601"/>
            <a:ext cx="10005849" cy="6555641"/>
          </a:xfrm>
          <a:prstGeom prst="rect">
            <a:avLst/>
          </a:prstGeom>
          <a:noFill/>
        </p:spPr>
        <p:txBody>
          <a:bodyPr wrap="square" rtlCol="0">
            <a:spAutoFit/>
          </a:bodyPr>
          <a:lstStyle/>
          <a:p>
            <a:pPr marL="514350" indent="-514350">
              <a:buAutoNum type="arabicPeriod" startAt="6"/>
            </a:pPr>
            <a:r>
              <a:rPr lang="en-US" sz="2800" b="1" dirty="0"/>
              <a:t>We are priests of the King.</a:t>
            </a:r>
          </a:p>
          <a:p>
            <a:pPr marL="514350" indent="-514350">
              <a:buFont typeface="Arial" panose="020B0604020202020204" pitchFamily="34" charset="0"/>
              <a:buChar char="•"/>
            </a:pPr>
            <a:endParaRPr lang="en-US" sz="2800" dirty="0"/>
          </a:p>
          <a:p>
            <a:pPr marL="514350" indent="-514350">
              <a:buFont typeface="Arial" panose="020B0604020202020204" pitchFamily="34" charset="0"/>
              <a:buChar char="•"/>
            </a:pPr>
            <a:r>
              <a:rPr lang="en-US" sz="2800" dirty="0"/>
              <a:t>QUESTION: What is the function of priests?</a:t>
            </a:r>
          </a:p>
          <a:p>
            <a:pPr marL="514350" indent="-514350">
              <a:buFont typeface="Arial" panose="020B0604020202020204" pitchFamily="34" charset="0"/>
              <a:buChar char="•"/>
            </a:pPr>
            <a:r>
              <a:rPr lang="en-US" sz="2800" dirty="0"/>
              <a:t>We are Christs Ambassadors, representing God before the people.</a:t>
            </a:r>
          </a:p>
          <a:p>
            <a:pPr marL="514350" indent="-514350">
              <a:buFont typeface="Arial" panose="020B0604020202020204" pitchFamily="34" charset="0"/>
              <a:buChar char="•"/>
            </a:pPr>
            <a:endParaRPr lang="en-US" sz="2800" dirty="0"/>
          </a:p>
          <a:p>
            <a:pPr marL="971550" lvl="1" indent="-514350">
              <a:buFont typeface="Arial" panose="020B0604020202020204" pitchFamily="34" charset="0"/>
              <a:buChar char="•"/>
            </a:pPr>
            <a:r>
              <a:rPr lang="en-US" sz="2800" i="1" dirty="0"/>
              <a:t>2 Cor 5:20, Therefore, we are ambassadors for Christ, as though God were making an appeal through us; we beg you on behalf of Christ, be reconciled to God.</a:t>
            </a:r>
            <a:endParaRPr lang="en-US" sz="2800" dirty="0"/>
          </a:p>
          <a:p>
            <a:pPr marL="971550" lvl="1" indent="-514350">
              <a:buFont typeface="Arial" panose="020B0604020202020204" pitchFamily="34" charset="0"/>
              <a:buChar char="•"/>
            </a:pPr>
            <a:r>
              <a:rPr lang="en-US" sz="2800" i="1" dirty="0"/>
              <a:t>1 Pet 2:9, But you are a chosen race, a royal priesthood, a holy nation, a people for God’s own possession, so that you may proclaim the excellencies of Him who has called you out of darkness into His marvelous light;</a:t>
            </a:r>
          </a:p>
          <a:p>
            <a:pPr marL="514350" indent="-514350">
              <a:buAutoNum type="arabicPeriod" startAt="5"/>
            </a:pPr>
            <a:endParaRPr lang="en-US" sz="2800" b="1" u="sng" dirty="0"/>
          </a:p>
        </p:txBody>
      </p:sp>
    </p:spTree>
    <p:extLst>
      <p:ext uri="{BB962C8B-B14F-4D97-AF65-F5344CB8AC3E}">
        <p14:creationId xmlns:p14="http://schemas.microsoft.com/office/powerpoint/2010/main" val="2492452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57FA-DE65-7CA5-F5FB-125CF8C82D29}"/>
              </a:ext>
            </a:extLst>
          </p:cNvPr>
          <p:cNvSpPr txBox="1"/>
          <p:nvPr/>
        </p:nvSpPr>
        <p:spPr>
          <a:xfrm>
            <a:off x="546537" y="609601"/>
            <a:ext cx="10005849" cy="4401205"/>
          </a:xfrm>
          <a:prstGeom prst="rect">
            <a:avLst/>
          </a:prstGeom>
          <a:noFill/>
        </p:spPr>
        <p:txBody>
          <a:bodyPr wrap="square" rtlCol="0">
            <a:spAutoFit/>
          </a:bodyPr>
          <a:lstStyle/>
          <a:p>
            <a:pPr marL="514350" indent="-514350">
              <a:buAutoNum type="arabicPeriod" startAt="7"/>
            </a:pPr>
            <a:r>
              <a:rPr lang="en-US" sz="2800" b="1" dirty="0"/>
              <a:t>We will reign upon the earth!</a:t>
            </a:r>
          </a:p>
          <a:p>
            <a:pPr marL="514350" indent="-514350">
              <a:buAutoNum type="arabicPeriod" startAt="7"/>
            </a:pPr>
            <a:endParaRPr lang="en-US" sz="2800" b="1" dirty="0"/>
          </a:p>
          <a:p>
            <a:pPr marL="971550" lvl="1" indent="-514350">
              <a:buFont typeface="Arial" panose="020B0604020202020204" pitchFamily="34" charset="0"/>
              <a:buChar char="•"/>
            </a:pPr>
            <a:r>
              <a:rPr lang="en-US" sz="2800" b="1" dirty="0"/>
              <a:t>The disciples will be judging the twelve tribes of Israel, Mat 19:28</a:t>
            </a:r>
          </a:p>
          <a:p>
            <a:pPr marL="971550" lvl="1" indent="-514350">
              <a:buFont typeface="Arial" panose="020B0604020202020204" pitchFamily="34" charset="0"/>
              <a:buChar char="•"/>
            </a:pPr>
            <a:endParaRPr lang="en-US" sz="2800" b="1" dirty="0"/>
          </a:p>
          <a:p>
            <a:pPr marL="971550" lvl="1" indent="-514350">
              <a:buFont typeface="Arial" panose="020B0604020202020204" pitchFamily="34" charset="0"/>
              <a:buChar char="•"/>
            </a:pPr>
            <a:r>
              <a:rPr lang="en-US" sz="2800" b="1" dirty="0"/>
              <a:t>We will be judging angels, 1 Cor 6:3</a:t>
            </a:r>
          </a:p>
          <a:p>
            <a:pPr marL="971550" lvl="1" indent="-514350">
              <a:buFont typeface="Arial" panose="020B0604020202020204" pitchFamily="34" charset="0"/>
              <a:buChar char="•"/>
            </a:pPr>
            <a:endParaRPr lang="en-US" sz="2800" b="1" dirty="0"/>
          </a:p>
          <a:p>
            <a:pPr marL="971550" lvl="1" indent="-514350">
              <a:buFont typeface="Arial" panose="020B0604020202020204" pitchFamily="34" charset="0"/>
              <a:buChar char="•"/>
            </a:pPr>
            <a:r>
              <a:rPr lang="en-US" sz="2800" b="1" dirty="0"/>
              <a:t>We will be in charge of the cities of earth, Luke 19:17</a:t>
            </a:r>
          </a:p>
          <a:p>
            <a:pPr marL="514350" indent="-514350">
              <a:buAutoNum type="arabicPeriod" startAt="6"/>
            </a:pPr>
            <a:endParaRPr lang="en-US" sz="2800" b="1" dirty="0"/>
          </a:p>
        </p:txBody>
      </p:sp>
    </p:spTree>
    <p:extLst>
      <p:ext uri="{BB962C8B-B14F-4D97-AF65-F5344CB8AC3E}">
        <p14:creationId xmlns:p14="http://schemas.microsoft.com/office/powerpoint/2010/main" val="4234088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57FA-DE65-7CA5-F5FB-125CF8C82D29}"/>
              </a:ext>
            </a:extLst>
          </p:cNvPr>
          <p:cNvSpPr txBox="1"/>
          <p:nvPr/>
        </p:nvSpPr>
        <p:spPr>
          <a:xfrm>
            <a:off x="546537" y="609601"/>
            <a:ext cx="10005849" cy="4832092"/>
          </a:xfrm>
          <a:prstGeom prst="rect">
            <a:avLst/>
          </a:prstGeom>
          <a:noFill/>
        </p:spPr>
        <p:txBody>
          <a:bodyPr wrap="square" rtlCol="0">
            <a:spAutoFit/>
          </a:bodyPr>
          <a:lstStyle/>
          <a:p>
            <a:pPr marL="514350" indent="-514350">
              <a:buFont typeface="Arial" panose="020B0604020202020204" pitchFamily="34" charset="0"/>
              <a:buChar char="•"/>
            </a:pPr>
            <a:r>
              <a:rPr lang="en-US" sz="2800" dirty="0"/>
              <a:t>We (those of us in this room) will all have glorified bodies in the Millennium.</a:t>
            </a:r>
          </a:p>
          <a:p>
            <a:pPr marL="514350" indent="-514350">
              <a:buFont typeface="Arial" panose="020B0604020202020204" pitchFamily="34" charset="0"/>
              <a:buChar char="•"/>
            </a:pPr>
            <a:r>
              <a:rPr lang="en-US" sz="2800" dirty="0"/>
              <a:t>Satan and his demons have been bound in the abyss.</a:t>
            </a:r>
          </a:p>
          <a:p>
            <a:pPr marL="514350" indent="-514350">
              <a:buFont typeface="Arial" panose="020B0604020202020204" pitchFamily="34" charset="0"/>
              <a:buChar char="•"/>
            </a:pPr>
            <a:r>
              <a:rPr lang="en-US" sz="2800" dirty="0"/>
              <a:t>The curse on earth has been lifted. Isa 11:7-9, 30:23-24, 35</a:t>
            </a:r>
          </a:p>
          <a:p>
            <a:pPr marL="514350" indent="-514350">
              <a:buFont typeface="Arial" panose="020B0604020202020204" pitchFamily="34" charset="0"/>
              <a:buChar char="•"/>
            </a:pPr>
            <a:r>
              <a:rPr lang="en-US" sz="2800" dirty="0"/>
              <a:t>The landscape is changed, the climate is perfect, and people live many hundreds of years.</a:t>
            </a:r>
          </a:p>
          <a:p>
            <a:pPr marL="514350" indent="-514350">
              <a:buFont typeface="Arial" panose="020B0604020202020204" pitchFamily="34" charset="0"/>
              <a:buChar char="•"/>
            </a:pPr>
            <a:r>
              <a:rPr lang="en-US" sz="2800" dirty="0"/>
              <a:t>There is peace, prosperity, and productivity. Isa 2:4</a:t>
            </a:r>
          </a:p>
          <a:p>
            <a:pPr marL="514350" indent="-514350">
              <a:buFont typeface="Arial" panose="020B0604020202020204" pitchFamily="34" charset="0"/>
              <a:buChar char="•"/>
            </a:pPr>
            <a:r>
              <a:rPr lang="en-US" sz="2800" dirty="0"/>
              <a:t>No hunger, Joel 2:21-27</a:t>
            </a:r>
          </a:p>
          <a:p>
            <a:pPr marL="514350" indent="-514350">
              <a:buFont typeface="Arial" panose="020B0604020202020204" pitchFamily="34" charset="0"/>
              <a:buChar char="•"/>
            </a:pPr>
            <a:r>
              <a:rPr lang="en-US" sz="2800" dirty="0"/>
              <a:t>Health and healing everywhere Isa 29:18, 33:24, 35, 65</a:t>
            </a:r>
          </a:p>
          <a:p>
            <a:pPr marL="514350" indent="-514350">
              <a:buFont typeface="Arial" panose="020B0604020202020204" pitchFamily="34" charset="0"/>
              <a:buChar char="•"/>
            </a:pPr>
            <a:endParaRPr lang="en-US" sz="2800" dirty="0"/>
          </a:p>
        </p:txBody>
      </p:sp>
    </p:spTree>
    <p:extLst>
      <p:ext uri="{BB962C8B-B14F-4D97-AF65-F5344CB8AC3E}">
        <p14:creationId xmlns:p14="http://schemas.microsoft.com/office/powerpoint/2010/main" val="2775291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57FA-DE65-7CA5-F5FB-125CF8C82D29}"/>
              </a:ext>
            </a:extLst>
          </p:cNvPr>
          <p:cNvSpPr txBox="1"/>
          <p:nvPr/>
        </p:nvSpPr>
        <p:spPr>
          <a:xfrm>
            <a:off x="546537" y="609601"/>
            <a:ext cx="10005849" cy="5693866"/>
          </a:xfrm>
          <a:prstGeom prst="rect">
            <a:avLst/>
          </a:prstGeom>
          <a:noFill/>
        </p:spPr>
        <p:txBody>
          <a:bodyPr wrap="square" rtlCol="0">
            <a:spAutoFit/>
          </a:bodyPr>
          <a:lstStyle/>
          <a:p>
            <a:pPr marL="514350" indent="-514350">
              <a:buFont typeface="Arial" panose="020B0604020202020204" pitchFamily="34" charset="0"/>
              <a:buChar char="•"/>
            </a:pPr>
            <a:r>
              <a:rPr lang="en-US" sz="2800" dirty="0"/>
              <a:t>Truth abounds. Isa 11:9</a:t>
            </a:r>
          </a:p>
          <a:p>
            <a:pPr marL="514350" indent="-514350">
              <a:buFont typeface="Arial" panose="020B0604020202020204" pitchFamily="34" charset="0"/>
              <a:buChar char="•"/>
            </a:pPr>
            <a:r>
              <a:rPr lang="en-US" sz="2800" dirty="0"/>
              <a:t>Joy abounds. Isa 12</a:t>
            </a:r>
          </a:p>
          <a:p>
            <a:pPr marL="514350" indent="-514350">
              <a:buFont typeface="Arial" panose="020B0604020202020204" pitchFamily="34" charset="0"/>
              <a:buChar char="•"/>
            </a:pPr>
            <a:r>
              <a:rPr lang="en-US" sz="2800" dirty="0"/>
              <a:t>The Holy Spirit is poured out on earth’s inhabitants. Joel 2:28-29</a:t>
            </a:r>
          </a:p>
          <a:p>
            <a:pPr marL="514350" indent="-514350">
              <a:buFont typeface="Arial" panose="020B0604020202020204" pitchFamily="34" charset="0"/>
              <a:buChar char="•"/>
            </a:pPr>
            <a:r>
              <a:rPr lang="en-US" sz="2800" dirty="0"/>
              <a:t>The righteous judge rules, along with sinless, glorified saints as kingdom administrators.</a:t>
            </a:r>
          </a:p>
          <a:p>
            <a:pPr marL="514350" indent="-514350">
              <a:buFont typeface="Arial" panose="020B0604020202020204" pitchFamily="34" charset="0"/>
              <a:buChar char="•"/>
            </a:pPr>
            <a:r>
              <a:rPr lang="en-US" sz="2800" dirty="0"/>
              <a:t>None of the unrighteous enter the Millennial kingdom. Why? No unbeliever survives!</a:t>
            </a:r>
          </a:p>
          <a:p>
            <a:pPr marL="514350" indent="-514350">
              <a:buFont typeface="Arial" panose="020B0604020202020204" pitchFamily="34" charset="0"/>
              <a:buChar char="•"/>
            </a:pPr>
            <a:endParaRPr lang="en-US" sz="2800" dirty="0"/>
          </a:p>
          <a:p>
            <a:pPr marL="514350" indent="-514350">
              <a:buFont typeface="Arial" panose="020B0604020202020204" pitchFamily="34" charset="0"/>
              <a:buChar char="•"/>
            </a:pPr>
            <a:r>
              <a:rPr lang="en-US" sz="2800" dirty="0"/>
              <a:t>Everything is the way it should be. It is literally a thousand years of heaven on earth!</a:t>
            </a:r>
          </a:p>
          <a:p>
            <a:pPr marL="514350" indent="-514350">
              <a:buFont typeface="Arial" panose="020B0604020202020204" pitchFamily="34" charset="0"/>
              <a:buChar char="•"/>
            </a:pPr>
            <a:endParaRPr lang="en-US" sz="2800" dirty="0"/>
          </a:p>
          <a:p>
            <a:pPr marL="514350" indent="-514350">
              <a:buFont typeface="Arial" panose="020B0604020202020204" pitchFamily="34" charset="0"/>
              <a:buChar char="•"/>
            </a:pPr>
            <a:r>
              <a:rPr lang="en-US" sz="2800" dirty="0"/>
              <a:t>Except for one thing! What is it?</a:t>
            </a:r>
          </a:p>
        </p:txBody>
      </p:sp>
    </p:spTree>
    <p:extLst>
      <p:ext uri="{BB962C8B-B14F-4D97-AF65-F5344CB8AC3E}">
        <p14:creationId xmlns:p14="http://schemas.microsoft.com/office/powerpoint/2010/main" val="3434281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57FA-DE65-7CA5-F5FB-125CF8C82D29}"/>
              </a:ext>
            </a:extLst>
          </p:cNvPr>
          <p:cNvSpPr txBox="1"/>
          <p:nvPr/>
        </p:nvSpPr>
        <p:spPr>
          <a:xfrm>
            <a:off x="546537" y="609601"/>
            <a:ext cx="10005849" cy="6278642"/>
          </a:xfrm>
          <a:prstGeom prst="rect">
            <a:avLst/>
          </a:prstGeom>
          <a:noFill/>
        </p:spPr>
        <p:txBody>
          <a:bodyPr wrap="square" rtlCol="0">
            <a:spAutoFit/>
          </a:bodyPr>
          <a:lstStyle/>
          <a:p>
            <a:r>
              <a:rPr lang="en-US" sz="2800" dirty="0"/>
              <a:t>Something begins to happen ….</a:t>
            </a:r>
          </a:p>
          <a:p>
            <a:endParaRPr lang="en-US" sz="2200" dirty="0"/>
          </a:p>
          <a:p>
            <a:pPr marL="285750" indent="-285750">
              <a:buFont typeface="Arial" panose="020B0604020202020204" pitchFamily="34" charset="0"/>
              <a:buChar char="•"/>
            </a:pPr>
            <a:r>
              <a:rPr lang="en-US" sz="2200" dirty="0"/>
              <a:t>More sinners are being born to godly parents, and then ungodly ones</a:t>
            </a:r>
          </a:p>
          <a:p>
            <a:pPr marL="285750" indent="-285750">
              <a:buFont typeface="Arial" panose="020B0604020202020204" pitchFamily="34" charset="0"/>
              <a:buChar char="•"/>
            </a:pPr>
            <a:r>
              <a:rPr lang="en-US" sz="2200" dirty="0"/>
              <a:t>So, how many people will there be? Get out your exponential growth calculator!</a:t>
            </a:r>
          </a:p>
          <a:p>
            <a:pPr marL="742950" lvl="1" indent="-285750">
              <a:buFont typeface="Arial" panose="020B0604020202020204" pitchFamily="34" charset="0"/>
              <a:buChar char="•"/>
            </a:pPr>
            <a:r>
              <a:rPr lang="en-US" sz="2200" b="1" u="sng" dirty="0"/>
              <a:t>144,000 initial population </a:t>
            </a:r>
            <a:r>
              <a:rPr lang="en-US" sz="2200" dirty="0"/>
              <a:t>(we know this is the minimum number entering)</a:t>
            </a:r>
          </a:p>
          <a:p>
            <a:pPr marL="1200150" lvl="2" indent="-285750">
              <a:buFont typeface="Arial" panose="020B0604020202020204" pitchFamily="34" charset="0"/>
              <a:buChar char="•"/>
            </a:pPr>
            <a:r>
              <a:rPr lang="en-US" sz="2200" dirty="0"/>
              <a:t>Jews from each tribe who are sealed (Rev 7:4)</a:t>
            </a:r>
          </a:p>
          <a:p>
            <a:pPr marL="1200150" lvl="2" indent="-285750">
              <a:buFont typeface="Arial" panose="020B0604020202020204" pitchFamily="34" charset="0"/>
              <a:buChar char="•"/>
            </a:pPr>
            <a:r>
              <a:rPr lang="en-US" sz="2200" dirty="0"/>
              <a:t>The seals - they are protected throughout the Tribulation (Rev 14:1)</a:t>
            </a:r>
          </a:p>
          <a:p>
            <a:pPr marL="742950" lvl="1" indent="-285750">
              <a:buFont typeface="Arial" panose="020B0604020202020204" pitchFamily="34" charset="0"/>
              <a:buChar char="•"/>
            </a:pPr>
            <a:r>
              <a:rPr lang="en-US" sz="2200" b="1" u="sng" dirty="0"/>
              <a:t>Current .91% growth rate </a:t>
            </a:r>
            <a:r>
              <a:rPr lang="en-US" sz="2200" dirty="0"/>
              <a:t>(this takes into account all births and deaths today)</a:t>
            </a:r>
          </a:p>
          <a:p>
            <a:pPr marL="742950" lvl="1" indent="-285750">
              <a:buFont typeface="Arial" panose="020B0604020202020204" pitchFamily="34" charset="0"/>
              <a:buChar char="•"/>
            </a:pPr>
            <a:r>
              <a:rPr lang="en-US" sz="2200" b="1" u="sng" dirty="0"/>
              <a:t>Today’s lifespan </a:t>
            </a:r>
            <a:r>
              <a:rPr lang="en-US" sz="2200" dirty="0"/>
              <a:t>(Current average global lifespan is 72.8 years)</a:t>
            </a:r>
          </a:p>
          <a:p>
            <a:pPr marL="742950" lvl="1" indent="-285750">
              <a:buFont typeface="Arial" panose="020B0604020202020204" pitchFamily="34" charset="0"/>
              <a:buChar char="•"/>
            </a:pPr>
            <a:r>
              <a:rPr lang="en-US" sz="2200" b="1" u="sng" dirty="0"/>
              <a:t>1,000 years</a:t>
            </a:r>
          </a:p>
          <a:p>
            <a:pPr marL="1200150" lvl="2" indent="-285750">
              <a:buFont typeface="Arial" panose="020B0604020202020204" pitchFamily="34" charset="0"/>
              <a:buChar char="•"/>
            </a:pPr>
            <a:r>
              <a:rPr lang="en-US" sz="2200" dirty="0"/>
              <a:t>.91% growth = 1.2 billion (this is the 2023 worldwide growth rate)</a:t>
            </a:r>
          </a:p>
          <a:p>
            <a:pPr marL="1200150" lvl="2" indent="-285750">
              <a:buFont typeface="Arial" panose="020B0604020202020204" pitchFamily="34" charset="0"/>
              <a:buChar char="•"/>
            </a:pPr>
            <a:r>
              <a:rPr lang="en-US" sz="2200" dirty="0"/>
              <a:t>1.0% growth = 3.0 billion</a:t>
            </a:r>
          </a:p>
          <a:p>
            <a:pPr marL="1200150" lvl="2" indent="-285750">
              <a:buFont typeface="Arial" panose="020B0604020202020204" pitchFamily="34" charset="0"/>
              <a:buChar char="•"/>
            </a:pPr>
            <a:r>
              <a:rPr lang="en-US" sz="2200" dirty="0"/>
              <a:t>2.0% growth = 57.4 billion</a:t>
            </a:r>
          </a:p>
          <a:p>
            <a:pPr marL="1200150" lvl="2" indent="-285750">
              <a:buFont typeface="Arial" panose="020B0604020202020204" pitchFamily="34" charset="0"/>
              <a:buChar char="•"/>
            </a:pPr>
            <a:r>
              <a:rPr lang="en-US" sz="2200" dirty="0"/>
              <a:t>2.5% growth= 7.6 quadrillion people!</a:t>
            </a:r>
          </a:p>
          <a:p>
            <a:pPr marL="514350" indent="-514350">
              <a:buFont typeface="Arial" panose="020B0604020202020204" pitchFamily="34" charset="0"/>
              <a:buChar char="•"/>
            </a:pPr>
            <a:endParaRPr lang="en-US" sz="2200" dirty="0"/>
          </a:p>
        </p:txBody>
      </p:sp>
    </p:spTree>
    <p:extLst>
      <p:ext uri="{BB962C8B-B14F-4D97-AF65-F5344CB8AC3E}">
        <p14:creationId xmlns:p14="http://schemas.microsoft.com/office/powerpoint/2010/main" val="3479894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57FA-DE65-7CA5-F5FB-125CF8C82D29}"/>
              </a:ext>
            </a:extLst>
          </p:cNvPr>
          <p:cNvSpPr txBox="1"/>
          <p:nvPr/>
        </p:nvSpPr>
        <p:spPr>
          <a:xfrm>
            <a:off x="546537" y="609601"/>
            <a:ext cx="10005849" cy="4832092"/>
          </a:xfrm>
          <a:prstGeom prst="rect">
            <a:avLst/>
          </a:prstGeom>
          <a:noFill/>
        </p:spPr>
        <p:txBody>
          <a:bodyPr wrap="square" rtlCol="0">
            <a:spAutoFit/>
          </a:bodyPr>
          <a:lstStyle/>
          <a:p>
            <a:r>
              <a:rPr lang="en-US" sz="2800" b="1" dirty="0"/>
              <a:t>What is the purpose for the Millennial Kingdom on earth?</a:t>
            </a:r>
          </a:p>
          <a:p>
            <a:endParaRPr lang="en-US" sz="2800" dirty="0"/>
          </a:p>
          <a:p>
            <a:endParaRPr lang="en-US" sz="2800" dirty="0"/>
          </a:p>
          <a:p>
            <a:pPr marL="514350" indent="-514350">
              <a:buFont typeface="+mj-lt"/>
              <a:buAutoNum type="arabicPeriod"/>
            </a:pPr>
            <a:r>
              <a:rPr lang="en-US" sz="2800" dirty="0"/>
              <a:t>Fulfilling God’s Covenants and Promises.</a:t>
            </a:r>
          </a:p>
          <a:p>
            <a:pPr marL="514350" indent="-514350">
              <a:buFont typeface="+mj-lt"/>
              <a:buAutoNum type="arabicPeriod"/>
            </a:pPr>
            <a:endParaRPr lang="en-US" sz="2800" dirty="0"/>
          </a:p>
          <a:p>
            <a:pPr marL="514350" indent="-514350">
              <a:buFont typeface="+mj-lt"/>
              <a:buAutoNum type="arabicPeriod"/>
            </a:pPr>
            <a:r>
              <a:rPr lang="en-US" sz="2800" dirty="0"/>
              <a:t>Proving that while Satan is an enemy, the real enemy is sin.</a:t>
            </a:r>
          </a:p>
          <a:p>
            <a:pPr marL="514350" indent="-514350">
              <a:buFont typeface="+mj-lt"/>
              <a:buAutoNum type="arabicPeriod"/>
            </a:pPr>
            <a:endParaRPr lang="en-US" sz="2800" dirty="0"/>
          </a:p>
          <a:p>
            <a:pPr marL="514350" indent="-514350">
              <a:buFont typeface="+mj-lt"/>
              <a:buAutoNum type="arabicPeriod"/>
            </a:pPr>
            <a:r>
              <a:rPr lang="en-US" sz="2800" dirty="0"/>
              <a:t>Providing a Sabbath rest for the Jewish nation, and for the earth.</a:t>
            </a:r>
          </a:p>
          <a:p>
            <a:endParaRPr lang="en-US" sz="2800" dirty="0"/>
          </a:p>
        </p:txBody>
      </p:sp>
    </p:spTree>
    <p:extLst>
      <p:ext uri="{BB962C8B-B14F-4D97-AF65-F5344CB8AC3E}">
        <p14:creationId xmlns:p14="http://schemas.microsoft.com/office/powerpoint/2010/main" val="2196286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57FA-DE65-7CA5-F5FB-125CF8C82D29}"/>
              </a:ext>
            </a:extLst>
          </p:cNvPr>
          <p:cNvSpPr txBox="1"/>
          <p:nvPr/>
        </p:nvSpPr>
        <p:spPr>
          <a:xfrm>
            <a:off x="546537" y="609601"/>
            <a:ext cx="10005849" cy="5509200"/>
          </a:xfrm>
          <a:prstGeom prst="rect">
            <a:avLst/>
          </a:prstGeom>
          <a:noFill/>
        </p:spPr>
        <p:txBody>
          <a:bodyPr wrap="square" rtlCol="0">
            <a:spAutoFit/>
          </a:bodyPr>
          <a:lstStyle/>
          <a:p>
            <a:r>
              <a:rPr lang="en-US" sz="2800" b="1" dirty="0"/>
              <a:t>Fulfilling God’s Covenants and Promises to Israel</a:t>
            </a:r>
          </a:p>
          <a:p>
            <a:endParaRPr lang="en-US" sz="2400" b="1" dirty="0"/>
          </a:p>
          <a:p>
            <a:pPr marL="800100" lvl="1" indent="-342900">
              <a:buFont typeface="Arial" panose="020B0604020202020204" pitchFamily="34" charset="0"/>
              <a:buChar char="•"/>
            </a:pPr>
            <a:r>
              <a:rPr lang="en-US" sz="2400" b="1" dirty="0"/>
              <a:t>The land part of the Abrahamic Covenant</a:t>
            </a:r>
          </a:p>
          <a:p>
            <a:pPr marL="800100" lvl="1" indent="-342900">
              <a:buFont typeface="Arial" panose="020B0604020202020204" pitchFamily="34" charset="0"/>
              <a:buChar char="•"/>
            </a:pPr>
            <a:r>
              <a:rPr lang="en-US" sz="2400" b="1" dirty="0"/>
              <a:t>The Davidic Covenant</a:t>
            </a:r>
          </a:p>
          <a:p>
            <a:pPr marL="800100" lvl="1" indent="-342900">
              <a:buFont typeface="Arial" panose="020B0604020202020204" pitchFamily="34" charset="0"/>
              <a:buChar char="•"/>
            </a:pPr>
            <a:r>
              <a:rPr lang="en-US" sz="2400" b="1" dirty="0"/>
              <a:t>The New Covenant (Let’s let scripture speak)</a:t>
            </a:r>
          </a:p>
          <a:p>
            <a:pPr marL="800100" lvl="1" indent="-342900">
              <a:buFont typeface="Arial" panose="020B0604020202020204" pitchFamily="34" charset="0"/>
              <a:buChar char="•"/>
            </a:pPr>
            <a:r>
              <a:rPr lang="en-US" sz="2400" b="1" dirty="0"/>
              <a:t>Other promises to be fulfilled</a:t>
            </a:r>
          </a:p>
          <a:p>
            <a:endParaRPr lang="en-US" sz="2400" b="1" dirty="0"/>
          </a:p>
          <a:p>
            <a:r>
              <a:rPr lang="en-US" sz="2800" b="1" dirty="0"/>
              <a:t>Proving to everyone that sin is the enemy</a:t>
            </a:r>
          </a:p>
          <a:p>
            <a:pPr marL="800100" lvl="1" indent="-342900">
              <a:buFont typeface="Arial" panose="020B0604020202020204" pitchFamily="34" charset="0"/>
              <a:buChar char="•"/>
            </a:pPr>
            <a:r>
              <a:rPr lang="en-US" sz="2400" b="1" dirty="0"/>
              <a:t>With Satan bound and living in a perfect world, and Christ as King, billions will reject God</a:t>
            </a:r>
          </a:p>
          <a:p>
            <a:endParaRPr lang="en-US" sz="2800" b="1" dirty="0"/>
          </a:p>
          <a:p>
            <a:r>
              <a:rPr lang="en-US" sz="2800" b="1" dirty="0"/>
              <a:t>A Sabbath rest for the Jewish nation, and for the earth</a:t>
            </a:r>
          </a:p>
          <a:p>
            <a:pPr marL="800100" lvl="1" indent="-342900">
              <a:buFont typeface="Arial" panose="020B0604020202020204" pitchFamily="34" charset="0"/>
              <a:buChar char="•"/>
            </a:pPr>
            <a:r>
              <a:rPr lang="en-US" sz="2400" b="1" dirty="0"/>
              <a:t>The Millennial Day theory. Psalm 90:4, 2 Pet 3:8.</a:t>
            </a:r>
          </a:p>
          <a:p>
            <a:endParaRPr lang="en-US" sz="2400" b="1" dirty="0"/>
          </a:p>
        </p:txBody>
      </p:sp>
    </p:spTree>
    <p:extLst>
      <p:ext uri="{BB962C8B-B14F-4D97-AF65-F5344CB8AC3E}">
        <p14:creationId xmlns:p14="http://schemas.microsoft.com/office/powerpoint/2010/main" val="3243316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57FA-DE65-7CA5-F5FB-125CF8C82D29}"/>
              </a:ext>
            </a:extLst>
          </p:cNvPr>
          <p:cNvSpPr txBox="1"/>
          <p:nvPr/>
        </p:nvSpPr>
        <p:spPr>
          <a:xfrm>
            <a:off x="546537" y="609601"/>
            <a:ext cx="10005849" cy="6001643"/>
          </a:xfrm>
          <a:prstGeom prst="rect">
            <a:avLst/>
          </a:prstGeom>
          <a:noFill/>
        </p:spPr>
        <p:txBody>
          <a:bodyPr wrap="square" rtlCol="0">
            <a:spAutoFit/>
          </a:bodyPr>
          <a:lstStyle/>
          <a:p>
            <a:r>
              <a:rPr lang="en-US" sz="2800" b="1" i="1" dirty="0"/>
              <a:t>Rev 20:7-8, When the thousand years are completed, Satan will be released from his prison, 8 and will come out to deceive the nations which are in the four corners of the earth, Gog and Magog, to gather them together for the war; the number of them is like the sand of the seashore.</a:t>
            </a:r>
          </a:p>
          <a:p>
            <a:endParaRPr lang="en-US" sz="2800" b="1" i="1" dirty="0"/>
          </a:p>
          <a:p>
            <a:pPr marL="342900" indent="-342900">
              <a:buFont typeface="Arial" panose="020B0604020202020204" pitchFamily="34" charset="0"/>
              <a:buChar char="•"/>
            </a:pPr>
            <a:r>
              <a:rPr lang="en-US" sz="2400" b="1" i="1" dirty="0"/>
              <a:t>He will be released for a “short time”, Rev 20:3</a:t>
            </a:r>
          </a:p>
          <a:p>
            <a:pPr marL="342900" indent="-342900">
              <a:buFont typeface="Arial" panose="020B0604020202020204" pitchFamily="34" charset="0"/>
              <a:buChar char="•"/>
            </a:pPr>
            <a:r>
              <a:rPr lang="en-US" sz="2400" b="1" i="1" dirty="0"/>
              <a:t>He went into the abyss as deceiver …</a:t>
            </a:r>
          </a:p>
          <a:p>
            <a:pPr marL="342900" indent="-342900">
              <a:buFont typeface="Arial" panose="020B0604020202020204" pitchFamily="34" charset="0"/>
              <a:buChar char="•"/>
            </a:pPr>
            <a:r>
              <a:rPr lang="en-US" sz="2400" b="1" i="1" dirty="0"/>
              <a:t>How does he come out?</a:t>
            </a:r>
          </a:p>
          <a:p>
            <a:pPr marL="342900" indent="-342900">
              <a:buFont typeface="Arial" panose="020B0604020202020204" pitchFamily="34" charset="0"/>
              <a:buChar char="•"/>
            </a:pPr>
            <a:r>
              <a:rPr lang="en-US" sz="2400" b="1" i="1" dirty="0"/>
              <a:t>How can the Millennial nations possibly be deceived?</a:t>
            </a:r>
          </a:p>
          <a:p>
            <a:pPr marL="800100" lvl="1" indent="-342900">
              <a:buFont typeface="Arial" panose="020B0604020202020204" pitchFamily="34" charset="0"/>
              <a:buChar char="•"/>
            </a:pPr>
            <a:r>
              <a:rPr lang="en-US" sz="2400" b="1" i="1" dirty="0"/>
              <a:t>They have lived under Christ’s holy rule for 1000 years</a:t>
            </a:r>
          </a:p>
          <a:p>
            <a:pPr marL="800100" lvl="1" indent="-342900">
              <a:buFont typeface="Arial" panose="020B0604020202020204" pitchFamily="34" charset="0"/>
              <a:buChar char="•"/>
            </a:pPr>
            <a:r>
              <a:rPr lang="en-US" sz="2400" b="1" i="1" dirty="0"/>
              <a:t>They know what happened at the end of the Tribulation</a:t>
            </a:r>
          </a:p>
          <a:p>
            <a:pPr marL="342900" indent="-342900">
              <a:buFont typeface="Arial" panose="020B0604020202020204" pitchFamily="34" charset="0"/>
              <a:buChar char="•"/>
            </a:pPr>
            <a:r>
              <a:rPr lang="en-US" sz="2400" b="1" i="1" dirty="0"/>
              <a:t>What makes them think any war against Christ could prosper?</a:t>
            </a:r>
          </a:p>
          <a:p>
            <a:pPr marL="342900" indent="-342900">
              <a:buFont typeface="Arial" panose="020B0604020202020204" pitchFamily="34" charset="0"/>
              <a:buChar char="•"/>
            </a:pPr>
            <a:r>
              <a:rPr lang="en-US" sz="2400" b="1" i="1" dirty="0"/>
              <a:t>Why is Satan released? What’s the purpose here?</a:t>
            </a:r>
          </a:p>
          <a:p>
            <a:pPr marL="342900" indent="-342900">
              <a:buFont typeface="Arial" panose="020B0604020202020204" pitchFamily="34" charset="0"/>
              <a:buChar char="•"/>
            </a:pPr>
            <a:r>
              <a:rPr lang="en-US" sz="2400" b="1" i="1" dirty="0"/>
              <a:t>There’s only one explanation.</a:t>
            </a:r>
          </a:p>
        </p:txBody>
      </p:sp>
    </p:spTree>
    <p:extLst>
      <p:ext uri="{BB962C8B-B14F-4D97-AF65-F5344CB8AC3E}">
        <p14:creationId xmlns:p14="http://schemas.microsoft.com/office/powerpoint/2010/main" val="3223052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57FA-DE65-7CA5-F5FB-125CF8C82D29}"/>
              </a:ext>
            </a:extLst>
          </p:cNvPr>
          <p:cNvSpPr txBox="1"/>
          <p:nvPr/>
        </p:nvSpPr>
        <p:spPr>
          <a:xfrm>
            <a:off x="546537" y="609601"/>
            <a:ext cx="10005849" cy="6063198"/>
          </a:xfrm>
          <a:prstGeom prst="rect">
            <a:avLst/>
          </a:prstGeom>
          <a:noFill/>
        </p:spPr>
        <p:txBody>
          <a:bodyPr wrap="square" rtlCol="0">
            <a:spAutoFit/>
          </a:bodyPr>
          <a:lstStyle/>
          <a:p>
            <a:r>
              <a:rPr lang="en-US" sz="2800" b="1" dirty="0"/>
              <a:t>The plan of God is being executed!</a:t>
            </a:r>
          </a:p>
          <a:p>
            <a:pPr marL="342900" indent="-342900">
              <a:buFont typeface="Arial" panose="020B0604020202020204" pitchFamily="34" charset="0"/>
              <a:buChar char="•"/>
            </a:pPr>
            <a:r>
              <a:rPr lang="en-US" sz="2400" b="1" dirty="0"/>
              <a:t>When Jesus was crucified who was in control there?</a:t>
            </a:r>
          </a:p>
          <a:p>
            <a:pPr marL="800100" lvl="1" indent="-342900">
              <a:buFont typeface="Arial" panose="020B0604020202020204" pitchFamily="34" charset="0"/>
              <a:buChar char="•"/>
            </a:pPr>
            <a:r>
              <a:rPr lang="en-US" sz="2400" b="1" i="1" dirty="0"/>
              <a:t>Acts 2:22-23, “Men of Israel, listen to these words: Jesus the Nazarene, a man attested to you by God with miracles and wonders and signs which God performed through Him in your midst, just as you yourselves know— 23 this Man, delivered over by the predetermined plan and foreknowledge of God, you nailed to a cross by the hands of godless men and put Him to death.</a:t>
            </a:r>
          </a:p>
          <a:p>
            <a:pPr marL="342900" indent="-342900">
              <a:buFont typeface="Arial" panose="020B0604020202020204" pitchFamily="34" charset="0"/>
              <a:buChar char="•"/>
            </a:pPr>
            <a:r>
              <a:rPr lang="en-US" sz="2400" b="1" dirty="0"/>
              <a:t>Satan can only function within the sovereign, permissive purpose of God!</a:t>
            </a:r>
          </a:p>
          <a:p>
            <a:pPr marL="800100" lvl="1" indent="-342900">
              <a:buFont typeface="Arial" panose="020B0604020202020204" pitchFamily="34" charset="0"/>
              <a:buChar char="•"/>
            </a:pPr>
            <a:r>
              <a:rPr lang="en-US" sz="2400" b="1" i="1" dirty="0"/>
              <a:t>Job 1:12, Then the Lord said to Satan, “Behold, all that he has is in your power, only do not put forth your hand on him.” So Satan departed from the presence of the Lord.</a:t>
            </a:r>
          </a:p>
          <a:p>
            <a:pPr marL="800100" lvl="1" indent="-342900">
              <a:buFont typeface="Arial" panose="020B0604020202020204" pitchFamily="34" charset="0"/>
              <a:buChar char="•"/>
            </a:pPr>
            <a:r>
              <a:rPr lang="en-US" sz="2400" b="1" i="1" dirty="0"/>
              <a:t>Job 2:6, So the Lord said to Satan, “Behold, he is in your power, only spare his life.”</a:t>
            </a:r>
          </a:p>
        </p:txBody>
      </p:sp>
    </p:spTree>
    <p:extLst>
      <p:ext uri="{BB962C8B-B14F-4D97-AF65-F5344CB8AC3E}">
        <p14:creationId xmlns:p14="http://schemas.microsoft.com/office/powerpoint/2010/main" val="3212836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57FA-DE65-7CA5-F5FB-125CF8C82D29}"/>
              </a:ext>
            </a:extLst>
          </p:cNvPr>
          <p:cNvSpPr txBox="1"/>
          <p:nvPr/>
        </p:nvSpPr>
        <p:spPr>
          <a:xfrm>
            <a:off x="546537" y="609601"/>
            <a:ext cx="10005849" cy="5078313"/>
          </a:xfrm>
          <a:prstGeom prst="rect">
            <a:avLst/>
          </a:prstGeom>
          <a:noFill/>
        </p:spPr>
        <p:txBody>
          <a:bodyPr wrap="square" rtlCol="0">
            <a:spAutoFit/>
          </a:bodyPr>
          <a:lstStyle/>
          <a:p>
            <a:r>
              <a:rPr lang="en-US" sz="2800" b="1" dirty="0"/>
              <a:t>The deception is worldwide, and must have to do with believing they can overthrow Christ.</a:t>
            </a:r>
          </a:p>
          <a:p>
            <a:endParaRPr lang="en-US" sz="2800" b="1" i="1" dirty="0"/>
          </a:p>
          <a:p>
            <a:r>
              <a:rPr lang="en-US" sz="2400" b="1" dirty="0"/>
              <a:t>Gog and Magog (this is a symbolic name)</a:t>
            </a:r>
          </a:p>
          <a:p>
            <a:endParaRPr lang="en-US" sz="2400" b="1" dirty="0"/>
          </a:p>
          <a:p>
            <a:pPr marL="342900" indent="-342900">
              <a:buFont typeface="Arial" panose="020B0604020202020204" pitchFamily="34" charset="0"/>
              <a:buChar char="•"/>
            </a:pPr>
            <a:r>
              <a:rPr lang="en-US" sz="2400" dirty="0"/>
              <a:t>Historically, Magog was a grandson of Noah</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Gog is the leader of the Magog army that fought at Armageddon</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Probably God calls them Gog and Magog remembering what happened at Megiddo</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How many warriors are there?</a:t>
            </a:r>
          </a:p>
        </p:txBody>
      </p:sp>
    </p:spTree>
    <p:extLst>
      <p:ext uri="{BB962C8B-B14F-4D97-AF65-F5344CB8AC3E}">
        <p14:creationId xmlns:p14="http://schemas.microsoft.com/office/powerpoint/2010/main" val="2120274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57FA-DE65-7CA5-F5FB-125CF8C82D29}"/>
              </a:ext>
            </a:extLst>
          </p:cNvPr>
          <p:cNvSpPr txBox="1"/>
          <p:nvPr/>
        </p:nvSpPr>
        <p:spPr>
          <a:xfrm>
            <a:off x="546537" y="609601"/>
            <a:ext cx="10005849" cy="5693866"/>
          </a:xfrm>
          <a:prstGeom prst="rect">
            <a:avLst/>
          </a:prstGeom>
          <a:noFill/>
        </p:spPr>
        <p:txBody>
          <a:bodyPr wrap="square" rtlCol="0">
            <a:spAutoFit/>
          </a:bodyPr>
          <a:lstStyle/>
          <a:p>
            <a:r>
              <a:rPr lang="en-US" sz="2800" b="1" i="1" dirty="0"/>
              <a:t>Rev 20:9, And they came up on the broad plain of the earth and surrounded the camp of the saints and the beloved city, and fire came down from heaven and devoured them.</a:t>
            </a:r>
          </a:p>
          <a:p>
            <a:endParaRPr lang="en-US" sz="2800" b="1" dirty="0"/>
          </a:p>
          <a:p>
            <a:pPr marL="457200" indent="-457200">
              <a:buFont typeface="Arial" panose="020B0604020202020204" pitchFamily="34" charset="0"/>
              <a:buChar char="•"/>
            </a:pPr>
            <a:r>
              <a:rPr lang="en-US" sz="2800" dirty="0"/>
              <a:t>The broad plain. This is the reconfigured (relatively flat) earth. With Jerusalem the highest mount.</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They come against Jerusalem (the beloved city).</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They are immediately destroyed by fire from heaven! They are consumed and annihilated.</a:t>
            </a:r>
          </a:p>
          <a:p>
            <a:endParaRPr lang="en-US" sz="2800" b="1" dirty="0"/>
          </a:p>
        </p:txBody>
      </p:sp>
    </p:spTree>
    <p:extLst>
      <p:ext uri="{BB962C8B-B14F-4D97-AF65-F5344CB8AC3E}">
        <p14:creationId xmlns:p14="http://schemas.microsoft.com/office/powerpoint/2010/main" val="2642250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57FA-DE65-7CA5-F5FB-125CF8C82D29}"/>
              </a:ext>
            </a:extLst>
          </p:cNvPr>
          <p:cNvSpPr txBox="1"/>
          <p:nvPr/>
        </p:nvSpPr>
        <p:spPr>
          <a:xfrm>
            <a:off x="546537" y="609601"/>
            <a:ext cx="10005849" cy="5940088"/>
          </a:xfrm>
          <a:prstGeom prst="rect">
            <a:avLst/>
          </a:prstGeom>
          <a:noFill/>
        </p:spPr>
        <p:txBody>
          <a:bodyPr wrap="square" rtlCol="0">
            <a:spAutoFit/>
          </a:bodyPr>
          <a:lstStyle/>
          <a:p>
            <a:r>
              <a:rPr lang="en-US" sz="2800" b="1" i="1" dirty="0"/>
              <a:t>Rev 20:10, And the devil who deceived them was thrown into the lake of fire and brimstone, where the beast and the false prophet are also; and they will be tormented day and night forever and ever.</a:t>
            </a:r>
            <a:endParaRPr lang="en-US" sz="2800" b="1" dirty="0"/>
          </a:p>
          <a:p>
            <a:endParaRPr lang="en-US" sz="2800" b="1" dirty="0"/>
          </a:p>
          <a:p>
            <a:pPr marL="457200" indent="-457200">
              <a:buFont typeface="Arial" panose="020B0604020202020204" pitchFamily="34" charset="0"/>
              <a:buChar char="•"/>
            </a:pPr>
            <a:r>
              <a:rPr lang="en-US" sz="2400" dirty="0"/>
              <a:t>Lake of Fire and Brimstone</a:t>
            </a:r>
          </a:p>
          <a:p>
            <a:pPr marL="914400" lvl="1" indent="-457200">
              <a:buFont typeface="Arial" panose="020B0604020202020204" pitchFamily="34" charset="0"/>
              <a:buChar char="•"/>
            </a:pPr>
            <a:r>
              <a:rPr lang="en-US" sz="2400" dirty="0"/>
              <a:t>Mark describes it a place where, “where their worm does not die, and the fire is not quenched.”</a:t>
            </a:r>
          </a:p>
          <a:p>
            <a:pPr marL="457200" indent="-457200">
              <a:buFont typeface="Arial" panose="020B0604020202020204" pitchFamily="34" charset="0"/>
              <a:buChar char="•"/>
            </a:pPr>
            <a:r>
              <a:rPr lang="en-US" sz="2400" dirty="0"/>
              <a:t>Brimstone is the word for Sulphur, a flammable element.</a:t>
            </a:r>
          </a:p>
          <a:p>
            <a:pPr marL="457200" indent="-457200">
              <a:buFont typeface="Arial" panose="020B0604020202020204" pitchFamily="34" charset="0"/>
              <a:buChar char="•"/>
            </a:pPr>
            <a:r>
              <a:rPr lang="en-US" sz="2400" dirty="0"/>
              <a:t>The Beast and the False prophet are already there</a:t>
            </a:r>
          </a:p>
          <a:p>
            <a:pPr marL="457200" indent="-457200">
              <a:buFont typeface="Arial" panose="020B0604020202020204" pitchFamily="34" charset="0"/>
              <a:buChar char="•"/>
            </a:pPr>
            <a:r>
              <a:rPr lang="en-US" sz="2400" dirty="0"/>
              <a:t>Now Satan joins them, to receive an eternal torment</a:t>
            </a:r>
          </a:p>
          <a:p>
            <a:pPr marL="457200" indent="-457200">
              <a:buFont typeface="Arial" panose="020B0604020202020204" pitchFamily="34" charset="0"/>
              <a:buChar char="•"/>
            </a:pPr>
            <a:r>
              <a:rPr lang="en-US" sz="2400" dirty="0"/>
              <a:t>How long? The Greek word is </a:t>
            </a:r>
            <a:r>
              <a:rPr lang="en-US" sz="2400" dirty="0" err="1"/>
              <a:t>aion</a:t>
            </a:r>
            <a:r>
              <a:rPr lang="en-US" sz="2400" dirty="0"/>
              <a:t>, the root of the word eon, meaning an eternity.</a:t>
            </a:r>
          </a:p>
          <a:p>
            <a:pPr marL="457200" indent="-457200">
              <a:buFont typeface="Arial" panose="020B0604020202020204" pitchFamily="34" charset="0"/>
              <a:buChar char="•"/>
            </a:pPr>
            <a:r>
              <a:rPr lang="en-US" sz="2400" dirty="0"/>
              <a:t>The righteous will spend eternity with God, but the unrighteous spend eternity without Him</a:t>
            </a:r>
          </a:p>
        </p:txBody>
      </p:sp>
    </p:spTree>
    <p:extLst>
      <p:ext uri="{BB962C8B-B14F-4D97-AF65-F5344CB8AC3E}">
        <p14:creationId xmlns:p14="http://schemas.microsoft.com/office/powerpoint/2010/main" val="3973636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ok with a message&#10;&#10;Description automatically generated with medium confidence">
            <a:extLst>
              <a:ext uri="{FF2B5EF4-FFF2-40B4-BE49-F238E27FC236}">
                <a16:creationId xmlns:a16="http://schemas.microsoft.com/office/drawing/2014/main" id="{6AAD2EB9-A890-7B7F-12A0-14FEE6F6266F}"/>
              </a:ext>
            </a:extLst>
          </p:cNvPr>
          <p:cNvPicPr>
            <a:picLocks noChangeAspect="1"/>
          </p:cNvPicPr>
          <p:nvPr/>
        </p:nvPicPr>
        <p:blipFill>
          <a:blip r:embed="rId2"/>
          <a:stretch>
            <a:fillRect/>
          </a:stretch>
        </p:blipFill>
        <p:spPr>
          <a:xfrm>
            <a:off x="2393242" y="975719"/>
            <a:ext cx="7405516" cy="5561694"/>
          </a:xfrm>
          <a:prstGeom prst="rect">
            <a:avLst/>
          </a:prstGeom>
        </p:spPr>
      </p:pic>
      <p:sp>
        <p:nvSpPr>
          <p:cNvPr id="4" name="TextBox 3">
            <a:extLst>
              <a:ext uri="{FF2B5EF4-FFF2-40B4-BE49-F238E27FC236}">
                <a16:creationId xmlns:a16="http://schemas.microsoft.com/office/drawing/2014/main" id="{1BAE8953-79C7-C357-76F1-D889923DEE8D}"/>
              </a:ext>
            </a:extLst>
          </p:cNvPr>
          <p:cNvSpPr txBox="1"/>
          <p:nvPr/>
        </p:nvSpPr>
        <p:spPr>
          <a:xfrm>
            <a:off x="704335" y="185351"/>
            <a:ext cx="2903838" cy="584775"/>
          </a:xfrm>
          <a:prstGeom prst="rect">
            <a:avLst/>
          </a:prstGeom>
          <a:noFill/>
        </p:spPr>
        <p:txBody>
          <a:bodyPr wrap="square" rtlCol="0">
            <a:spAutoFit/>
          </a:bodyPr>
          <a:lstStyle/>
          <a:p>
            <a:r>
              <a:rPr lang="en-US" sz="3200" b="1" dirty="0"/>
              <a:t>Next Time!</a:t>
            </a:r>
          </a:p>
        </p:txBody>
      </p:sp>
    </p:spTree>
    <p:extLst>
      <p:ext uri="{BB962C8B-B14F-4D97-AF65-F5344CB8AC3E}">
        <p14:creationId xmlns:p14="http://schemas.microsoft.com/office/powerpoint/2010/main" val="122202236"/>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Berlin</Template>
  <TotalTime>92</TotalTime>
  <Words>1848</Words>
  <Application>Microsoft Macintosh PowerPoint</Application>
  <PresentationFormat>Widescreen</PresentationFormat>
  <Paragraphs>148</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Trebuchet MS</vt:lpstr>
      <vt:lpstr>Berlin</vt:lpstr>
      <vt:lpstr>The Final Rebellion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Final Rebellion</dc:title>
  <dc:creator>Howard Liverance</dc:creator>
  <cp:lastModifiedBy>Howard Liverance</cp:lastModifiedBy>
  <cp:revision>13</cp:revision>
  <dcterms:created xsi:type="dcterms:W3CDTF">2024-04-09T23:21:40Z</dcterms:created>
  <dcterms:modified xsi:type="dcterms:W3CDTF">2024-04-10T00:55:12Z</dcterms:modified>
</cp:coreProperties>
</file>